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7" r:id="rId13"/>
    <p:sldId id="277" r:id="rId14"/>
    <p:sldId id="279" r:id="rId15"/>
    <p:sldId id="278" r:id="rId16"/>
    <p:sldId id="280" r:id="rId17"/>
    <p:sldId id="269" r:id="rId18"/>
    <p:sldId id="273" r:id="rId19"/>
    <p:sldId id="274" r:id="rId20"/>
    <p:sldId id="275" r:id="rId21"/>
    <p:sldId id="270" r:id="rId22"/>
    <p:sldId id="271" r:id="rId23"/>
    <p:sldId id="276" r:id="rId2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DB14F-B43B-40EC-AA89-C2147294A820}" type="datetimeFigureOut">
              <a:rPr lang="en-GB" smtClean="0"/>
              <a:t>07/11/2011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6245-B223-4F7F-B190-525BD8B9E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8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3C05-065B-470D-B2A4-ADDB7BFFC94A}" type="datetimeFigureOut">
              <a:rPr lang="en-GB" smtClean="0"/>
              <a:pPr/>
              <a:t>07/11/2011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u="sng" dirty="0" smtClean="0"/>
              <a:t>Starter</a:t>
            </a:r>
            <a:endParaRPr lang="en-GB" sz="6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is the name, shape and bond angle of each of the following?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92896"/>
            <a:ext cx="18008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5400" dirty="0" smtClean="0"/>
              <a:t>H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S</a:t>
            </a:r>
          </a:p>
          <a:p>
            <a:pPr marL="342900" indent="-342900">
              <a:buAutoNum type="arabicParenR"/>
            </a:pPr>
            <a:r>
              <a:rPr lang="en-GB" sz="5400" dirty="0" smtClean="0"/>
              <a:t>CH</a:t>
            </a:r>
            <a:r>
              <a:rPr lang="en-GB" sz="5400" baseline="-25000" dirty="0" smtClean="0"/>
              <a:t>4</a:t>
            </a:r>
          </a:p>
          <a:p>
            <a:pPr marL="342900" indent="-342900">
              <a:buAutoNum type="arabicParenR"/>
            </a:pPr>
            <a:r>
              <a:rPr lang="en-GB" sz="5400" dirty="0" smtClean="0"/>
              <a:t>BF</a:t>
            </a:r>
            <a:r>
              <a:rPr lang="en-GB" sz="5400" baseline="-25000" dirty="0" smtClean="0"/>
              <a:t>3</a:t>
            </a:r>
          </a:p>
          <a:p>
            <a:pPr marL="342900" indent="-342900">
              <a:buAutoNum type="arabicParenR"/>
            </a:pPr>
            <a:r>
              <a:rPr lang="en-GB" sz="5400" dirty="0" smtClean="0"/>
              <a:t>CO</a:t>
            </a:r>
            <a:r>
              <a:rPr lang="en-GB" sz="5400" baseline="-25000" dirty="0" smtClean="0"/>
              <a:t>2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p:pic>
        <p:nvPicPr>
          <p:cNvPr id="7" name="Picture 7" descr="S691813_aw_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7" t="61550" r="5113" b="11150"/>
          <a:stretch>
            <a:fillRect/>
          </a:stretch>
        </p:blipFill>
        <p:spPr bwMode="auto">
          <a:xfrm>
            <a:off x="4355976" y="2420888"/>
            <a:ext cx="34563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greater the difference in electronegativity between the bonded atoms, the greater the permanent dipole. </a:t>
            </a:r>
          </a:p>
          <a:p>
            <a:r>
              <a:rPr lang="en-GB" b="1" dirty="0" smtClean="0"/>
              <a:t>The more electronegative atom will take the </a:t>
            </a:r>
            <a:r>
              <a:rPr lang="el-GR" b="1" dirty="0" smtClean="0"/>
              <a:t>δ</a:t>
            </a:r>
            <a:r>
              <a:rPr lang="en-GB" b="1" dirty="0" smtClean="0"/>
              <a:t>- charge.</a:t>
            </a:r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Key Concept</a:t>
            </a:r>
            <a:endParaRPr lang="en-GB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 err="1" smtClean="0"/>
              <a:t>Linus</a:t>
            </a:r>
            <a:r>
              <a:rPr lang="en-GB" sz="4800" u="sng" dirty="0" smtClean="0"/>
              <a:t> Pauling</a:t>
            </a:r>
            <a:endParaRPr lang="en-GB" sz="4800" u="sng" dirty="0"/>
          </a:p>
        </p:txBody>
      </p:sp>
      <p:pic>
        <p:nvPicPr>
          <p:cNvPr id="1026" name="Picture 2" descr="http://2.bp.blogspot.com/_4sDK3codoaA/StPNqULXuDI/AAAAAAAABnU/Chl6WpFXfV0/s400/Peace+activist+Linus+Paul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645024"/>
            <a:ext cx="3048000" cy="2733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48478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1932 – </a:t>
            </a:r>
            <a:r>
              <a:rPr lang="en-GB" sz="3600" dirty="0" err="1" smtClean="0"/>
              <a:t>Linus</a:t>
            </a:r>
            <a:r>
              <a:rPr lang="en-GB" sz="3600" dirty="0" smtClean="0"/>
              <a:t> Pauling invented </a:t>
            </a:r>
            <a:r>
              <a:rPr lang="en-GB" sz="3600" b="1" u="sng" dirty="0" smtClean="0"/>
              <a:t>Pauling scale </a:t>
            </a:r>
            <a:r>
              <a:rPr lang="en-GB" sz="3600" dirty="0" smtClean="0"/>
              <a:t>to measure electronegativity on an atom.</a:t>
            </a:r>
            <a:endParaRPr lang="en-GB" sz="3600" dirty="0"/>
          </a:p>
        </p:txBody>
      </p:sp>
      <p:pic>
        <p:nvPicPr>
          <p:cNvPr id="6" name="Picture 7" descr="S691813_aw_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789040"/>
            <a:ext cx="1678935" cy="1800200"/>
          </a:xfrm>
          <a:prstGeom prst="rect">
            <a:avLst/>
          </a:prstGeom>
          <a:noFill/>
        </p:spPr>
      </p:pic>
      <p:pic>
        <p:nvPicPr>
          <p:cNvPr id="1028" name="Picture 4" descr="Bonding in hydrogen chloride. A hydrogen atom and chlorine atom each share one elect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077072"/>
            <a:ext cx="20002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Pauling Scale</a:t>
            </a:r>
            <a:endParaRPr lang="en-GB" b="1" u="sng" dirty="0"/>
          </a:p>
        </p:txBody>
      </p:sp>
      <p:pic>
        <p:nvPicPr>
          <p:cNvPr id="4" name="Picture 8" descr="S691813_aw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736"/>
            <a:ext cx="872536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Across a Period</a:t>
            </a:r>
            <a:endParaRPr lang="en-GB" u="sng" dirty="0"/>
          </a:p>
        </p:txBody>
      </p:sp>
      <p:pic>
        <p:nvPicPr>
          <p:cNvPr id="1026" name="Picture 2" descr="http://www.chemguide.co.uk/atoms/bonding/p3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94312"/>
            <a:ext cx="3384376" cy="21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22902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Explain why electronegativity increases across a period.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749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Across a Period</a:t>
            </a:r>
            <a:endParaRPr lang="en-GB" u="sng" dirty="0"/>
          </a:p>
        </p:txBody>
      </p:sp>
      <p:pic>
        <p:nvPicPr>
          <p:cNvPr id="3074" name="Picture 2" descr="http://www.chemguide.co.uk/atoms/bonding/nacl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89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7251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Both sodium and chlorine have their bonding electrons in the 3-level. The electron pair is screened from both nuclei by the 1s, 2s and 2p electrons, but the chlorine nucleus has 6 more protons in it. </a:t>
            </a:r>
          </a:p>
        </p:txBody>
      </p:sp>
    </p:spTree>
    <p:extLst>
      <p:ext uri="{BB962C8B-B14F-4D97-AF65-F5344CB8AC3E}">
        <p14:creationId xmlns:p14="http://schemas.microsoft.com/office/powerpoint/2010/main" val="12897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 a Group</a:t>
            </a:r>
            <a:endParaRPr lang="en-GB" dirty="0"/>
          </a:p>
        </p:txBody>
      </p:sp>
      <p:pic>
        <p:nvPicPr>
          <p:cNvPr id="2050" name="Picture 2" descr="http://www.chemguide.co.uk/atoms/bonding/g1g7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2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9719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Explain why electronegativity decreases down a group.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048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 a Group</a:t>
            </a:r>
            <a:endParaRPr lang="en-GB" dirty="0"/>
          </a:p>
        </p:txBody>
      </p:sp>
      <p:pic>
        <p:nvPicPr>
          <p:cNvPr id="4098" name="Picture 2" descr="http://www.chemguide.co.uk/atoms/bonding/fvcl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7930"/>
            <a:ext cx="614914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29309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bonding pair is shielded from the fluorine's nucleus only by the 1s</a:t>
            </a:r>
            <a:r>
              <a:rPr lang="en-GB" sz="3200" baseline="30000" dirty="0"/>
              <a:t>2</a:t>
            </a:r>
            <a:r>
              <a:rPr lang="en-GB" sz="3200" dirty="0"/>
              <a:t> electrons. In the chlorine case it is shielded by all the 1s</a:t>
            </a:r>
            <a:r>
              <a:rPr lang="en-GB" sz="3200" baseline="30000" dirty="0"/>
              <a:t>2</a:t>
            </a:r>
            <a:r>
              <a:rPr lang="en-GB" sz="3200" dirty="0"/>
              <a:t>2s</a:t>
            </a:r>
            <a:r>
              <a:rPr lang="en-GB" sz="3200" baseline="30000" dirty="0"/>
              <a:t>2</a:t>
            </a:r>
            <a:r>
              <a:rPr lang="en-GB" sz="3200" dirty="0"/>
              <a:t>2p</a:t>
            </a:r>
            <a:r>
              <a:rPr lang="en-GB" sz="3200" baseline="30000" dirty="0"/>
              <a:t>6</a:t>
            </a:r>
            <a:r>
              <a:rPr lang="en-GB" sz="3200" dirty="0"/>
              <a:t> electrons.</a:t>
            </a:r>
          </a:p>
        </p:txBody>
      </p:sp>
    </p:spTree>
    <p:extLst>
      <p:ext uri="{BB962C8B-B14F-4D97-AF65-F5344CB8AC3E}">
        <p14:creationId xmlns:p14="http://schemas.microsoft.com/office/powerpoint/2010/main" val="33445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Covalent </a:t>
            </a:r>
            <a:r>
              <a:rPr lang="en-GB" u="sng" dirty="0" smtClean="0">
                <a:sym typeface="Wingdings" pitchFamily="2" charset="2"/>
              </a:rPr>
              <a:t> Ionic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No difference between electronegativity = non polar covalent bond.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Small difference in electronegativity = polar covalent bond.</a:t>
            </a:r>
          </a:p>
          <a:p>
            <a:r>
              <a:rPr lang="en-GB" sz="4000" dirty="0" smtClean="0"/>
              <a:t>Large difference in electronegativity = ionic bond.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Non Polar Covalent Bond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No difference between electronegativity = non polar covalent bond.</a:t>
            </a:r>
          </a:p>
          <a:p>
            <a:endParaRPr lang="en-GB" dirty="0"/>
          </a:p>
        </p:txBody>
      </p:sp>
      <p:pic>
        <p:nvPicPr>
          <p:cNvPr id="4" name="Picture 7" descr="S691813_aw_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284984"/>
            <a:ext cx="2753454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3645024"/>
            <a:ext cx="9380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H-H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err="1" smtClean="0"/>
              <a:t>Cl-Cl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Polar Covalent Bond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Small difference in electronegativity = polar covalent bond.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Bonding in hydrogen chloride. A hydrogen atom and chlorine atom each share one elect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56992"/>
            <a:ext cx="4234070" cy="2016224"/>
          </a:xfrm>
          <a:prstGeom prst="rect">
            <a:avLst/>
          </a:prstGeom>
          <a:noFill/>
        </p:spPr>
      </p:pic>
      <p:pic>
        <p:nvPicPr>
          <p:cNvPr id="5" name="Picture 8" descr="S691813_aw_037"/>
          <p:cNvPicPr>
            <a:picLocks noChangeAspect="1" noChangeArrowheads="1"/>
          </p:cNvPicPr>
          <p:nvPr/>
        </p:nvPicPr>
        <p:blipFill>
          <a:blip r:embed="rId3"/>
          <a:srcRect l="23854" r="25031" b="46154"/>
          <a:stretch>
            <a:fillRect/>
          </a:stretch>
        </p:blipFill>
        <p:spPr bwMode="auto">
          <a:xfrm>
            <a:off x="5580112" y="3861048"/>
            <a:ext cx="2468846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What is Electronegativity?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your answer on </a:t>
            </a:r>
            <a:r>
              <a:rPr lang="en-GB" dirty="0" smtClean="0"/>
              <a:t>a </a:t>
            </a:r>
            <a:r>
              <a:rPr lang="en-GB" dirty="0" smtClean="0"/>
              <a:t>piece of paper.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Ionic Bonding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 difference in electronegativity = ionic bond.</a:t>
            </a:r>
          </a:p>
          <a:p>
            <a:endParaRPr lang="en-GB" dirty="0"/>
          </a:p>
        </p:txBody>
      </p:sp>
      <p:pic>
        <p:nvPicPr>
          <p:cNvPr id="24578" name="Picture 2" descr="http://www.chemguide.co.uk/atoms/bonding/a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068960"/>
            <a:ext cx="513055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691813_aw_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48680"/>
            <a:ext cx="8469327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933056"/>
            <a:ext cx="842493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Think about how electronegativity changes across and down the periodic table. </a:t>
            </a:r>
          </a:p>
          <a:p>
            <a:r>
              <a:rPr lang="en-GB" sz="3200" dirty="0" smtClean="0"/>
              <a:t>Give an example of a 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non-polar covalent bond</a:t>
            </a:r>
            <a:r>
              <a:rPr lang="en-GB" sz="3200" dirty="0" smtClean="0"/>
              <a:t>, a 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polar covalent bond </a:t>
            </a:r>
            <a:r>
              <a:rPr lang="en-GB" sz="3200" dirty="0" smtClean="0"/>
              <a:t>and an </a:t>
            </a:r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ionic bond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Questions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For the following molecules predict the polar bonds. Show dipoles on the diagrams. </a:t>
            </a:r>
          </a:p>
          <a:p>
            <a:pPr marL="514350" indent="-514350">
              <a:buAutoNum type="alphaLcParenR"/>
            </a:pPr>
            <a:r>
              <a:rPr lang="en-GB" dirty="0" smtClean="0"/>
              <a:t>Br</a:t>
            </a:r>
            <a:r>
              <a:rPr lang="en-GB" baseline="-25000" dirty="0" smtClean="0"/>
              <a:t>2</a:t>
            </a:r>
            <a:r>
              <a:rPr lang="en-GB" dirty="0" smtClean="0"/>
              <a:t>	    b)H</a:t>
            </a:r>
            <a:r>
              <a:rPr lang="en-GB" baseline="-25000" dirty="0" smtClean="0"/>
              <a:t>2</a:t>
            </a:r>
            <a:r>
              <a:rPr lang="en-GB" dirty="0" smtClean="0"/>
              <a:t>O</a:t>
            </a:r>
            <a:r>
              <a:rPr lang="en-GB" dirty="0"/>
              <a:t> </a:t>
            </a:r>
            <a:r>
              <a:rPr lang="en-GB" dirty="0" smtClean="0"/>
              <a:t>   c) O</a:t>
            </a:r>
            <a:r>
              <a:rPr lang="en-GB" baseline="-25000" dirty="0" smtClean="0"/>
              <a:t>2</a:t>
            </a:r>
            <a:r>
              <a:rPr lang="en-GB" dirty="0" smtClean="0"/>
              <a:t>	    d)</a:t>
            </a:r>
            <a:r>
              <a:rPr lang="en-GB" dirty="0" err="1" smtClean="0"/>
              <a:t>HBr</a:t>
            </a:r>
            <a:r>
              <a:rPr lang="en-GB" dirty="0" smtClean="0"/>
              <a:t>	e) NH</a:t>
            </a:r>
            <a:r>
              <a:rPr lang="en-GB" baseline="-25000" dirty="0" smtClean="0"/>
              <a:t>3    </a:t>
            </a:r>
            <a:r>
              <a:rPr lang="en-GB" dirty="0" smtClean="0"/>
              <a:t>f)CF</a:t>
            </a:r>
            <a:r>
              <a:rPr lang="en-GB" baseline="-25000" dirty="0" smtClean="0"/>
              <a:t>4</a:t>
            </a:r>
          </a:p>
          <a:p>
            <a:pPr marL="514350" indent="-514350">
              <a:buAutoNum type="alphaLcParenR"/>
            </a:pPr>
            <a:endParaRPr lang="en-GB" baseline="-25000" dirty="0"/>
          </a:p>
          <a:p>
            <a:pPr marL="0" indent="0">
              <a:buNone/>
            </a:pPr>
            <a:r>
              <a:rPr lang="en-GB" dirty="0" smtClean="0"/>
              <a:t>2. a) </a:t>
            </a:r>
          </a:p>
          <a:p>
            <a:pPr marL="0" indent="0">
              <a:buNone/>
            </a:pPr>
            <a:r>
              <a:rPr lang="en-GB" dirty="0" smtClean="0"/>
              <a:t>i)Predict the shape of the molecules BF</a:t>
            </a:r>
            <a:r>
              <a:rPr lang="en-GB" baseline="-25000" dirty="0" smtClean="0"/>
              <a:t>3</a:t>
            </a:r>
            <a:r>
              <a:rPr lang="en-GB" dirty="0" smtClean="0"/>
              <a:t> and PF</a:t>
            </a:r>
            <a:r>
              <a:rPr lang="en-GB" baseline="-25000" dirty="0" smtClean="0"/>
              <a:t>3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ii)Explain </a:t>
            </a:r>
            <a:r>
              <a:rPr lang="en-GB" dirty="0"/>
              <a:t>why </a:t>
            </a:r>
            <a:r>
              <a:rPr lang="en-GB" dirty="0" smtClean="0"/>
              <a:t>BF</a:t>
            </a:r>
            <a:r>
              <a:rPr lang="en-GB" baseline="-25000" dirty="0" smtClean="0"/>
              <a:t>3</a:t>
            </a:r>
            <a:r>
              <a:rPr lang="en-GB" dirty="0" smtClean="0"/>
              <a:t> is non-polar </a:t>
            </a:r>
            <a:r>
              <a:rPr lang="en-GB" dirty="0"/>
              <a:t>and </a:t>
            </a:r>
            <a:r>
              <a:rPr lang="en-GB" dirty="0" smtClean="0"/>
              <a:t>PF</a:t>
            </a:r>
            <a:r>
              <a:rPr lang="en-GB" baseline="-25000" dirty="0" smtClean="0"/>
              <a:t>3</a:t>
            </a:r>
            <a:r>
              <a:rPr lang="en-GB" dirty="0" smtClean="0"/>
              <a:t> is polar</a:t>
            </a:r>
          </a:p>
          <a:p>
            <a:pPr marL="0" indent="0">
              <a:buNone/>
            </a:pPr>
            <a:r>
              <a:rPr lang="en-GB" dirty="0" smtClean="0"/>
              <a:t>b)</a:t>
            </a:r>
          </a:p>
          <a:p>
            <a:pPr marL="0" indent="0">
              <a:buNone/>
            </a:pPr>
            <a:r>
              <a:rPr lang="en-GB" dirty="0" smtClean="0"/>
              <a:t>i)Predict the shapes of H</a:t>
            </a:r>
            <a:r>
              <a:rPr lang="en-GB" baseline="-25000" dirty="0" smtClean="0"/>
              <a:t>2</a:t>
            </a:r>
            <a:r>
              <a:rPr lang="en-GB" dirty="0" smtClean="0"/>
              <a:t>O and CO</a:t>
            </a:r>
            <a:r>
              <a:rPr lang="en-GB" baseline="-25000" dirty="0" smtClean="0"/>
              <a:t>2</a:t>
            </a:r>
          </a:p>
          <a:p>
            <a:pPr marL="0" indent="0">
              <a:buNone/>
            </a:pPr>
            <a:r>
              <a:rPr lang="en-GB" dirty="0" smtClean="0"/>
              <a:t>ii)Explain why H</a:t>
            </a:r>
            <a:r>
              <a:rPr lang="en-GB" baseline="-25000" dirty="0" smtClean="0"/>
              <a:t>2</a:t>
            </a:r>
            <a:r>
              <a:rPr lang="en-GB" dirty="0" smtClean="0"/>
              <a:t>O is polar and CO</a:t>
            </a:r>
            <a:r>
              <a:rPr lang="en-GB" baseline="-25000" dirty="0" smtClean="0"/>
              <a:t>2</a:t>
            </a:r>
            <a:r>
              <a:rPr lang="en-GB" dirty="0" smtClean="0"/>
              <a:t> is non-polar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What is Electronegativity?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Re-answer your question on the other side of the paper.</a:t>
            </a:r>
          </a:p>
          <a:p>
            <a:endParaRPr lang="en-GB" sz="4000" dirty="0" smtClean="0"/>
          </a:p>
          <a:p>
            <a:pPr>
              <a:buNone/>
            </a:pPr>
            <a:r>
              <a:rPr lang="en-GB" sz="2400" b="1" u="sng" dirty="0" smtClean="0">
                <a:solidFill>
                  <a:srgbClr val="7030A0"/>
                </a:solidFill>
              </a:rPr>
              <a:t>Must</a:t>
            </a:r>
            <a:r>
              <a:rPr lang="en-GB" sz="2400" dirty="0" smtClean="0"/>
              <a:t>: Describe electronegativity in terms of an atom attracting bonding electrons in a covalent bond (Grade C)</a:t>
            </a:r>
          </a:p>
          <a:p>
            <a:pPr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Should</a:t>
            </a:r>
            <a:r>
              <a:rPr lang="en-GB" sz="2400" dirty="0" smtClean="0"/>
              <a:t>: Explain how a permanent dipole can result in a polar bond (Grade B)</a:t>
            </a:r>
          </a:p>
          <a:p>
            <a:pPr>
              <a:buNone/>
            </a:pPr>
            <a:r>
              <a:rPr lang="en-GB" sz="2400" b="1" u="sng" dirty="0" smtClean="0">
                <a:solidFill>
                  <a:srgbClr val="FF0000"/>
                </a:solidFill>
              </a:rPr>
              <a:t>Could</a:t>
            </a:r>
            <a:r>
              <a:rPr lang="en-GB" sz="2400" dirty="0" smtClean="0"/>
              <a:t>: Link electronegativity to the bonding type on a compound. (Grade A)</a:t>
            </a:r>
          </a:p>
          <a:p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Electronegativity and Polarity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50405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u="sng" dirty="0" smtClean="0">
                <a:latin typeface="+mj-lt"/>
              </a:rPr>
              <a:t>Learning Outcomes</a:t>
            </a:r>
            <a:r>
              <a:rPr lang="en-GB" dirty="0" smtClean="0">
                <a:latin typeface="+mj-lt"/>
              </a:rPr>
              <a:t>:</a:t>
            </a:r>
          </a:p>
          <a:p>
            <a:r>
              <a:rPr lang="en-GB" dirty="0" smtClean="0">
                <a:latin typeface="+mj-lt"/>
              </a:rPr>
              <a:t>Describe electronegativity in terms of an atom attracting bonding electrons in a covalent bond (Grade C)</a:t>
            </a:r>
          </a:p>
          <a:p>
            <a:r>
              <a:rPr lang="en-GB" dirty="0" smtClean="0">
                <a:latin typeface="+mj-lt"/>
              </a:rPr>
              <a:t>Explain how a permanent dipole can result in a polar bond (Grade B)</a:t>
            </a:r>
          </a:p>
          <a:p>
            <a:r>
              <a:rPr lang="en-GB" dirty="0" smtClean="0">
                <a:latin typeface="+mj-lt"/>
              </a:rPr>
              <a:t>Link electronegativity to the bonding type on a compound. (Grade A)</a:t>
            </a:r>
          </a:p>
          <a:p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2800" b="1" u="sng" dirty="0" smtClean="0">
                <a:latin typeface="+mj-lt"/>
              </a:rPr>
              <a:t>Key words:</a:t>
            </a:r>
          </a:p>
          <a:p>
            <a:pPr marL="0" indent="0">
              <a:buNone/>
            </a:pPr>
            <a:r>
              <a:rPr lang="en-GB" sz="2800" dirty="0" smtClean="0">
                <a:latin typeface="+mj-lt"/>
              </a:rPr>
              <a:t>Electronegativity, permanent dipole, polar bond, polar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u="sng" dirty="0" smtClean="0"/>
              <a:t>Electronegativity and Polarity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Definition</a:t>
            </a:r>
            <a:r>
              <a:rPr lang="en-GB" sz="3500" dirty="0" smtClean="0"/>
              <a:t>: </a:t>
            </a:r>
            <a:r>
              <a:rPr lang="en-GB" sz="3500" b="1" dirty="0" smtClean="0"/>
              <a:t>Electronegativity</a:t>
            </a:r>
            <a:r>
              <a:rPr lang="en-GB" sz="3500" dirty="0" smtClean="0"/>
              <a:t> is a measure of the tendency of an atom to attract a bonding pair of electrons in a covalent bond.</a:t>
            </a:r>
          </a:p>
          <a:p>
            <a:pPr>
              <a:buNone/>
            </a:pPr>
            <a:endParaRPr lang="en-GB" sz="3500" dirty="0"/>
          </a:p>
          <a:p>
            <a:pPr>
              <a:buNone/>
            </a:pPr>
            <a:r>
              <a:rPr lang="en-GB" sz="3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Therefore</a:t>
            </a:r>
            <a:r>
              <a:rPr lang="en-GB" sz="3500" dirty="0" smtClean="0"/>
              <a:t>: The greater the electronegativity of an atom, the more it attracts electrons towards it.</a:t>
            </a:r>
          </a:p>
          <a:p>
            <a:pPr>
              <a:buNone/>
            </a:pPr>
            <a:endParaRPr lang="en-GB" sz="3500" dirty="0"/>
          </a:p>
          <a:p>
            <a:pPr algn="ctr">
              <a:buNone/>
            </a:pPr>
            <a:r>
              <a:rPr lang="en-GB" sz="3500" b="1" dirty="0" smtClean="0">
                <a:solidFill>
                  <a:schemeClr val="tx2">
                    <a:lumMod val="75000"/>
                  </a:schemeClr>
                </a:solidFill>
              </a:rPr>
              <a:t>What factors will affect how electronegative an atom is?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04650" y="0"/>
            <a:ext cx="183935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5 minutes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Electronegativity and Polarity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The factors affecting electronegativity are the same as those that affect ionisation energies:</a:t>
            </a:r>
          </a:p>
          <a:p>
            <a:pPr>
              <a:buNone/>
            </a:pPr>
            <a:endParaRPr lang="en-GB" sz="3600" dirty="0" smtClean="0"/>
          </a:p>
          <a:p>
            <a:pPr lvl="1"/>
            <a:r>
              <a:rPr lang="en-GB" sz="3200" dirty="0" smtClean="0"/>
              <a:t>Atomic charge;</a:t>
            </a:r>
          </a:p>
          <a:p>
            <a:pPr lvl="1"/>
            <a:r>
              <a:rPr lang="en-GB" sz="3200" dirty="0"/>
              <a:t>D</a:t>
            </a:r>
            <a:r>
              <a:rPr lang="en-GB" sz="3200" dirty="0" smtClean="0"/>
              <a:t>istance from the </a:t>
            </a:r>
            <a:r>
              <a:rPr lang="en-GB" sz="3200" dirty="0" smtClean="0"/>
              <a:t>nucleus </a:t>
            </a:r>
            <a:r>
              <a:rPr lang="en-GB" sz="3200" b="1" dirty="0" smtClean="0"/>
              <a:t>(Atomic Radius);</a:t>
            </a:r>
            <a:endParaRPr lang="en-GB" sz="3200" b="1" dirty="0" smtClean="0"/>
          </a:p>
          <a:p>
            <a:pPr lvl="1"/>
            <a:r>
              <a:rPr lang="en-GB" sz="3200" dirty="0" smtClean="0"/>
              <a:t>Electron shielding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u="sng" dirty="0" smtClean="0"/>
              <a:t>Bonds between Identical atoms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en-GB" sz="3600" dirty="0" smtClean="0"/>
              <a:t>In a covalent bond, electrons are shared.</a:t>
            </a:r>
          </a:p>
          <a:p>
            <a:r>
              <a:rPr lang="en-GB" sz="3600" dirty="0" smtClean="0"/>
              <a:t>When the 2 atoms are identical, the electrons are shared equally.</a:t>
            </a:r>
          </a:p>
        </p:txBody>
      </p:sp>
      <p:pic>
        <p:nvPicPr>
          <p:cNvPr id="4" name="Picture 7" descr="S691813_aw_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356992"/>
            <a:ext cx="2753454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3645024"/>
            <a:ext cx="9380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H-H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err="1" smtClean="0"/>
              <a:t>Cl-Cl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Bonds between different atoms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more electronegative atom will have a greater share of the electrons.</a:t>
            </a:r>
          </a:p>
          <a:p>
            <a:r>
              <a:rPr lang="en-GB" dirty="0" smtClean="0"/>
              <a:t>E.g. </a:t>
            </a:r>
            <a:r>
              <a:rPr lang="en-GB" smtClean="0"/>
              <a:t>Cl </a:t>
            </a:r>
            <a:r>
              <a:rPr lang="en-GB" dirty="0" smtClean="0"/>
              <a:t>is more electronegative than H so in a molecule of </a:t>
            </a:r>
            <a:r>
              <a:rPr lang="en-GB" dirty="0" err="1" smtClean="0"/>
              <a:t>HCl</a:t>
            </a:r>
            <a:r>
              <a:rPr lang="en-GB" dirty="0" smtClean="0"/>
              <a:t>, the electrons are pulled towards the Chlorine.</a:t>
            </a:r>
            <a:endParaRPr lang="en-GB" dirty="0"/>
          </a:p>
        </p:txBody>
      </p:sp>
      <p:pic>
        <p:nvPicPr>
          <p:cNvPr id="4" name="Picture 8" descr="S691813_aw_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365104"/>
            <a:ext cx="422623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5580112" y="4653136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4797152"/>
            <a:ext cx="129614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symbol is called delta and means “slightly”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Charge Difference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charge difference between H and </a:t>
            </a:r>
            <a:r>
              <a:rPr lang="en-GB" dirty="0" err="1" smtClean="0"/>
              <a:t>Cl</a:t>
            </a:r>
            <a:r>
              <a:rPr lang="en-GB" dirty="0" smtClean="0"/>
              <a:t> is called a </a:t>
            </a:r>
            <a:r>
              <a:rPr lang="en-GB" b="1" i="1" u="sng" dirty="0" smtClean="0"/>
              <a:t>permanent dipole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HCl</a:t>
            </a:r>
            <a:r>
              <a:rPr lang="en-GB" dirty="0" smtClean="0"/>
              <a:t> is therefore a </a:t>
            </a:r>
            <a:r>
              <a:rPr lang="en-GB" b="1" i="1" u="sng" dirty="0" smtClean="0"/>
              <a:t>polar covalent bond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HCl</a:t>
            </a:r>
            <a:r>
              <a:rPr lang="en-GB" dirty="0" smtClean="0"/>
              <a:t> is non-symmetrical so it is a </a:t>
            </a:r>
            <a:r>
              <a:rPr lang="en-GB" b="1" i="1" u="sng" dirty="0" smtClean="0"/>
              <a:t>polar molecule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8" descr="S691813_aw_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509120"/>
            <a:ext cx="422623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Non-polar molecules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Symmetrical molecules are non-polar even though they contain polar bonds.</a:t>
            </a:r>
            <a:endParaRPr lang="en-GB" dirty="0"/>
          </a:p>
        </p:txBody>
      </p:sp>
      <p:pic>
        <p:nvPicPr>
          <p:cNvPr id="4" name="Picture 8" descr="S691813_aw_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852936"/>
            <a:ext cx="3024336" cy="331689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932040" y="4581128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6" y="4437112"/>
            <a:ext cx="2232248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4 dipoles acting in different directions cancel each other out.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634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Starter</vt:lpstr>
      <vt:lpstr>What is Electronegativity?</vt:lpstr>
      <vt:lpstr>Electronegativity and Polarity</vt:lpstr>
      <vt:lpstr>Electronegativity and Polarity</vt:lpstr>
      <vt:lpstr>Electronegativity and Polarity</vt:lpstr>
      <vt:lpstr>Bonds between Identical atoms</vt:lpstr>
      <vt:lpstr>Bonds between different atoms</vt:lpstr>
      <vt:lpstr>Charge Difference</vt:lpstr>
      <vt:lpstr>Non-polar molecules.</vt:lpstr>
      <vt:lpstr>Key Concept</vt:lpstr>
      <vt:lpstr>Linus Pauling</vt:lpstr>
      <vt:lpstr>Pauling Scale</vt:lpstr>
      <vt:lpstr>Across a Period</vt:lpstr>
      <vt:lpstr>Across a Period</vt:lpstr>
      <vt:lpstr>Down a Group</vt:lpstr>
      <vt:lpstr>Down a Group</vt:lpstr>
      <vt:lpstr>Covalent  Ionic</vt:lpstr>
      <vt:lpstr>Non Polar Covalent Bond</vt:lpstr>
      <vt:lpstr>Polar Covalent Bond</vt:lpstr>
      <vt:lpstr>Ionic Bonding</vt:lpstr>
      <vt:lpstr>PowerPoint Presentation</vt:lpstr>
      <vt:lpstr>Questions</vt:lpstr>
      <vt:lpstr>What is Electronegativity?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Lindsay Jacobs</dc:creator>
  <cp:lastModifiedBy>Victoria Lees</cp:lastModifiedBy>
  <cp:revision>25</cp:revision>
  <cp:lastPrinted>2011-10-10T22:17:59Z</cp:lastPrinted>
  <dcterms:created xsi:type="dcterms:W3CDTF">2011-10-10T08:56:05Z</dcterms:created>
  <dcterms:modified xsi:type="dcterms:W3CDTF">2011-11-07T12:35:44Z</dcterms:modified>
</cp:coreProperties>
</file>