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9" d="100"/>
          <a:sy n="6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7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5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2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8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1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6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7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80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CAC32-912F-4F99-9DDA-9E91F4B793FD}" type="datetimeFigureOut">
              <a:rPr lang="en-GB" smtClean="0"/>
              <a:t>03/11/2011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65A1-842F-44C2-9436-B0B5FC719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8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55679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Use dot and cross diagrams to represent covalent bonding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Understand when to apply the expansion of the octet rule.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Covalent, sharing, bonding, octet rule. </a:t>
            </a:r>
            <a:endParaRPr lang="en-GB" sz="2400" b="1" u="sng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Further Covalent bonding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1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Shapes of Molecules and 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S691813_aw_0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92" y="1514592"/>
            <a:ext cx="7731140" cy="518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itchFamily="66" charset="0"/>
              </a:rPr>
              <a:t>D</a:t>
            </a:r>
            <a:r>
              <a:rPr lang="en-GB" sz="3200" b="1" dirty="0" smtClean="0">
                <a:latin typeface="Comic Sans MS" pitchFamily="66" charset="0"/>
              </a:rPr>
              <a:t>rawing 3D Diagrams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 descr="S691813_aw_4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31" y="2204864"/>
            <a:ext cx="6854501" cy="2989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Molecules with Lone Pairs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50" y="1556792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 lone pair (</a:t>
            </a:r>
            <a:r>
              <a:rPr lang="en-GB" sz="2400" dirty="0" err="1" smtClean="0">
                <a:latin typeface="Comic Sans MS" pitchFamily="66" charset="0"/>
              </a:rPr>
              <a:t>l.p</a:t>
            </a:r>
            <a:r>
              <a:rPr lang="en-GB" sz="2400" dirty="0" smtClean="0">
                <a:latin typeface="Comic Sans MS" pitchFamily="66" charset="0"/>
              </a:rPr>
              <a:t>) of electrons is more repulsive than a bonding pair. IT is more electron dense.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Therefore a lone pair repels more than a bonded pair.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 </a:t>
            </a:r>
            <a:r>
              <a:rPr lang="en-GB" sz="2100" b="1" dirty="0" smtClean="0">
                <a:latin typeface="Comic Sans MS" pitchFamily="66" charset="0"/>
              </a:rPr>
              <a:t>&gt;</a:t>
            </a:r>
            <a:r>
              <a:rPr lang="en-GB" sz="2100" dirty="0" smtClean="0">
                <a:latin typeface="Comic Sans MS" pitchFamily="66" charset="0"/>
              </a:rPr>
              <a:t> </a:t>
            </a:r>
            <a:r>
              <a:rPr lang="en-GB" sz="2100" b="1" dirty="0" smtClean="0">
                <a:latin typeface="Comic Sans MS" pitchFamily="66" charset="0"/>
              </a:rPr>
              <a:t>bonded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 </a:t>
            </a:r>
            <a:r>
              <a:rPr lang="en-GB" sz="2100" b="1" dirty="0" smtClean="0">
                <a:latin typeface="Comic Sans MS" pitchFamily="66" charset="0"/>
              </a:rPr>
              <a:t>&gt;</a:t>
            </a:r>
            <a:r>
              <a:rPr lang="en-GB" sz="2100" dirty="0" smtClean="0">
                <a:latin typeface="Comic Sans MS" pitchFamily="66" charset="0"/>
              </a:rPr>
              <a:t> </a:t>
            </a:r>
            <a:r>
              <a:rPr lang="en-GB" sz="2100" b="1" dirty="0" smtClean="0">
                <a:latin typeface="Comic Sans MS" pitchFamily="66" charset="0"/>
              </a:rPr>
              <a:t>bonded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bond </a:t>
            </a:r>
            <a:r>
              <a:rPr lang="en-GB" sz="2100" dirty="0" smtClean="0">
                <a:latin typeface="Comic Sans MS" pitchFamily="66" charset="0"/>
              </a:rPr>
              <a:t>pair</a:t>
            </a:r>
            <a:endParaRPr lang="en-GB" sz="2100" b="1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13" name="Picture 8" descr="S691813_aw_0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861048"/>
            <a:ext cx="474027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4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Molecules with Lone Pairs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262" y="2996952"/>
            <a:ext cx="91440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 </a:t>
            </a:r>
            <a:r>
              <a:rPr lang="en-GB" sz="2100" b="1" dirty="0" smtClean="0">
                <a:latin typeface="Comic Sans MS" pitchFamily="66" charset="0"/>
              </a:rPr>
              <a:t>&gt;</a:t>
            </a:r>
            <a:r>
              <a:rPr lang="en-GB" sz="2100" dirty="0" smtClean="0">
                <a:latin typeface="Comic Sans MS" pitchFamily="66" charset="0"/>
              </a:rPr>
              <a:t> </a:t>
            </a:r>
            <a:r>
              <a:rPr lang="en-GB" sz="2100" b="1" dirty="0" smtClean="0">
                <a:latin typeface="Comic Sans MS" pitchFamily="66" charset="0"/>
              </a:rPr>
              <a:t>bonded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 </a:t>
            </a:r>
            <a:r>
              <a:rPr lang="en-GB" sz="2100" b="1" dirty="0" smtClean="0">
                <a:latin typeface="Comic Sans MS" pitchFamily="66" charset="0"/>
              </a:rPr>
              <a:t>&gt;</a:t>
            </a:r>
            <a:r>
              <a:rPr lang="en-GB" sz="2100" dirty="0" smtClean="0">
                <a:latin typeface="Comic Sans MS" pitchFamily="66" charset="0"/>
              </a:rPr>
              <a:t> </a:t>
            </a:r>
            <a:r>
              <a:rPr lang="en-GB" sz="2100" b="1" dirty="0" smtClean="0">
                <a:latin typeface="Comic Sans MS" pitchFamily="66" charset="0"/>
              </a:rPr>
              <a:t>bonded </a:t>
            </a:r>
            <a:r>
              <a:rPr lang="en-GB" sz="2100" dirty="0" smtClean="0">
                <a:latin typeface="Comic Sans MS" pitchFamily="66" charset="0"/>
              </a:rPr>
              <a:t>pair/</a:t>
            </a:r>
            <a:r>
              <a:rPr lang="en-GB" sz="2100" b="1" dirty="0" smtClean="0">
                <a:latin typeface="Comic Sans MS" pitchFamily="66" charset="0"/>
              </a:rPr>
              <a:t>Lone </a:t>
            </a:r>
            <a:r>
              <a:rPr lang="en-GB" sz="2100" dirty="0" smtClean="0">
                <a:latin typeface="Comic Sans MS" pitchFamily="66" charset="0"/>
              </a:rPr>
              <a:t>pair</a:t>
            </a:r>
            <a:endParaRPr lang="en-GB" sz="2100" b="1" dirty="0">
              <a:latin typeface="Comic Sans MS" pitchFamily="66" charset="0"/>
            </a:endParaRPr>
          </a:p>
        </p:txBody>
      </p:sp>
      <p:pic>
        <p:nvPicPr>
          <p:cNvPr id="13" name="Picture 8" descr="S691813_aw_0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6" y="1449352"/>
            <a:ext cx="8030472" cy="487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6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Molecules with Double Bonds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262" y="178713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 double bond counts as 2 bonded pairs. To work out the shape for a molecule with double bonds each double </a:t>
            </a:r>
            <a:r>
              <a:rPr lang="en-GB" sz="2400" dirty="0">
                <a:latin typeface="Comic Sans MS" pitchFamily="66" charset="0"/>
              </a:rPr>
              <a:t>b</a:t>
            </a:r>
            <a:r>
              <a:rPr lang="en-GB" sz="2400" dirty="0" smtClean="0">
                <a:latin typeface="Comic Sans MS" pitchFamily="66" charset="0"/>
              </a:rPr>
              <a:t>ond is treated as a </a:t>
            </a:r>
            <a:r>
              <a:rPr lang="en-GB" sz="24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bonded region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in the same way as a bonded pair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 descr="S691813_aw_0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9116826" cy="18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94564" y="5445224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39725" indent="-339725" algn="ctr">
              <a:spcBef>
                <a:spcPts val="450"/>
              </a:spcBef>
              <a:buFont typeface="Century Schoolbook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b="1" dirty="0">
                <a:solidFill>
                  <a:srgbClr val="000000"/>
                </a:solidFill>
                <a:latin typeface="Comic Sans MS" pitchFamily="66" charset="0"/>
              </a:rPr>
              <a:t>Shape of CO</a:t>
            </a:r>
            <a:r>
              <a:rPr lang="en-GB" sz="2400" b="1" baseline="-25000" dirty="0">
                <a:solidFill>
                  <a:srgbClr val="000000"/>
                </a:solidFill>
                <a:latin typeface="Comic Sans MS" pitchFamily="66" charset="0"/>
              </a:rPr>
              <a:t>2</a:t>
            </a:r>
            <a:endParaRPr lang="en-GB" sz="24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Shapes of 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262" y="1787139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The principles discussed previously still apply to molecular ions.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e.g. the shape of the ammonium ion, NH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</a:p>
          <a:p>
            <a:endParaRPr lang="en-GB" sz="2400" baseline="300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There are 4 electron pairs </a:t>
            </a:r>
          </a:p>
          <a:p>
            <a:r>
              <a:rPr lang="en-GB" sz="2400" dirty="0" smtClean="0">
                <a:latin typeface="Comic Sans MS" pitchFamily="66" charset="0"/>
              </a:rPr>
              <a:t>     around the central atom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shape will be tetrahedral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8" descr="S691813_aw_4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126" y="3318820"/>
            <a:ext cx="4312934" cy="341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40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916832"/>
            <a:ext cx="90179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Draw dot and cross diagrams and predict the shapes and bond angles for:</a:t>
            </a:r>
          </a:p>
          <a:p>
            <a:r>
              <a:rPr lang="en-GB" sz="2400" dirty="0" smtClean="0">
                <a:latin typeface="Comic Sans MS" pitchFamily="66" charset="0"/>
              </a:rPr>
              <a:t>a)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S 	b) AlCl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 	c) SiF</a:t>
            </a:r>
            <a:r>
              <a:rPr lang="en-GB" sz="2400" baseline="-25000" dirty="0" smtClean="0">
                <a:latin typeface="Comic Sans MS" pitchFamily="66" charset="0"/>
              </a:rPr>
              <a:t>4 	</a:t>
            </a:r>
            <a:r>
              <a:rPr lang="en-GB" sz="2400" dirty="0" smtClean="0">
                <a:latin typeface="Comic Sans MS" pitchFamily="66" charset="0"/>
              </a:rPr>
              <a:t>d) PH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</a:p>
          <a:p>
            <a:endParaRPr lang="en-GB" sz="2400" baseline="300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2. Draw dot and cross diagrams and predict the shapes and         bond angles for :</a:t>
            </a:r>
            <a:endParaRPr lang="en-GB" sz="2400" baseline="-25000" dirty="0" smtClean="0">
              <a:latin typeface="Comic Sans MS" pitchFamily="66" charset="0"/>
            </a:endParaRPr>
          </a:p>
          <a:p>
            <a:pPr marL="457200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NH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	b) H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O</a:t>
            </a:r>
            <a:r>
              <a:rPr lang="en-GB" sz="2400" baseline="30000" dirty="0" smtClean="0">
                <a:latin typeface="Comic Sans MS" pitchFamily="66" charset="0"/>
              </a:rPr>
              <a:t>+  	</a:t>
            </a:r>
            <a:r>
              <a:rPr lang="en-GB" sz="2400" dirty="0" smtClean="0">
                <a:latin typeface="Comic Sans MS" pitchFamily="66" charset="0"/>
              </a:rPr>
              <a:t>c) NH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3. Each of the following has at least one multiple bond. Draw diagrams and predict the shapes and angles. </a:t>
            </a:r>
          </a:p>
          <a:p>
            <a:r>
              <a:rPr lang="en-GB" sz="2400" dirty="0" smtClean="0">
                <a:latin typeface="Comic Sans MS" pitchFamily="66" charset="0"/>
              </a:rPr>
              <a:t>a) HCN	b) C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H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dirty="0" smtClean="0">
                <a:latin typeface="Comic Sans MS" pitchFamily="66" charset="0"/>
              </a:rPr>
              <a:t>	c) SO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	d) SO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endParaRPr lang="en-GB" sz="2400" baseline="-25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55679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When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covalent bonds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form the unpaired electrons pair up so that the bonded atoms obtain a noble gas configuration, generally having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8 electrons in the outer shell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This is called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Octet Rule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However this is not always possible to achieve;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There may not be enough electrons to react an octet.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More than four electrons may pair up when bonding occurs (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expansion of the octet</a:t>
            </a:r>
            <a:r>
              <a:rPr lang="en-GB" sz="2400" dirty="0" smtClean="0">
                <a:latin typeface="Comic Sans MS" pitchFamily="66" charset="0"/>
              </a:rPr>
              <a:t>)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How many covalent bonds?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4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55679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Within period 2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beryllium and boron</a:t>
            </a:r>
            <a:r>
              <a:rPr lang="en-GB" sz="2400" dirty="0" smtClean="0">
                <a:latin typeface="Comic Sans MS" pitchFamily="66" charset="0"/>
              </a:rPr>
              <a:t> both form compounds with covalent bonding. </a:t>
            </a:r>
          </a:p>
          <a:p>
            <a:r>
              <a:rPr lang="en-GB" sz="2400" dirty="0" smtClean="0">
                <a:latin typeface="Comic Sans MS" pitchFamily="66" charset="0"/>
              </a:rPr>
              <a:t>However,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Be and B </a:t>
            </a:r>
            <a:r>
              <a:rPr lang="en-GB" sz="2400" dirty="0" smtClean="0">
                <a:latin typeface="Comic Sans MS" pitchFamily="66" charset="0"/>
              </a:rPr>
              <a:t>don’t have enough unpaired electrons to reach an octet. So they pair up all the electrons they have available.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Not enough electrons to reach the octet.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7734" y="3652623"/>
            <a:ext cx="5155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Example: Boron Tri fluoride, BF</a:t>
            </a:r>
            <a:r>
              <a:rPr lang="en-GB" sz="2400" b="1" baseline="-25000" dirty="0" smtClean="0">
                <a:latin typeface="Comic Sans MS" pitchFamily="66" charset="0"/>
              </a:rPr>
              <a:t>3</a:t>
            </a:r>
          </a:p>
        </p:txBody>
      </p:sp>
      <p:pic>
        <p:nvPicPr>
          <p:cNvPr id="10" name="Picture 8" descr="S691813_aw_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2920841" cy="353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8550" y="4180344"/>
            <a:ext cx="6065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Boron has 3 electrons in its outer shell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Fluorine has 7.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3 covalent </a:t>
            </a:r>
            <a:r>
              <a:rPr lang="en-GB" sz="2400" dirty="0">
                <a:latin typeface="Comic Sans MS" pitchFamily="66" charset="0"/>
              </a:rPr>
              <a:t>b</a:t>
            </a:r>
            <a:r>
              <a:rPr lang="en-GB" sz="2400" dirty="0" smtClean="0">
                <a:latin typeface="Comic Sans MS" pitchFamily="66" charset="0"/>
              </a:rPr>
              <a:t>onds are formed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Each of Boron’s 3 electrons are paired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6 electrons surround 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Each of the 3 Fluorine atoms have 8 electrons – are stable</a:t>
            </a:r>
          </a:p>
        </p:txBody>
      </p:sp>
    </p:spTree>
    <p:extLst>
      <p:ext uri="{BB962C8B-B14F-4D97-AF65-F5344CB8AC3E}">
        <p14:creationId xmlns:p14="http://schemas.microsoft.com/office/powerpoint/2010/main" val="1636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40280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Elements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groups 5-7 in period 3 </a:t>
            </a:r>
            <a:r>
              <a:rPr lang="en-GB" sz="2400" dirty="0" smtClean="0">
                <a:latin typeface="Comic Sans MS" pitchFamily="66" charset="0"/>
              </a:rPr>
              <a:t>also behave differently 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As we move down the periodic table more of the outer electrons can take part in bonding. So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some molecules </a:t>
            </a:r>
            <a:r>
              <a:rPr lang="en-GB" sz="2400" dirty="0" smtClean="0">
                <a:latin typeface="Comic Sans MS" pitchFamily="66" charset="0"/>
              </a:rPr>
              <a:t>have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more than 8 electrons </a:t>
            </a:r>
            <a:r>
              <a:rPr lang="en-GB" sz="2400" dirty="0" smtClean="0">
                <a:latin typeface="Comic Sans MS" pitchFamily="66" charset="0"/>
              </a:rPr>
              <a:t>in the outer shell. </a:t>
            </a:r>
          </a:p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Expansion of the octet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Expansion of the octet.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7734" y="3652623"/>
            <a:ext cx="5803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Example: Sulphur hexafluoride, SF</a:t>
            </a:r>
            <a:r>
              <a:rPr lang="en-GB" sz="2400" b="1" baseline="-25000" dirty="0">
                <a:latin typeface="Comic Sans MS" pitchFamily="66" charset="0"/>
              </a:rPr>
              <a:t>6</a:t>
            </a:r>
            <a:endParaRPr lang="en-GB" sz="2400" b="1" baseline="-250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50" y="4180344"/>
            <a:ext cx="6353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Sulphur has 6 electrons in its outer shell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Fluorine has 7.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6</a:t>
            </a:r>
            <a:r>
              <a:rPr lang="en-GB" sz="2400" dirty="0" smtClean="0">
                <a:latin typeface="Comic Sans MS" pitchFamily="66" charset="0"/>
              </a:rPr>
              <a:t> covalent </a:t>
            </a:r>
            <a:r>
              <a:rPr lang="en-GB" sz="2400" dirty="0">
                <a:latin typeface="Comic Sans MS" pitchFamily="66" charset="0"/>
              </a:rPr>
              <a:t>b</a:t>
            </a:r>
            <a:r>
              <a:rPr lang="en-GB" sz="2400" dirty="0" smtClean="0">
                <a:latin typeface="Comic Sans MS" pitchFamily="66" charset="0"/>
              </a:rPr>
              <a:t>onds are formed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Each of sulphur’s 6 electrons are paired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12 electrons surround 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Each of the 6 Fluorine atoms have 8 electrons – are stable</a:t>
            </a:r>
          </a:p>
        </p:txBody>
      </p:sp>
      <p:pic>
        <p:nvPicPr>
          <p:cNvPr id="12" name="Picture 8" descr="S691813_aw_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833664"/>
            <a:ext cx="271790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3536" y="77341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Elements that expand their octet: </a:t>
            </a:r>
          </a:p>
          <a:p>
            <a:pPr algn="ctr"/>
            <a:endParaRPr lang="en-GB" sz="2400" b="1" dirty="0" smtClean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Expansion of the octet </a:t>
            </a:r>
            <a:endParaRPr lang="en-GB" sz="24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Expansion of the octet.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624" y="3252268"/>
            <a:ext cx="5803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General Rules</a:t>
            </a:r>
            <a:endParaRPr lang="en-GB" sz="2400" b="1" baseline="-25000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731329"/>
            <a:ext cx="9017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Non-metal atoms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Group 5 </a:t>
            </a:r>
            <a:r>
              <a:rPr lang="en-GB" sz="2400" dirty="0" smtClean="0">
                <a:latin typeface="Comic Sans MS" pitchFamily="66" charset="0"/>
              </a:rPr>
              <a:t>can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form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 or 5 covalent bonds </a:t>
            </a:r>
            <a:r>
              <a:rPr lang="en-GB" sz="2400" dirty="0" smtClean="0">
                <a:latin typeface="Comic Sans MS" pitchFamily="66" charset="0"/>
              </a:rPr>
              <a:t>depending on how many electrons are needed for bonding.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Non-metal atoms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Group 6 </a:t>
            </a:r>
            <a:r>
              <a:rPr lang="en-GB" sz="2400" dirty="0" smtClean="0">
                <a:latin typeface="Comic Sans MS" pitchFamily="66" charset="0"/>
              </a:rPr>
              <a:t>can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form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2,4 or 6 covalent bonds </a:t>
            </a:r>
            <a:r>
              <a:rPr lang="en-GB" sz="2400" dirty="0" smtClean="0">
                <a:latin typeface="Comic Sans MS" pitchFamily="66" charset="0"/>
              </a:rPr>
              <a:t>depending on how many electrons are needed for bonding.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Non-metal atoms in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Group 7 </a:t>
            </a:r>
            <a:r>
              <a:rPr lang="en-GB" sz="2400" dirty="0" smtClean="0">
                <a:latin typeface="Comic Sans MS" pitchFamily="66" charset="0"/>
              </a:rPr>
              <a:t>can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form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1,3,5 or 7 covalent bonds </a:t>
            </a:r>
            <a:r>
              <a:rPr lang="en-GB" sz="2400" dirty="0" smtClean="0">
                <a:latin typeface="Comic Sans MS" pitchFamily="66" charset="0"/>
              </a:rPr>
              <a:t>depending on how many electrons are needed for bonding.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10376"/>
              </p:ext>
            </p:extLst>
          </p:nvPr>
        </p:nvGraphicFramePr>
        <p:xfrm>
          <a:off x="1562262" y="126876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Group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 6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 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Cl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Br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Te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At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1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 better rule.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916832"/>
            <a:ext cx="9017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Unpaired electrons always pair up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maximum number of electrons that can pair up is equivalent to the number of electrons in the outer shell.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89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Questions. 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bbc.co.uk/schools/gcsebitesize/science/images/diag_metha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96" y="0"/>
            <a:ext cx="1402804" cy="14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916832"/>
            <a:ext cx="90179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itchFamily="66" charset="0"/>
              </a:rPr>
              <a:t>Draw dot and cross diagrams for:</a:t>
            </a:r>
          </a:p>
          <a:p>
            <a:r>
              <a:rPr lang="en-GB" sz="2400" dirty="0" smtClean="0">
                <a:latin typeface="Comic Sans MS" pitchFamily="66" charset="0"/>
              </a:rPr>
              <a:t>a) PCl</a:t>
            </a:r>
            <a:r>
              <a:rPr lang="en-GB" sz="2400" baseline="-25000" dirty="0" smtClean="0">
                <a:latin typeface="Comic Sans MS" pitchFamily="66" charset="0"/>
              </a:rPr>
              <a:t>4</a:t>
            </a:r>
            <a:r>
              <a:rPr lang="en-GB" sz="2400" baseline="30000" dirty="0" smtClean="0">
                <a:latin typeface="Comic Sans MS" pitchFamily="66" charset="0"/>
              </a:rPr>
              <a:t>+  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b) H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O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</a:p>
          <a:p>
            <a:r>
              <a:rPr lang="en-GB" sz="2400" dirty="0" smtClean="0">
                <a:latin typeface="Comic Sans MS" pitchFamily="66" charset="0"/>
              </a:rPr>
              <a:t>c)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F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</a:p>
          <a:p>
            <a:endParaRPr lang="en-GB" sz="2400" baseline="300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2. Draw dot and cross diagrams for:</a:t>
            </a:r>
          </a:p>
          <a:p>
            <a:pPr marL="457200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BF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</a:p>
          <a:p>
            <a:pPr marL="457200" indent="-457200">
              <a:buAutoNum type="alphaLcParenR"/>
            </a:pPr>
            <a:r>
              <a:rPr lang="en-GB" sz="2400" smtClean="0">
                <a:latin typeface="Comic Sans MS" pitchFamily="66" charset="0"/>
              </a:rPr>
              <a:t>PF</a:t>
            </a:r>
            <a:r>
              <a:rPr lang="en-GB" sz="2400" baseline="-25000" dirty="0">
                <a:latin typeface="Comic Sans MS" pitchFamily="66" charset="0"/>
              </a:rPr>
              <a:t>5</a:t>
            </a:r>
            <a:endParaRPr lang="en-GB" sz="2400" baseline="-25000" dirty="0" smtClean="0">
              <a:latin typeface="Comic Sans MS" pitchFamily="66" charset="0"/>
            </a:endParaRPr>
          </a:p>
          <a:p>
            <a:pPr marL="457200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SO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</a:p>
          <a:p>
            <a:pPr marL="457200" indent="-457200">
              <a:buAutoNum type="alphaLcParenR"/>
            </a:pPr>
            <a:r>
              <a:rPr lang="en-GB" sz="2400" dirty="0" smtClean="0">
                <a:latin typeface="Comic Sans MS" pitchFamily="66" charset="0"/>
              </a:rPr>
              <a:t>SO</a:t>
            </a:r>
            <a:r>
              <a:rPr lang="en-GB" sz="2400" baseline="-25000" dirty="0" smtClean="0">
                <a:latin typeface="Comic Sans MS" pitchFamily="66" charset="0"/>
              </a:rPr>
              <a:t>3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45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556792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Explain how the shape of a simple molecule is determined.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State that lone pairs of electrons repel more strongly than bonded pairs.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Explain and predict the shapes of, and bond angles in, molecules and ions.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Electron pairs, bonding pairs, lone pairs, double bonds</a:t>
            </a:r>
            <a:endParaRPr lang="en-GB" sz="2400" b="1" u="sng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Shapes of Molecules and 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4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50" y="155679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Electron </a:t>
            </a:r>
            <a:r>
              <a:rPr lang="en-GB" sz="2400" b="1" u="sng" dirty="0">
                <a:latin typeface="Comic Sans MS" pitchFamily="66" charset="0"/>
              </a:rPr>
              <a:t>P</a:t>
            </a:r>
            <a:r>
              <a:rPr lang="en-GB" sz="2400" b="1" u="sng" dirty="0" smtClean="0">
                <a:latin typeface="Comic Sans MS" pitchFamily="66" charset="0"/>
              </a:rPr>
              <a:t>air </a:t>
            </a:r>
            <a:r>
              <a:rPr lang="en-GB" sz="2400" b="1" u="sng" dirty="0">
                <a:latin typeface="Comic Sans MS" pitchFamily="66" charset="0"/>
              </a:rPr>
              <a:t>R</a:t>
            </a:r>
            <a:r>
              <a:rPr lang="en-GB" sz="2400" b="1" u="sng" dirty="0" smtClean="0">
                <a:latin typeface="Comic Sans MS" pitchFamily="66" charset="0"/>
              </a:rPr>
              <a:t>epulsion </a:t>
            </a:r>
            <a:r>
              <a:rPr lang="en-GB" sz="2400" b="1" u="sng" dirty="0">
                <a:latin typeface="Comic Sans MS" pitchFamily="66" charset="0"/>
              </a:rPr>
              <a:t>T</a:t>
            </a:r>
            <a:r>
              <a:rPr lang="en-GB" sz="2400" b="1" u="sng" dirty="0" smtClean="0">
                <a:latin typeface="Comic Sans MS" pitchFamily="66" charset="0"/>
              </a:rPr>
              <a:t>heory. </a:t>
            </a:r>
          </a:p>
          <a:p>
            <a:endParaRPr lang="en-GB" sz="2400" b="1" u="sng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The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shape of a molecule </a:t>
            </a:r>
            <a:r>
              <a:rPr lang="en-GB" sz="2400" dirty="0" smtClean="0">
                <a:latin typeface="Comic Sans MS" pitchFamily="66" charset="0"/>
              </a:rPr>
              <a:t>is determined by the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number of electron pairs</a:t>
            </a:r>
            <a:r>
              <a:rPr lang="en-GB" sz="2400" dirty="0" smtClean="0">
                <a:latin typeface="Comic Sans MS" pitchFamily="66" charset="0"/>
              </a:rPr>
              <a:t> surrounding the central atom.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As all electrons are negatively charged, each electron pair repels the others </a:t>
            </a:r>
            <a:r>
              <a:rPr lang="en-GB" sz="2400" dirty="0" smtClean="0">
                <a:latin typeface="Comic Sans MS" pitchFamily="66" charset="0"/>
              </a:rPr>
              <a:t>near </a:t>
            </a:r>
            <a:r>
              <a:rPr lang="en-GB" sz="2400" dirty="0" smtClean="0">
                <a:latin typeface="Comic Sans MS" pitchFamily="66" charset="0"/>
              </a:rPr>
              <a:t>it.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electron pairs arrange themselves as far apart as possible. </a:t>
            </a:r>
          </a:p>
          <a:p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88640"/>
            <a:ext cx="626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Shapes of Molecules and 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0"/>
            <a:ext cx="1316087" cy="144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53" y="32237"/>
            <a:ext cx="1309711" cy="14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32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757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11</cp:revision>
  <dcterms:created xsi:type="dcterms:W3CDTF">2011-11-01T09:12:03Z</dcterms:created>
  <dcterms:modified xsi:type="dcterms:W3CDTF">2011-11-03T10:39:18Z</dcterms:modified>
</cp:coreProperties>
</file>