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1" r:id="rId6"/>
    <p:sldId id="265" r:id="rId7"/>
    <p:sldId id="276" r:id="rId8"/>
    <p:sldId id="267" r:id="rId9"/>
    <p:sldId id="268" r:id="rId10"/>
    <p:sldId id="264" r:id="rId11"/>
    <p:sldId id="314" r:id="rId12"/>
    <p:sldId id="273" r:id="rId13"/>
    <p:sldId id="274" r:id="rId14"/>
    <p:sldId id="315" r:id="rId15"/>
    <p:sldId id="311" r:id="rId16"/>
    <p:sldId id="269" r:id="rId17"/>
    <p:sldId id="322" r:id="rId18"/>
    <p:sldId id="289" r:id="rId19"/>
    <p:sldId id="309" r:id="rId20"/>
    <p:sldId id="312" r:id="rId21"/>
    <p:sldId id="279" r:id="rId22"/>
    <p:sldId id="316" r:id="rId23"/>
    <p:sldId id="317" r:id="rId24"/>
    <p:sldId id="318" r:id="rId25"/>
    <p:sldId id="281" r:id="rId26"/>
    <p:sldId id="307" r:id="rId27"/>
    <p:sldId id="310" r:id="rId28"/>
    <p:sldId id="319" r:id="rId29"/>
    <p:sldId id="32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6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68FC-985F-4116-A852-F76D051E9B29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2BE5-5FF3-4F11-9D51-67D6CA397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2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68FC-985F-4116-A852-F76D051E9B29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2BE5-5FF3-4F11-9D51-67D6CA397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1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68FC-985F-4116-A852-F76D051E9B29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2BE5-5FF3-4F11-9D51-67D6CA397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46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68FC-985F-4116-A852-F76D051E9B29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2BE5-5FF3-4F11-9D51-67D6CA397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86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68FC-985F-4116-A852-F76D051E9B29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2BE5-5FF3-4F11-9D51-67D6CA397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57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68FC-985F-4116-A852-F76D051E9B29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2BE5-5FF3-4F11-9D51-67D6CA397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8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68FC-985F-4116-A852-F76D051E9B29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2BE5-5FF3-4F11-9D51-67D6CA397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44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68FC-985F-4116-A852-F76D051E9B29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2BE5-5FF3-4F11-9D51-67D6CA397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1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68FC-985F-4116-A852-F76D051E9B29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2BE5-5FF3-4F11-9D51-67D6CA397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5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68FC-985F-4116-A852-F76D051E9B29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2BE5-5FF3-4F11-9D51-67D6CA397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6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68FC-985F-4116-A852-F76D051E9B29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2BE5-5FF3-4F11-9D51-67D6CA397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2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968FC-985F-4116-A852-F76D051E9B29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72BE5-5FF3-4F11-9D51-67D6CA397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6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300" y="836712"/>
            <a:ext cx="8208912" cy="12961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chemeClr val="tx1"/>
                </a:solidFill>
              </a:rPr>
              <a:t>Exam Technique</a:t>
            </a:r>
          </a:p>
        </p:txBody>
      </p:sp>
      <p:pic>
        <p:nvPicPr>
          <p:cNvPr id="1026" name="Picture 2" descr="https://cloud02.lpplus.net/website/staldhelmsacademy/Documents/keep%20calm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3" y="2492896"/>
            <a:ext cx="71437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9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300" y="211025"/>
            <a:ext cx="8208912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Use the Marks</a:t>
            </a:r>
          </a:p>
        </p:txBody>
      </p:sp>
      <p:pic>
        <p:nvPicPr>
          <p:cNvPr id="10242" name="Picture 2" descr="http://blogs.thenews.com.pk/blogs/wp-content/uploads/2012/06/gr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95985"/>
            <a:ext cx="2829719" cy="26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2300" y="1772816"/>
            <a:ext cx="4399740" cy="4824536"/>
          </a:xfrm>
          <a:prstGeom prst="rect">
            <a:avLst/>
          </a:prstGeom>
          <a:solidFill>
            <a:schemeClr val="accent6">
              <a:lumMod val="75000"/>
              <a:alpha val="4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Every question is worth a certain amount of marks.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Use the amount of marks to determine the amount of detail needed in a question.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Think of it – for every 1 mark given, you need to make one clear and concise statement.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10246" name="Picture 6" descr="Red, Sign, Black, Green, Icon, Right, Small,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60" y="4568901"/>
            <a:ext cx="2189222" cy="202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23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3832"/>
            <a:ext cx="9144000" cy="11430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Don’t waste time and space</a:t>
            </a:r>
            <a:br>
              <a:rPr lang="en-GB" dirty="0"/>
            </a:br>
            <a:r>
              <a:rPr lang="en-GB" dirty="0"/>
              <a:t>re-writing the question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7" y="1916832"/>
            <a:ext cx="9022209" cy="351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0246" y="3487936"/>
            <a:ext cx="8280920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80246" y="4426509"/>
            <a:ext cx="8280920" cy="10081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287" y="55892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/>
              <a:t>Looking at papers where candidates ended up with a grade D, about 25% of candidates ran out of time!</a:t>
            </a:r>
          </a:p>
        </p:txBody>
      </p:sp>
      <p:sp>
        <p:nvSpPr>
          <p:cNvPr id="8" name="Rectangle 7"/>
          <p:cNvSpPr/>
          <p:nvPr/>
        </p:nvSpPr>
        <p:spPr>
          <a:xfrm>
            <a:off x="481831" y="4129"/>
            <a:ext cx="8208912" cy="7697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Use the Marks</a:t>
            </a:r>
          </a:p>
        </p:txBody>
      </p:sp>
    </p:spTree>
    <p:extLst>
      <p:ext uri="{BB962C8B-B14F-4D97-AF65-F5344CB8AC3E}">
        <p14:creationId xmlns:p14="http://schemas.microsoft.com/office/powerpoint/2010/main" val="360234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300" y="211025"/>
            <a:ext cx="8208912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Use the Marks</a:t>
            </a:r>
          </a:p>
          <a:p>
            <a:pPr algn="ctr"/>
            <a:r>
              <a:rPr lang="en-GB" sz="3600" i="1" dirty="0">
                <a:solidFill>
                  <a:schemeClr val="tx1"/>
                </a:solidFill>
              </a:rPr>
              <a:t>Medium example – 3/4 marks.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5197" y="3511188"/>
            <a:ext cx="516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Freestyle Script" pitchFamily="66" charset="0"/>
              </a:rPr>
              <a:t>. 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31141" r="24536" b="31026"/>
          <a:stretch/>
        </p:blipFill>
        <p:spPr bwMode="auto">
          <a:xfrm>
            <a:off x="1234942" y="2996952"/>
            <a:ext cx="7506270" cy="27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906195" y="5149052"/>
            <a:ext cx="1027400" cy="59089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380312" y="5664272"/>
            <a:ext cx="525883" cy="20056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55976" y="5735087"/>
            <a:ext cx="3024336" cy="939864"/>
          </a:xfrm>
          <a:prstGeom prst="rect">
            <a:avLst/>
          </a:prstGeom>
          <a:solidFill>
            <a:schemeClr val="accent6">
              <a:lumMod val="75000"/>
              <a:alpha val="4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3 marks on a written question = 3 written statements / points.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34942" y="3140968"/>
            <a:ext cx="627780" cy="207796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50554" y="1916832"/>
            <a:ext cx="6165662" cy="939864"/>
          </a:xfrm>
          <a:prstGeom prst="rect">
            <a:avLst/>
          </a:prstGeom>
          <a:solidFill>
            <a:schemeClr val="accent6">
              <a:lumMod val="75000"/>
              <a:alpha val="4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Explain = detailed answer that explain </a:t>
            </a:r>
            <a:r>
              <a:rPr lang="en-GB" i="1" dirty="0">
                <a:solidFill>
                  <a:schemeClr val="tx1"/>
                </a:solidFill>
              </a:rPr>
              <a:t>why.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Bullet point if you need to clearly see the points you make.  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3335" y="2839060"/>
            <a:ext cx="525883" cy="471641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8468" y="3948723"/>
            <a:ext cx="681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Freestyle Script" pitchFamily="66" charset="0"/>
              </a:rPr>
              <a:t>Reaching for food led to more use of the neck.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Freestyle Script" pitchFamily="66" charset="0"/>
              </a:rPr>
              <a:t>More use led to an increased length of the neck (characteristic)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Freestyle Script" pitchFamily="66" charset="0"/>
              </a:rPr>
              <a:t>This characteristic was passed on to offspring</a:t>
            </a:r>
          </a:p>
        </p:txBody>
      </p:sp>
    </p:spTree>
    <p:extLst>
      <p:ext uri="{BB962C8B-B14F-4D97-AF65-F5344CB8AC3E}">
        <p14:creationId xmlns:p14="http://schemas.microsoft.com/office/powerpoint/2010/main" val="335983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300" y="211025"/>
            <a:ext cx="8208912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Use the Marks</a:t>
            </a:r>
          </a:p>
          <a:p>
            <a:pPr algn="ctr"/>
            <a:r>
              <a:rPr lang="en-GB" sz="3600" i="1" dirty="0">
                <a:solidFill>
                  <a:schemeClr val="tx1"/>
                </a:solidFill>
              </a:rPr>
              <a:t>Challenging example – 6 mark question.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5197" y="3511188"/>
            <a:ext cx="516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Freestyle Script" pitchFamily="66" charset="0"/>
              </a:rPr>
              <a:t>. 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6" t="21106" r="26113" b="39402"/>
          <a:stretch/>
        </p:blipFill>
        <p:spPr bwMode="auto">
          <a:xfrm>
            <a:off x="1139154" y="2780928"/>
            <a:ext cx="6995203" cy="340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2300" y="1724462"/>
            <a:ext cx="6165662" cy="651832"/>
          </a:xfrm>
          <a:prstGeom prst="rect">
            <a:avLst/>
          </a:prstGeom>
          <a:solidFill>
            <a:schemeClr val="accent6">
              <a:lumMod val="75000"/>
              <a:alpha val="4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Quality of written communication is the only question that needs full sentences and correct grammar.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2337" y="2401091"/>
            <a:ext cx="606817" cy="595861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79712" y="3022931"/>
            <a:ext cx="1255560" cy="207796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139154" y="3407290"/>
            <a:ext cx="840558" cy="207796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6921" y="3785497"/>
            <a:ext cx="1502512" cy="2118170"/>
          </a:xfrm>
          <a:prstGeom prst="rect">
            <a:avLst/>
          </a:prstGeom>
          <a:solidFill>
            <a:schemeClr val="accent6">
              <a:lumMod val="75000"/>
              <a:alpha val="4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Describe = write a detailed answer of the steps in a vaccination. </a:t>
            </a: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V="1">
            <a:off x="808177" y="3419977"/>
            <a:ext cx="461588" cy="36552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9" t="39893" r="17973" b="27326"/>
          <a:stretch/>
        </p:blipFill>
        <p:spPr bwMode="auto">
          <a:xfrm>
            <a:off x="3235272" y="4149080"/>
            <a:ext cx="5513695" cy="239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235272" y="4149080"/>
            <a:ext cx="5528869" cy="239792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83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50825" y="852668"/>
            <a:ext cx="8642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dirty="0"/>
              <a:t>At the risk of labouring the point. Use the number of marks available as a guide to how much to write.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17" y="1511857"/>
            <a:ext cx="5778227" cy="233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411413" y="3860800"/>
            <a:ext cx="4105275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000" b="1" dirty="0">
                <a:latin typeface="Arial" panose="020B0604020202020204" pitchFamily="34" charset="0"/>
              </a:rPr>
              <a:t>The creature has less hair </a:t>
            </a:r>
            <a:r>
              <a:rPr lang="en-GB" altLang="en-US" sz="2000" b="1" dirty="0">
                <a:latin typeface="Arial" panose="020B0604020202020204" pitchFamily="34" charset="0"/>
                <a:ea typeface="Arial Unicode MS" pitchFamily="34" charset="-128"/>
              </a:rPr>
              <a:t>✔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000" b="1" dirty="0">
                <a:latin typeface="Arial" panose="020B0604020202020204" pitchFamily="34" charset="0"/>
                <a:ea typeface="Arial Unicode MS" pitchFamily="34" charset="-128"/>
              </a:rPr>
              <a:t>The creature gets taller ✔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411413" y="4868863"/>
            <a:ext cx="5329237" cy="176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000" b="1" dirty="0">
                <a:latin typeface="Arial" panose="020B0604020202020204" pitchFamily="34" charset="0"/>
              </a:rPr>
              <a:t>The creature has less hair </a:t>
            </a:r>
            <a:r>
              <a:rPr lang="en-GB" altLang="en-US" sz="2000" b="1" dirty="0">
                <a:latin typeface="Arial" panose="020B0604020202020204" pitchFamily="34" charset="0"/>
                <a:ea typeface="Arial Unicode MS" pitchFamily="34" charset="-128"/>
              </a:rPr>
              <a:t>✔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000" b="1" dirty="0">
                <a:latin typeface="Arial" panose="020B0604020202020204" pitchFamily="34" charset="0"/>
                <a:ea typeface="Arial Unicode MS" pitchFamily="34" charset="-128"/>
              </a:rPr>
              <a:t>The creature gets taller ✔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000" b="1" dirty="0">
                <a:latin typeface="Arial" panose="020B0604020202020204" pitchFamily="34" charset="0"/>
                <a:ea typeface="Arial Unicode MS" pitchFamily="34" charset="-128"/>
              </a:rPr>
              <a:t>The creature gets more upright ✔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000" b="1" dirty="0">
                <a:latin typeface="Arial" panose="020B0604020202020204" pitchFamily="34" charset="0"/>
                <a:ea typeface="Arial Unicode MS" pitchFamily="34" charset="-128"/>
              </a:rPr>
              <a:t>It changes from ape to a human being ✔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79388" y="1606056"/>
            <a:ext cx="19446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rgbClr val="00B050"/>
                </a:solidFill>
              </a:rPr>
              <a:t>Describe the changes on the diagram.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79388" y="3933825"/>
            <a:ext cx="2160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For </a:t>
            </a:r>
            <a:r>
              <a:rPr lang="en-GB" altLang="en-US" b="1" u="sng" dirty="0">
                <a:solidFill>
                  <a:srgbClr val="00B050"/>
                </a:solidFill>
              </a:rPr>
              <a:t>two</a:t>
            </a:r>
            <a:r>
              <a:rPr lang="en-GB" altLang="en-US" b="1" dirty="0"/>
              <a:t> marks………….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50825" y="5300663"/>
            <a:ext cx="2160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For </a:t>
            </a:r>
            <a:r>
              <a:rPr lang="en-GB" altLang="en-US" b="1" u="sng" dirty="0">
                <a:solidFill>
                  <a:srgbClr val="00B050"/>
                </a:solidFill>
              </a:rPr>
              <a:t>four</a:t>
            </a:r>
            <a:r>
              <a:rPr lang="en-GB" altLang="en-US" b="1" dirty="0"/>
              <a:t> marks………….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831" y="4129"/>
            <a:ext cx="8208912" cy="7697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Use the Marks</a:t>
            </a:r>
          </a:p>
        </p:txBody>
      </p:sp>
    </p:spTree>
    <p:extLst>
      <p:ext uri="{BB962C8B-B14F-4D97-AF65-F5344CB8AC3E}">
        <p14:creationId xmlns:p14="http://schemas.microsoft.com/office/powerpoint/2010/main" val="40086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8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7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/>
      <p:bldP spid="17415" grpId="0"/>
      <p:bldP spid="174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Use the information in the passage/diagram/graph/table to…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00" t="31791" r="24800" b="24788"/>
          <a:stretch/>
        </p:blipFill>
        <p:spPr>
          <a:xfrm>
            <a:off x="632467" y="1600200"/>
            <a:ext cx="7879066" cy="381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221088"/>
            <a:ext cx="7128792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4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t0.gstatic.com/images?q=tbn:ANd9GcTo4DpmoDJLgjD-4yfEiMYLQ7K8nULo15mZFG6eLD-qeWBh5iozpZfStIBY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27" y="4181475"/>
            <a:ext cx="17049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2300" y="211025"/>
            <a:ext cx="8208912" cy="129614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Question Wording</a:t>
            </a:r>
          </a:p>
        </p:txBody>
      </p:sp>
      <p:pic>
        <p:nvPicPr>
          <p:cNvPr id="13314" name="Picture 2" descr="http://www.voluntaryarts.org/wp-content/uploads/2013/03/dr-seuss-complicated-questions-simple-answ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822">
            <a:off x="395737" y="1871949"/>
            <a:ext cx="3583580" cy="238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85488" y="1844824"/>
            <a:ext cx="4255724" cy="4608512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Exams can word questions in complicated ways – it is testing your ability to understand what they are asking.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Complicated question often have simple answers – go with your first answer, if you keep going back and forth, you will start doubting yourself. </a:t>
            </a:r>
          </a:p>
        </p:txBody>
      </p:sp>
    </p:spTree>
    <p:extLst>
      <p:ext uri="{BB962C8B-B14F-4D97-AF65-F5344CB8AC3E}">
        <p14:creationId xmlns:p14="http://schemas.microsoft.com/office/powerpoint/2010/main" val="299413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416" t="12830" r="25742" b="37499"/>
          <a:stretch/>
        </p:blipFill>
        <p:spPr>
          <a:xfrm>
            <a:off x="265954" y="1399026"/>
            <a:ext cx="8435280" cy="4726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2300" y="211025"/>
            <a:ext cx="8208912" cy="129614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Question Wording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39025" cy="35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1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527" t="36277" r="19343" b="11133"/>
          <a:stretch/>
        </p:blipFill>
        <p:spPr>
          <a:xfrm>
            <a:off x="1056993" y="2125266"/>
            <a:ext cx="6850426" cy="3260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352" t="10748" r="34064" b="26151"/>
          <a:stretch/>
        </p:blipFill>
        <p:spPr>
          <a:xfrm>
            <a:off x="1633287" y="944668"/>
            <a:ext cx="4928878" cy="50560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7210" y="6179"/>
            <a:ext cx="8208912" cy="85210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Question Wording</a:t>
            </a:r>
          </a:p>
        </p:txBody>
      </p:sp>
      <p:pic>
        <p:nvPicPr>
          <p:cNvPr id="9" name="Picture 2" descr="http://www.apsu.edu/thompsonj/Anatomy%20&amp;%20Physiology/2010/2010%20Exam%20Reviews/Exam%205%20Final%20Review/blood%20glucose.Fig.17.1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1316" y="1070916"/>
            <a:ext cx="506084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587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11293" y="404664"/>
            <a:ext cx="8208912" cy="814473"/>
          </a:xfrm>
          <a:prstGeom prst="rect">
            <a:avLst/>
          </a:prstGeom>
          <a:solidFill>
            <a:srgbClr val="7030A0">
              <a:alpha val="7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State, name, give, write down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101" t="45798" r="29525" b="19185"/>
          <a:stretch/>
        </p:blipFill>
        <p:spPr>
          <a:xfrm>
            <a:off x="683568" y="1600200"/>
            <a:ext cx="7776859" cy="38884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2492896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3678515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3243291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15861" y="2475607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55931" y="267756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40307" y="3863181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55931" y="3427957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2660273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0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300" y="211025"/>
            <a:ext cx="8208912" cy="129614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Read the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2300" y="1700808"/>
            <a:ext cx="4104456" cy="4824536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Always read the question carefully – don’t rush in and answer the question straight away.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Think about what the question is asking and what information it is looking for.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Use the marks as a hint of how detailed it needs to be.  </a:t>
            </a:r>
          </a:p>
        </p:txBody>
      </p:sp>
      <p:pic>
        <p:nvPicPr>
          <p:cNvPr id="4098" name="Picture 2" descr="http://www.ryman.co.uk/Catalogue/Ryman/large/global/images/main/09/09405058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6685" r="2452" b="10115"/>
          <a:stretch/>
        </p:blipFill>
        <p:spPr bwMode="auto">
          <a:xfrm>
            <a:off x="6942856" y="4581128"/>
            <a:ext cx="1978953" cy="143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4966762" y="1700808"/>
            <a:ext cx="3952188" cy="3361990"/>
          </a:xfrm>
          <a:prstGeom prst="cloudCallout">
            <a:avLst>
              <a:gd name="adj1" fmla="val -50547"/>
              <a:gd name="adj2" fmla="val 73440"/>
            </a:avLst>
          </a:prstGeom>
          <a:solidFill>
            <a:srgbClr val="FFFF0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>
                <a:solidFill>
                  <a:schemeClr val="tx1"/>
                </a:solidFill>
              </a:rPr>
              <a:t>Practical Tip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Highlight the key words of a question during the exam. </a:t>
            </a:r>
          </a:p>
        </p:txBody>
      </p:sp>
    </p:spTree>
    <p:extLst>
      <p:ext uri="{BB962C8B-B14F-4D97-AF65-F5344CB8AC3E}">
        <p14:creationId xmlns:p14="http://schemas.microsoft.com/office/powerpoint/2010/main" val="1290109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Complete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25" t="52801" r="24013" b="26189"/>
          <a:stretch/>
        </p:blipFill>
        <p:spPr>
          <a:xfrm>
            <a:off x="363833" y="1988840"/>
            <a:ext cx="8780167" cy="2232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2735632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3356992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23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591742" y="854590"/>
            <a:ext cx="488208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Describe conditions microbes require …..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015539" y="1607845"/>
            <a:ext cx="4537075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b="1" dirty="0">
                <a:latin typeface="Arial" panose="020B0604020202020204" pitchFamily="34" charset="0"/>
              </a:rPr>
              <a:t>Oxygen </a:t>
            </a:r>
            <a:r>
              <a:rPr lang="en-GB" altLang="en-US" sz="2400" b="1" dirty="0">
                <a:latin typeface="Arial Unicode MS" pitchFamily="34" charset="-128"/>
                <a:ea typeface="Arial Unicode MS" pitchFamily="34" charset="-128"/>
              </a:rPr>
              <a:t>✔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b="1" dirty="0">
                <a:latin typeface="Arial" panose="020B0604020202020204" pitchFamily="34" charset="0"/>
                <a:ea typeface="Arial Unicode MS" pitchFamily="34" charset="-128"/>
              </a:rPr>
              <a:t>Moisture ✔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b="1" dirty="0">
                <a:latin typeface="Arial" panose="020B0604020202020204" pitchFamily="34" charset="0"/>
                <a:ea typeface="Arial Unicode MS" pitchFamily="34" charset="-128"/>
              </a:rPr>
              <a:t>Warmth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19466" y="4100371"/>
            <a:ext cx="849788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Explain the conditions microbes require…….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4926" y="4540653"/>
            <a:ext cx="9109074" cy="2708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Reason 1: More oxygen leads to more respiration of microbes.  This allows them to grow and reproduce faster.</a:t>
            </a:r>
            <a:r>
              <a:rPr lang="en-GB" altLang="en-US" sz="2000" b="1" dirty="0">
                <a:latin typeface="Arial Unicode MS" pitchFamily="34" charset="-128"/>
                <a:ea typeface="Arial Unicode MS" pitchFamily="34" charset="-128"/>
              </a:rPr>
              <a:t>✔</a:t>
            </a:r>
          </a:p>
          <a:p>
            <a:pPr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  <a:ea typeface="Arial Unicode MS" pitchFamily="34" charset="-128"/>
              </a:rPr>
              <a:t>Reason 2: Microbes need water to be healthy.  Moist conditions lead to faster growth and reproduction.</a:t>
            </a:r>
            <a:r>
              <a:rPr lang="en-GB" altLang="en-US" sz="2000" b="1" dirty="0">
                <a:latin typeface="Arial Unicode MS" pitchFamily="34" charset="-128"/>
                <a:ea typeface="Arial Unicode MS" pitchFamily="34" charset="-128"/>
              </a:rPr>
              <a:t>✔</a:t>
            </a:r>
          </a:p>
          <a:p>
            <a:pPr>
              <a:spcBef>
                <a:spcPct val="50000"/>
              </a:spcBef>
            </a:pPr>
            <a:r>
              <a:rPr lang="en-GB" altLang="en-US" sz="2000" b="1" dirty="0">
                <a:latin typeface="Arial Unicode MS" pitchFamily="34" charset="-128"/>
                <a:ea typeface="Arial Unicode MS" pitchFamily="34" charset="-128"/>
              </a:rPr>
              <a:t>Reason 3: If microbes have the correct temperature they can respire faster so they grow and reproduce quicker.</a:t>
            </a:r>
          </a:p>
          <a:p>
            <a:pPr>
              <a:spcBef>
                <a:spcPct val="50000"/>
              </a:spcBef>
            </a:pPr>
            <a:endParaRPr lang="en-GB" altLang="en-US" sz="2000" b="1" dirty="0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10421" y="3112537"/>
            <a:ext cx="4992166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dirty="0"/>
              <a:t>How would an able student, with poor exam technique, waste their time when answering this question?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r="12817"/>
          <a:stretch/>
        </p:blipFill>
        <p:spPr>
          <a:xfrm>
            <a:off x="535987" y="1300146"/>
            <a:ext cx="3012064" cy="27326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5987" y="18612"/>
            <a:ext cx="8208912" cy="913719"/>
          </a:xfrm>
          <a:prstGeom prst="rect">
            <a:avLst/>
          </a:prstGeom>
          <a:solidFill>
            <a:srgbClr val="7030A0">
              <a:alpha val="7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Describe </a:t>
            </a:r>
          </a:p>
        </p:txBody>
      </p:sp>
    </p:spTree>
    <p:extLst>
      <p:ext uri="{BB962C8B-B14F-4D97-AF65-F5344CB8AC3E}">
        <p14:creationId xmlns:p14="http://schemas.microsoft.com/office/powerpoint/2010/main" val="258241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26" t="35993" r="29525" b="7980"/>
          <a:stretch/>
        </p:blipFill>
        <p:spPr>
          <a:xfrm>
            <a:off x="1403648" y="1583337"/>
            <a:ext cx="6480720" cy="4985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300" y="211025"/>
            <a:ext cx="8208912" cy="1296144"/>
          </a:xfrm>
          <a:prstGeom prst="rect">
            <a:avLst/>
          </a:prstGeom>
          <a:solidFill>
            <a:srgbClr val="7030A0">
              <a:alpha val="7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Explain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5661248"/>
            <a:ext cx="6048672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24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700808"/>
            <a:ext cx="5777297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5" y="1592796"/>
            <a:ext cx="2520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/>
              <a:t>Nov 2012</a:t>
            </a:r>
          </a:p>
          <a:p>
            <a:pPr algn="ctr"/>
            <a:r>
              <a:rPr lang="en-GB" sz="2100" b="1" dirty="0"/>
              <a:t>Genetic Disorders</a:t>
            </a:r>
          </a:p>
          <a:p>
            <a:pPr algn="ctr"/>
            <a:r>
              <a:rPr lang="en-GB" sz="2100" b="1" dirty="0"/>
              <a:t>Q5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300" y="211025"/>
            <a:ext cx="8208912" cy="1296144"/>
          </a:xfrm>
          <a:prstGeom prst="rect">
            <a:avLst/>
          </a:prstGeom>
          <a:solidFill>
            <a:srgbClr val="7030A0">
              <a:alpha val="7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Explain </a:t>
            </a:r>
          </a:p>
        </p:txBody>
      </p:sp>
    </p:spTree>
    <p:extLst>
      <p:ext uri="{BB962C8B-B14F-4D97-AF65-F5344CB8AC3E}">
        <p14:creationId xmlns:p14="http://schemas.microsoft.com/office/powerpoint/2010/main" val="3610934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695450"/>
            <a:ext cx="86296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2" y="1158081"/>
            <a:ext cx="85915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1411" y="116632"/>
            <a:ext cx="8208912" cy="841711"/>
          </a:xfrm>
          <a:prstGeom prst="rect">
            <a:avLst/>
          </a:prstGeom>
          <a:solidFill>
            <a:srgbClr val="7030A0">
              <a:alpha val="7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Explain </a:t>
            </a:r>
          </a:p>
        </p:txBody>
      </p:sp>
    </p:spTree>
    <p:extLst>
      <p:ext uri="{BB962C8B-B14F-4D97-AF65-F5344CB8AC3E}">
        <p14:creationId xmlns:p14="http://schemas.microsoft.com/office/powerpoint/2010/main" val="308536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39221" y="1454800"/>
            <a:ext cx="8135937" cy="769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Evaluate </a:t>
            </a:r>
            <a:r>
              <a:rPr lang="en-GB" altLang="en-US" sz="2000" b="1" dirty="0"/>
              <a:t>is one of the most difficult command words, it is often used in English exams</a:t>
            </a:r>
            <a:endParaRPr lang="en-GB" altLang="en-US" sz="2400" b="1" dirty="0"/>
          </a:p>
        </p:txBody>
      </p:sp>
      <p:pic>
        <p:nvPicPr>
          <p:cNvPr id="11267" name="Picture 3" descr="Upset girl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1345432"/>
            <a:ext cx="22733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39221" y="2235225"/>
            <a:ext cx="583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/>
              <a:t>Expect to give an extended answer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39221" y="2806725"/>
            <a:ext cx="633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/>
              <a:t>You will be expected to give an opinion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39221" y="3378225"/>
            <a:ext cx="64087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/>
              <a:t>Expect to “weigh up” the </a:t>
            </a:r>
            <a:r>
              <a:rPr lang="en-GB" altLang="en-US" sz="2400" b="1" u="sng"/>
              <a:t>pros and cons</a:t>
            </a:r>
            <a:r>
              <a:rPr lang="en-GB" altLang="en-US" sz="2400" b="1"/>
              <a:t> or the </a:t>
            </a:r>
            <a:r>
              <a:rPr lang="en-GB" altLang="en-US" sz="2400" b="1" u="sng"/>
              <a:t>strengths and weaknesses</a:t>
            </a:r>
            <a:r>
              <a:rPr lang="en-GB" altLang="en-US" sz="2400" b="1"/>
              <a:t> of the information which has been provided.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10658" y="5235600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dirty="0"/>
              <a:t>In my opinion …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096721" y="5235600"/>
            <a:ext cx="3529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/>
              <a:t>I think this because….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4908" y="5878538"/>
            <a:ext cx="691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dirty="0"/>
              <a:t>On the other hand, you could argue that ……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3674" y="6267522"/>
            <a:ext cx="698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dirty="0"/>
              <a:t>The most important thing that influenced me was ….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4908" y="4664100"/>
            <a:ext cx="4392613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/>
              <a:t>Use phrases like ……..</a:t>
            </a:r>
          </a:p>
        </p:txBody>
      </p:sp>
      <p:pic>
        <p:nvPicPr>
          <p:cNvPr id="24589" name="Picture 13" descr="http://southlandtrackers.com/images/car%20acciden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567" y="3997350"/>
            <a:ext cx="15811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2300" y="211025"/>
            <a:ext cx="8208912" cy="1072325"/>
          </a:xfrm>
          <a:prstGeom prst="rect">
            <a:avLst/>
          </a:prstGeom>
          <a:solidFill>
            <a:srgbClr val="7030A0">
              <a:alpha val="7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Evaluate </a:t>
            </a:r>
          </a:p>
        </p:txBody>
      </p:sp>
    </p:spTree>
    <p:extLst>
      <p:ext uri="{BB962C8B-B14F-4D97-AF65-F5344CB8AC3E}">
        <p14:creationId xmlns:p14="http://schemas.microsoft.com/office/powerpoint/2010/main" val="8519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utoUpdateAnimBg="0"/>
      <p:bldP spid="11270" grpId="0" autoUpdateAnimBg="0"/>
      <p:bldP spid="11271" grpId="0" autoUpdateAnimBg="0"/>
      <p:bldP spid="11272" grpId="0" autoUpdateAnimBg="0"/>
      <p:bldP spid="11273" grpId="0" autoUpdateAnimBg="0"/>
      <p:bldP spid="11274" grpId="0" autoUpdateAnimBg="0"/>
      <p:bldP spid="11275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26" t="39535" r="29525" b="6580"/>
          <a:stretch/>
        </p:blipFill>
        <p:spPr>
          <a:xfrm>
            <a:off x="1043608" y="1417638"/>
            <a:ext cx="6912768" cy="5114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300" y="211025"/>
            <a:ext cx="8208912" cy="1296144"/>
          </a:xfrm>
          <a:prstGeom prst="rect">
            <a:avLst/>
          </a:prstGeom>
          <a:solidFill>
            <a:srgbClr val="7030A0">
              <a:alpha val="7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Evaluate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7664" y="5085184"/>
            <a:ext cx="64087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13" t="20586" r="24013" b="7980"/>
          <a:stretch/>
        </p:blipFill>
        <p:spPr>
          <a:xfrm>
            <a:off x="1619672" y="1457120"/>
            <a:ext cx="5976664" cy="5255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300" y="211025"/>
            <a:ext cx="8208912" cy="913719"/>
          </a:xfrm>
          <a:prstGeom prst="rect">
            <a:avLst/>
          </a:prstGeom>
          <a:solidFill>
            <a:srgbClr val="7030A0">
              <a:alpha val="7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Suggest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5661248"/>
            <a:ext cx="5400600" cy="1196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300" y="211025"/>
            <a:ext cx="8208912" cy="1296144"/>
          </a:xfrm>
          <a:prstGeom prst="rect">
            <a:avLst/>
          </a:prstGeom>
          <a:solidFill>
            <a:srgbClr val="00B0F0">
              <a:alpha val="7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General Tips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2300" y="1753255"/>
            <a:ext cx="4104456" cy="4824536"/>
          </a:xfrm>
          <a:prstGeom prst="rect">
            <a:avLst/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Always use key words where appropriate.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Short and simple answers are much better than long waffling answers.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Unless it is a quality of written communication answer (QWC), use bullet points for your answers. </a:t>
            </a:r>
          </a:p>
        </p:txBody>
      </p:sp>
      <p:pic>
        <p:nvPicPr>
          <p:cNvPr id="19458" name="Picture 2" descr="http://chiasuanchong.files.wordpress.com/2012/01/exam-sweat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2426618" cy="26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smartfuse.s3.amazonaws.com/whickhamschool.org/uploads/2013/05/free-gcse-and-alevel-revis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6276" r="9349" b="4623"/>
          <a:stretch/>
        </p:blipFill>
        <p:spPr bwMode="auto">
          <a:xfrm rot="21153792">
            <a:off x="5110748" y="1949290"/>
            <a:ext cx="2085683" cy="178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79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300" y="211025"/>
            <a:ext cx="8208912" cy="1296144"/>
          </a:xfrm>
          <a:prstGeom prst="rect">
            <a:avLst/>
          </a:prstGeom>
          <a:solidFill>
            <a:srgbClr val="FFFF00">
              <a:alpha val="9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Check Your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532300" y="1844824"/>
            <a:ext cx="4255724" cy="4608512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Re - read your answers when you have finished.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Never leave a question blank – it is always worth taking a guess if you don’t know.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 final look through your exam is the perfect time to check for any errors or add any extra information you may have remembered. </a:t>
            </a:r>
          </a:p>
        </p:txBody>
      </p:sp>
      <p:pic>
        <p:nvPicPr>
          <p:cNvPr id="14338" name="Picture 2" descr="http://www.keepcalmandposters.com/posters/61727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" b="7536"/>
          <a:stretch/>
        </p:blipFill>
        <p:spPr bwMode="auto">
          <a:xfrm>
            <a:off x="6588224" y="1844824"/>
            <a:ext cx="2246539" cy="266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kershawsrubberstamps.co.uk/images/pictures/all-classmatescurric-stamps/check-your-work-makes-sense-(page-picture-large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51" y="4591779"/>
            <a:ext cx="2027410" cy="202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24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300" y="211025"/>
            <a:ext cx="8208912" cy="129614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u="sng" dirty="0">
                <a:solidFill>
                  <a:schemeClr val="tx1"/>
                </a:solidFill>
              </a:rPr>
              <a:t>Read the Question</a:t>
            </a:r>
          </a:p>
          <a:p>
            <a:pPr algn="ctr"/>
            <a:r>
              <a:rPr lang="en-GB" sz="2800" i="1" dirty="0">
                <a:solidFill>
                  <a:schemeClr val="tx1"/>
                </a:solidFill>
              </a:rPr>
              <a:t>What does that word mean?</a:t>
            </a:r>
          </a:p>
        </p:txBody>
      </p:sp>
      <p:sp>
        <p:nvSpPr>
          <p:cNvPr id="7" name="Flowchart: Alternate Process 6"/>
          <p:cNvSpPr/>
          <p:nvPr/>
        </p:nvSpPr>
        <p:spPr>
          <a:xfrm rot="20822524">
            <a:off x="119437" y="1894173"/>
            <a:ext cx="3333750" cy="1343025"/>
          </a:xfrm>
          <a:prstGeom prst="flowChartAlternateProcess">
            <a:avLst/>
          </a:prstGeom>
          <a:solidFill>
            <a:srgbClr val="FF99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800" b="1" u="sng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Explain</a:t>
            </a:r>
            <a:endParaRPr lang="en-GB" sz="1100" b="1" u="sng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Write a detailed answer that covers how and why a thing happens. Talk about mechanisms and reasons. (Hint: don’t confuse with “</a:t>
            </a:r>
            <a:r>
              <a:rPr lang="en-GB" sz="12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describe</a:t>
            </a:r>
            <a:r>
              <a:rPr lang="en-GB" sz="12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”).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Flowchart: Alternate Process 7"/>
          <p:cNvSpPr/>
          <p:nvPr/>
        </p:nvSpPr>
        <p:spPr>
          <a:xfrm rot="577943">
            <a:off x="3688895" y="1795825"/>
            <a:ext cx="3032011" cy="1634320"/>
          </a:xfrm>
          <a:prstGeom prst="flowChartAlternateProcess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800" b="1" u="sng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Describe</a:t>
            </a:r>
            <a:endParaRPr lang="en-GB" sz="1100" b="1" u="sng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Write a detailed answer that covers what happens, when it happens, and where it happens. Talk about facts and characteristics. (Hint: don’t confuse with “</a:t>
            </a:r>
            <a:r>
              <a:rPr lang="en-GB" sz="12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expl</a:t>
            </a:r>
            <a:r>
              <a:rPr lang="en-GB" sz="12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a</a:t>
            </a:r>
            <a:r>
              <a:rPr lang="en-GB" sz="12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in</a:t>
            </a:r>
            <a:r>
              <a:rPr lang="en-GB" sz="12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”).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Flowchart: Alternate Process 8"/>
          <p:cNvSpPr/>
          <p:nvPr/>
        </p:nvSpPr>
        <p:spPr>
          <a:xfrm rot="21286798">
            <a:off x="5212660" y="3885955"/>
            <a:ext cx="3333750" cy="962025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800" b="1" u="sng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Compare</a:t>
            </a:r>
            <a:endParaRPr lang="en-GB" sz="1100" b="1" u="sng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Write about the similarities and differences between two things.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Flowchart: Alternate Process 9"/>
          <p:cNvSpPr/>
          <p:nvPr/>
        </p:nvSpPr>
        <p:spPr>
          <a:xfrm rot="163642">
            <a:off x="1613290" y="3484492"/>
            <a:ext cx="3333750" cy="13716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800" b="1" u="sng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Evaluate</a:t>
            </a:r>
            <a:endParaRPr lang="en-GB" sz="1100" b="1" u="sng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You will be given some facts, data, or other kind of information. Write about the data or facts and provide your own conclusion or opinion on them.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 rot="320855">
            <a:off x="6959981" y="1817827"/>
            <a:ext cx="2101876" cy="182449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800" b="1" u="sng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Calculate</a:t>
            </a:r>
            <a:endParaRPr lang="en-GB" sz="1100" b="1" u="sng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Work out a number. You can use your calculator to help you. You may need to use an equation. 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 rot="307800">
            <a:off x="5585951" y="5182282"/>
            <a:ext cx="3333750" cy="1504950"/>
          </a:xfrm>
          <a:prstGeom prst="flowChartAlternateProcess">
            <a:avLst/>
          </a:prstGeom>
          <a:solidFill>
            <a:srgbClr val="FFCC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800" b="1" u="sng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Predict</a:t>
            </a:r>
            <a:endParaRPr lang="en-GB" sz="1100" b="1" u="sng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Look at some data and suggest a realistic value or outcome. You may use a calculator to help. Don’t guess – look at trends in the data and use your knowledge of science. (Hint: don’t confuse with “</a:t>
            </a:r>
            <a:r>
              <a:rPr lang="en-GB" sz="12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calculate</a:t>
            </a:r>
            <a:r>
              <a:rPr lang="en-GB" sz="12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” or “</a:t>
            </a:r>
            <a:r>
              <a:rPr lang="en-GB" sz="12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estimate</a:t>
            </a:r>
            <a:r>
              <a:rPr lang="en-GB" sz="12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”).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 rot="21083365">
            <a:off x="94247" y="5047899"/>
            <a:ext cx="2498164" cy="1467709"/>
          </a:xfrm>
          <a:prstGeom prst="roundRect">
            <a:avLst/>
          </a:prstGeom>
          <a:solidFill>
            <a:srgbClr val="FFCC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800" b="1" u="sng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Justify</a:t>
            </a:r>
            <a:endParaRPr lang="en-GB" sz="1100" b="1" u="sng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Give some evidence or write down an explanation to tell the examiner why you gave an answer.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841365" y="5036252"/>
            <a:ext cx="2613563" cy="1662357"/>
          </a:xfrm>
          <a:prstGeom prst="flowChartAlternateProcess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800" b="1" u="sng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Suggest</a:t>
            </a:r>
            <a:endParaRPr lang="en-GB" sz="1100" b="1" u="sng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Think about what you’ve learnt and apply it to a new situation or context. Use what you have learnt to suggest sensible answers to the question.</a:t>
            </a:r>
            <a:endParaRPr lang="en-GB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86764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Averages or Mean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GB" sz="2800"/>
              <a:t>The average is the same as the mean. We use it when we have more than one result.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sz="2800">
                <a:solidFill>
                  <a:srgbClr val="FF0000"/>
                </a:solidFill>
              </a:rPr>
              <a:t>Usain runs 100 metres in London, Stockholm and Zurich. His times are 9.60 seconds, 9.84 seconds and 9.78 seconds. What is his average time?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4076700"/>
            <a:ext cx="86407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rgbClr val="00B050"/>
                </a:solidFill>
                <a:latin typeface="Calibri" pitchFamily="34" charset="0"/>
              </a:rPr>
              <a:t>Average = Total number / Number of results</a:t>
            </a:r>
          </a:p>
          <a:p>
            <a:r>
              <a:rPr lang="en-GB" sz="3600">
                <a:solidFill>
                  <a:srgbClr val="00B050"/>
                </a:solidFill>
                <a:latin typeface="Calibri" pitchFamily="34" charset="0"/>
              </a:rPr>
              <a:t>                = (9.60 + 9.84 + 9.78) / 3</a:t>
            </a:r>
          </a:p>
          <a:p>
            <a:r>
              <a:rPr lang="en-GB" sz="3600">
                <a:solidFill>
                  <a:srgbClr val="00B050"/>
                </a:solidFill>
                <a:latin typeface="Calibri" pitchFamily="34" charset="0"/>
              </a:rPr>
              <a:t>                =  9.74 seconds</a:t>
            </a:r>
          </a:p>
        </p:txBody>
      </p:sp>
    </p:spTree>
    <p:extLst>
      <p:ext uri="{BB962C8B-B14F-4D97-AF65-F5344CB8AC3E}">
        <p14:creationId xmlns:p14="http://schemas.microsoft.com/office/powerpoint/2010/main" val="21252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777875"/>
          </a:xfrm>
        </p:spPr>
        <p:txBody>
          <a:bodyPr/>
          <a:lstStyle/>
          <a:p>
            <a:pPr eaLnBrk="1" hangingPunct="1"/>
            <a:r>
              <a:rPr lang="en-GB"/>
              <a:t>Averages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435975" cy="4497388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GB" sz="2800"/>
              <a:t>Comparing averages can tell us information....</a:t>
            </a:r>
          </a:p>
          <a:p>
            <a:pPr eaLnBrk="1" hangingPunct="1">
              <a:buFont typeface="Wingdings" pitchFamily="2" charset="2"/>
              <a:buChar char="§"/>
            </a:pPr>
            <a:endParaRPr lang="en-GB" sz="2800"/>
          </a:p>
          <a:p>
            <a:pPr eaLnBrk="1" hangingPunct="1">
              <a:buFont typeface="Arial" charset="0"/>
              <a:buNone/>
            </a:pPr>
            <a:endParaRPr lang="en-GB" sz="2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1550" y="2133600"/>
          <a:ext cx="710411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0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0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Stockholm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Zurich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Usain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Yohan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02" name="Content Placeholder 2"/>
          <p:cNvSpPr txBox="1">
            <a:spLocks/>
          </p:cNvSpPr>
          <p:nvPr/>
        </p:nvSpPr>
        <p:spPr bwMode="auto">
          <a:xfrm>
            <a:off x="457200" y="3933825"/>
            <a:ext cx="8291513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800">
                <a:solidFill>
                  <a:srgbClr val="FF0000"/>
                </a:solidFill>
                <a:latin typeface="Calibri" pitchFamily="34" charset="0"/>
              </a:rPr>
              <a:t>Who is the fastest runner? How do we know this? </a:t>
            </a:r>
            <a:br>
              <a:rPr lang="en-GB" sz="2800">
                <a:solidFill>
                  <a:srgbClr val="FF0000"/>
                </a:solidFill>
                <a:latin typeface="Calibri" pitchFamily="34" charset="0"/>
              </a:rPr>
            </a:br>
            <a:r>
              <a:rPr lang="en-GB" sz="2800">
                <a:solidFill>
                  <a:srgbClr val="FF0000"/>
                </a:solidFill>
                <a:latin typeface="Calibri" pitchFamily="34" charset="0"/>
              </a:rPr>
              <a:t>(1 marks) </a:t>
            </a:r>
          </a:p>
        </p:txBody>
      </p:sp>
      <p:pic>
        <p:nvPicPr>
          <p:cNvPr id="3103" name="Picture 2" descr="http://upload.wikimedia.org/wikipedia/commons/thumb/8/87/Yohan_Blake_Daegu_2011-2.jpg/300px-Yohan_Blake_Daegu_201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17287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4" descr="https://encrypted-tbn2.gstatic.com/images?q=tbn:ANd9GcTMwvuJOhOxhKtPwROgyJrZWr9MwRX5gG0rFo3jAZMOPH2PHdBt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0"/>
            <a:ext cx="22240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824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eaLnBrk="1" hangingPunct="1"/>
            <a:r>
              <a:rPr lang="en-GB"/>
              <a:t>Averages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8313" y="1557338"/>
          <a:ext cx="820891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Amount of sugar in sweets (grams)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Sample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Sample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Sample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Sample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Skittles</a:t>
                      </a:r>
                    </a:p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8.0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chemeClr val="tx1"/>
                          </a:solidFill>
                        </a:rPr>
                        <a:t>Smarties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7.1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7.8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8.1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32" name="Content Placeholder 2"/>
          <p:cNvSpPr txBox="1">
            <a:spLocks/>
          </p:cNvSpPr>
          <p:nvPr/>
        </p:nvSpPr>
        <p:spPr bwMode="auto">
          <a:xfrm>
            <a:off x="457200" y="4508500"/>
            <a:ext cx="8291513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800">
                <a:solidFill>
                  <a:srgbClr val="FF0000"/>
                </a:solidFill>
                <a:latin typeface="Calibri" pitchFamily="34" charset="0"/>
              </a:rPr>
              <a:t>Explain which sweet is better for your teeth? </a:t>
            </a:r>
            <a:br>
              <a:rPr lang="en-GB" sz="2800">
                <a:solidFill>
                  <a:srgbClr val="FF0000"/>
                </a:solidFill>
                <a:latin typeface="Calibri" pitchFamily="34" charset="0"/>
              </a:rPr>
            </a:br>
            <a:r>
              <a:rPr lang="en-GB" sz="2800">
                <a:solidFill>
                  <a:srgbClr val="FF0000"/>
                </a:solidFill>
                <a:latin typeface="Calibri" pitchFamily="34" charset="0"/>
              </a:rPr>
              <a:t>(3 marks) </a:t>
            </a:r>
          </a:p>
        </p:txBody>
      </p:sp>
      <p:pic>
        <p:nvPicPr>
          <p:cNvPr id="4133" name="Picture 2" descr="https://encrypted-tbn2.gstatic.com/images?q=tbn:ANd9GcQ9atlJp__G0phR7UY7HAj6Fth46TZgmbFpqVPia9e6mK4KgVrL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20161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4" name="Picture 4" descr="https://encrypted-tbn3.gstatic.com/images?q=tbn:ANd9GcQ1qgwRSCZe6DyriOQ_tcoldbjLvtBgxoLmXlUyd2SzWCM3rX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0725" y="0"/>
            <a:ext cx="3343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3680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1265" t="15375" r="27226" b="10799"/>
          <a:stretch>
            <a:fillRect/>
          </a:stretch>
        </p:blipFill>
        <p:spPr bwMode="auto">
          <a:xfrm>
            <a:off x="323850" y="0"/>
            <a:ext cx="684053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696075" y="0"/>
            <a:ext cx="2447925" cy="11525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/>
              <a:t>Averages</a:t>
            </a:r>
            <a:br>
              <a:rPr lang="en-GB"/>
            </a:br>
            <a:r>
              <a:rPr lang="en-GB"/>
              <a:t>or Mean </a:t>
            </a:r>
          </a:p>
        </p:txBody>
      </p:sp>
    </p:spTree>
    <p:extLst>
      <p:ext uri="{BB962C8B-B14F-4D97-AF65-F5344CB8AC3E}">
        <p14:creationId xmlns:p14="http://schemas.microsoft.com/office/powerpoint/2010/main" val="617402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93775"/>
          </a:xfrm>
        </p:spPr>
        <p:txBody>
          <a:bodyPr/>
          <a:lstStyle/>
          <a:p>
            <a:pPr eaLnBrk="1" hangingPunct="1"/>
            <a:r>
              <a:rPr lang="en-GB"/>
              <a:t>Ranges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220075" cy="28368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/>
              <a:t>To calculate the range of a group of numbers, you subtract the smallest number from the biggest number.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/>
              <a:t>Range is used to show the </a:t>
            </a:r>
            <a:r>
              <a:rPr lang="en-GB" u="sng" dirty="0"/>
              <a:t>spread of results</a:t>
            </a:r>
            <a:r>
              <a:rPr lang="en-GB" dirty="0"/>
              <a:t>. A big range means a big spread.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FF0000"/>
                </a:solidFill>
              </a:rPr>
              <a:t>What is the range of 7, 6, 12, 3, 7, 4?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4221163"/>
            <a:ext cx="6121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rgbClr val="00B050"/>
                </a:solidFill>
                <a:latin typeface="Calibri" pitchFamily="34" charset="0"/>
              </a:rPr>
              <a:t>Range = 12 -3 = 9</a:t>
            </a:r>
          </a:p>
        </p:txBody>
      </p:sp>
    </p:spTree>
    <p:extLst>
      <p:ext uri="{BB962C8B-B14F-4D97-AF65-F5344CB8AC3E}">
        <p14:creationId xmlns:p14="http://schemas.microsoft.com/office/powerpoint/2010/main" val="32619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/>
              <a:t>Ranges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16013" y="1125538"/>
          <a:ext cx="674407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8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8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Amount of sugar in sweets (grams)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Sample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Sample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Sample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Sample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Skittles</a:t>
                      </a:r>
                    </a:p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8.0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chemeClr val="tx1"/>
                          </a:solidFill>
                        </a:rPr>
                        <a:t>Smarties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7.1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7.8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8.1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00" name="Content Placeholder 2"/>
          <p:cNvSpPr>
            <a:spLocks noGrp="1"/>
          </p:cNvSpPr>
          <p:nvPr>
            <p:ph idx="1"/>
          </p:nvPr>
        </p:nvSpPr>
        <p:spPr>
          <a:xfrm>
            <a:off x="684213" y="4021138"/>
            <a:ext cx="8218487" cy="283686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GB" sz="2400"/>
              <a:t>Four samples of Skittles were taken and four samples of Smarties. The amount of sugar was measured in each sample.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sz="2400">
                <a:solidFill>
                  <a:srgbClr val="FF0000"/>
                </a:solidFill>
              </a:rPr>
              <a:t>Show which sweet has a bigger range of the amount of sugar in them</a:t>
            </a:r>
          </a:p>
          <a:p>
            <a:pPr eaLnBrk="1" hangingPunct="1">
              <a:buFont typeface="Wingdings" pitchFamily="2" charset="2"/>
              <a:buChar char="§"/>
            </a:pPr>
            <a:endParaRPr lang="en-GB" sz="240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en-GB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58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4508500"/>
            <a:ext cx="8351837" cy="2349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rgbClr val="FF0000"/>
                </a:solidFill>
              </a:rPr>
              <a:t>How many ml of alcohol are there in a can of brand A?   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______ ml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rgbClr val="FF0000"/>
                </a:solidFill>
              </a:rPr>
              <a:t>If an average adult drinks one can of </a:t>
            </a:r>
            <a:r>
              <a:rPr lang="en-GB" sz="2400" b="1" dirty="0">
                <a:solidFill>
                  <a:srgbClr val="FF0000"/>
                </a:solidFill>
              </a:rPr>
              <a:t>brand C, how many minutes will it take to remove </a:t>
            </a:r>
            <a:r>
              <a:rPr lang="en-GB" sz="2400" dirty="0">
                <a:solidFill>
                  <a:srgbClr val="FF0000"/>
                </a:solidFill>
              </a:rPr>
              <a:t>all the alcohol from the blood?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____ minutes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 l="13554" t="23251" r="15605" b="8829"/>
          <a:stretch>
            <a:fillRect/>
          </a:stretch>
        </p:blipFill>
        <p:spPr bwMode="auto">
          <a:xfrm>
            <a:off x="611188" y="0"/>
            <a:ext cx="80978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6720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89925" cy="777875"/>
          </a:xfrm>
        </p:spPr>
        <p:txBody>
          <a:bodyPr/>
          <a:lstStyle/>
          <a:p>
            <a:pPr eaLnBrk="1" hangingPunct="1"/>
            <a:r>
              <a:rPr lang="en-GB"/>
              <a:t>Using data in tables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362950" cy="5145088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GB"/>
              <a:t>Other questions show scientific data (often from an experiment) in a table and ask you to draw a conclusion.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8313" y="2636838"/>
          <a:ext cx="820891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671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Behaviour of mothers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</a:rPr>
                        <a:t> during pregnancy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</a:rPr>
                        <a:t> of babies born normal weight or above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% of babies born underweight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Smokes 0 cigarettes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Smokes more than 20 cigarettes a 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6" name="TextBox 4"/>
          <p:cNvSpPr txBox="1">
            <a:spLocks noChangeArrowheads="1"/>
          </p:cNvSpPr>
          <p:nvPr/>
        </p:nvSpPr>
        <p:spPr bwMode="auto">
          <a:xfrm>
            <a:off x="539750" y="5445125"/>
            <a:ext cx="8135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Calibri" pitchFamily="34" charset="0"/>
              </a:rPr>
              <a:t>Explain what we can conclude about how smoking affects the weight of a baby (2 marks)</a:t>
            </a:r>
          </a:p>
        </p:txBody>
      </p:sp>
    </p:spTree>
    <p:extLst>
      <p:ext uri="{BB962C8B-B14F-4D97-AF65-F5344CB8AC3E}">
        <p14:creationId xmlns:p14="http://schemas.microsoft.com/office/powerpoint/2010/main" val="849360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850" y="1557338"/>
          <a:ext cx="6336704" cy="3001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249">
                <a:tc rowSpan="2"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has mouse been given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taken to get around maze (seconds)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249">
                <a:tc vMerge="1"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Attempt</a:t>
                      </a:r>
                      <a:r>
                        <a:rPr lang="en-GB" sz="2000" baseline="0" dirty="0"/>
                        <a:t> 1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Attempt</a:t>
                      </a:r>
                      <a:r>
                        <a:rPr lang="en-GB" sz="2000" baseline="0" dirty="0"/>
                        <a:t> 2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Attempt</a:t>
                      </a:r>
                      <a:r>
                        <a:rPr lang="en-GB" sz="2000" baseline="0" dirty="0"/>
                        <a:t> 3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630">
                <a:tc>
                  <a:txBody>
                    <a:bodyPr/>
                    <a:lstStyle/>
                    <a:p>
                      <a:r>
                        <a:rPr lang="en-GB" sz="2000" dirty="0"/>
                        <a:t>Mouse has drunk 5ml of 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aseline="0" dirty="0"/>
                        <a:t> 42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144">
                <a:tc>
                  <a:txBody>
                    <a:bodyPr/>
                    <a:lstStyle/>
                    <a:p>
                      <a:r>
                        <a:rPr lang="en-GB" sz="2000" dirty="0"/>
                        <a:t>Mouse</a:t>
                      </a:r>
                      <a:r>
                        <a:rPr lang="en-GB" sz="2000" baseline="0" dirty="0"/>
                        <a:t> has drunk 5ml of coffee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14" name="TextBox 4"/>
          <p:cNvSpPr txBox="1">
            <a:spLocks noChangeArrowheads="1"/>
          </p:cNvSpPr>
          <p:nvPr/>
        </p:nvSpPr>
        <p:spPr bwMode="auto">
          <a:xfrm>
            <a:off x="468313" y="4508500"/>
            <a:ext cx="81359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Calibri" pitchFamily="34" charset="0"/>
              </a:rPr>
              <a:t>Explain what we can conclude about how caffeine affects how quickly a mouse can get through a maze (2 marks)</a:t>
            </a:r>
          </a:p>
          <a:p>
            <a:endParaRPr lang="en-GB" sz="24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GB" sz="2400">
                <a:solidFill>
                  <a:srgbClr val="FF0000"/>
                </a:solidFill>
                <a:latin typeface="Calibri" pitchFamily="34" charset="0"/>
              </a:rPr>
              <a:t>Suggest how could the scientist could improve his experiment. (1 mark)</a:t>
            </a:r>
          </a:p>
        </p:txBody>
      </p:sp>
      <p:sp>
        <p:nvSpPr>
          <p:cNvPr id="12315" name="TextBox 5"/>
          <p:cNvSpPr txBox="1">
            <a:spLocks noChangeArrowheads="1"/>
          </p:cNvSpPr>
          <p:nvPr/>
        </p:nvSpPr>
        <p:spPr bwMode="auto">
          <a:xfrm>
            <a:off x="611188" y="188913"/>
            <a:ext cx="6948487" cy="1200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alibri" pitchFamily="34" charset="0"/>
              </a:rPr>
              <a:t>A mouse scientist wants to know the effect of caffeine on how quickly a mouse can get through a maze.  </a:t>
            </a:r>
            <a:br>
              <a:rPr lang="en-GB" sz="2400">
                <a:latin typeface="Calibri" pitchFamily="34" charset="0"/>
              </a:rPr>
            </a:br>
            <a:r>
              <a:rPr lang="en-GB" sz="2400">
                <a:latin typeface="Calibri" pitchFamily="34" charset="0"/>
              </a:rPr>
              <a:t>6 mice are used – 3 with caffeine and 3 without</a:t>
            </a:r>
          </a:p>
        </p:txBody>
      </p:sp>
      <p:pic>
        <p:nvPicPr>
          <p:cNvPr id="12316" name="Picture 30" descr="https://encrypted-tbn0.gstatic.com/images?q=tbn:ANd9GcQfONRiYAQVf6bko7K9rtc-JnKwWBFaUcEHaC4MYVbDARRLLOIOd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7002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5059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850" y="1557338"/>
          <a:ext cx="6264697" cy="3147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249">
                <a:tc rowSpan="2"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has hamster been given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taken to get around maze (seconds)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249">
                <a:tc vMerge="1"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Attempt</a:t>
                      </a:r>
                      <a:r>
                        <a:rPr lang="en-GB" sz="2000" baseline="0" dirty="0"/>
                        <a:t> 1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Attempt</a:t>
                      </a:r>
                      <a:r>
                        <a:rPr lang="en-GB" sz="2000" baseline="0" dirty="0"/>
                        <a:t> 2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Attempt</a:t>
                      </a:r>
                      <a:r>
                        <a:rPr lang="en-GB" sz="2000" baseline="0" dirty="0"/>
                        <a:t> 3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630">
                <a:tc>
                  <a:txBody>
                    <a:bodyPr/>
                    <a:lstStyle/>
                    <a:p>
                      <a:r>
                        <a:rPr lang="en-GB" sz="2000" dirty="0"/>
                        <a:t>Hamster has drunk 5ml of 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144">
                <a:tc>
                  <a:txBody>
                    <a:bodyPr/>
                    <a:lstStyle/>
                    <a:p>
                      <a:r>
                        <a:rPr lang="en-GB" sz="2000" dirty="0"/>
                        <a:t>Hamster</a:t>
                      </a:r>
                      <a:r>
                        <a:rPr lang="en-GB" sz="2000" baseline="0" dirty="0"/>
                        <a:t> has drunk 5ml of coffee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38" name="TextBox 5"/>
          <p:cNvSpPr txBox="1">
            <a:spLocks noChangeArrowheads="1"/>
          </p:cNvSpPr>
          <p:nvPr/>
        </p:nvSpPr>
        <p:spPr bwMode="auto">
          <a:xfrm>
            <a:off x="323850" y="333375"/>
            <a:ext cx="6840538" cy="830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alibri" pitchFamily="34" charset="0"/>
              </a:rPr>
              <a:t>The same experiment was then done with 6 hamsters</a:t>
            </a:r>
          </a:p>
          <a:p>
            <a:r>
              <a:rPr lang="en-GB" sz="2400">
                <a:latin typeface="Calibri" pitchFamily="34" charset="0"/>
              </a:rPr>
              <a:t>in the same maze.</a:t>
            </a:r>
          </a:p>
        </p:txBody>
      </p:sp>
      <p:sp>
        <p:nvSpPr>
          <p:cNvPr id="13339" name="TextBox 4"/>
          <p:cNvSpPr txBox="1">
            <a:spLocks noChangeArrowheads="1"/>
          </p:cNvSpPr>
          <p:nvPr/>
        </p:nvSpPr>
        <p:spPr bwMode="auto">
          <a:xfrm>
            <a:off x="323850" y="4868863"/>
            <a:ext cx="8135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Calibri" pitchFamily="34" charset="0"/>
              </a:rPr>
              <a:t>Explain what we can conclude about how caffeine affects how quickly a hamster can get through a maze (2 marks)</a:t>
            </a:r>
          </a:p>
        </p:txBody>
      </p:sp>
      <p:pic>
        <p:nvPicPr>
          <p:cNvPr id="13340" name="Picture 2" descr="https://encrypted-tbn2.gstatic.com/images?q=tbn:ANd9GcR9wKCSgp3up153-i4xrKpopxNtnCsoPKl_doHtrlwft_CiO40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1700213"/>
            <a:ext cx="2428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87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300" y="211025"/>
            <a:ext cx="8208912" cy="129614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Read the Question</a:t>
            </a:r>
          </a:p>
          <a:p>
            <a:pPr algn="ctr"/>
            <a:r>
              <a:rPr lang="en-GB" sz="3600" i="1" dirty="0">
                <a:solidFill>
                  <a:schemeClr val="tx1"/>
                </a:solidFill>
              </a:rPr>
              <a:t>Example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0" t="17264" r="39316" b="38093"/>
          <a:stretch/>
        </p:blipFill>
        <p:spPr bwMode="auto">
          <a:xfrm>
            <a:off x="1732264" y="1938112"/>
            <a:ext cx="6336468" cy="406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404691" y="2237783"/>
            <a:ext cx="655146" cy="1225058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836677" y="3284984"/>
            <a:ext cx="1015364" cy="288032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12101" y="3453638"/>
            <a:ext cx="783635" cy="911466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52271" y="4650189"/>
            <a:ext cx="792088" cy="207796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195736" y="4644206"/>
            <a:ext cx="1255560" cy="207796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189305" y="4820310"/>
            <a:ext cx="1183552" cy="207796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5099" y="1938112"/>
            <a:ext cx="1337001" cy="35791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This information is given to </a:t>
            </a:r>
            <a:r>
              <a:rPr lang="en-GB" b="1" u="sng" dirty="0">
                <a:solidFill>
                  <a:schemeClr val="tx1"/>
                </a:solidFill>
              </a:rPr>
              <a:t>HELP </a:t>
            </a:r>
            <a:r>
              <a:rPr lang="en-GB" dirty="0">
                <a:solidFill>
                  <a:schemeClr val="tx1"/>
                </a:solidFill>
              </a:rPr>
              <a:t>you answer the question.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b="1" u="sng" dirty="0">
                <a:solidFill>
                  <a:schemeClr val="tx1"/>
                </a:solidFill>
              </a:rPr>
              <a:t>ALWAYS </a:t>
            </a:r>
            <a:r>
              <a:rPr lang="en-GB" dirty="0">
                <a:solidFill>
                  <a:schemeClr val="tx1"/>
                </a:solidFill>
              </a:rPr>
              <a:t>read information before the question.</a:t>
            </a:r>
            <a:endParaRPr lang="en-GB" b="1" u="sng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5400000">
            <a:off x="7220380" y="2069066"/>
            <a:ext cx="1384198" cy="21770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More information – the question is 3 marks and there are 3 points. </a:t>
            </a:r>
            <a:r>
              <a:rPr lang="en-GB" b="1" u="sng" dirty="0">
                <a:solidFill>
                  <a:schemeClr val="tx1"/>
                </a:solidFill>
              </a:rPr>
              <a:t>HINT!!!!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89304" y="5211844"/>
            <a:ext cx="681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Freestyle Script" pitchFamily="66" charset="0"/>
              </a:rPr>
              <a:t>A layer of fat helps insulate the penguin. </a:t>
            </a:r>
          </a:p>
          <a:p>
            <a:r>
              <a:rPr lang="en-GB" sz="2400" dirty="0">
                <a:latin typeface="Freestyle Script" pitchFamily="66" charset="0"/>
              </a:rPr>
              <a:t>A streamlined body helps reduce water resistance so the penguin can swim faster. </a:t>
            </a:r>
          </a:p>
          <a:p>
            <a:r>
              <a:rPr lang="en-GB" sz="2400" dirty="0">
                <a:latin typeface="Freestyle Script" pitchFamily="66" charset="0"/>
              </a:rPr>
              <a:t>Oily feathers prevent cold reaching the skin. </a:t>
            </a:r>
          </a:p>
        </p:txBody>
      </p:sp>
    </p:spTree>
    <p:extLst>
      <p:ext uri="{BB962C8B-B14F-4D97-AF65-F5344CB8AC3E}">
        <p14:creationId xmlns:p14="http://schemas.microsoft.com/office/powerpoint/2010/main" val="31647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Percentage increases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1828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GB"/>
              <a:t>The population of lions in a wildlife reserve was 500. It has now increased by 40%.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>
                <a:solidFill>
                  <a:srgbClr val="FF0000"/>
                </a:solidFill>
              </a:rPr>
              <a:t>What is the new population of lions in 2012?</a:t>
            </a:r>
          </a:p>
          <a:p>
            <a:pPr eaLnBrk="1" hangingPunct="1">
              <a:buFont typeface="Arial" charset="0"/>
              <a:buNone/>
            </a:pPr>
            <a:endParaRPr lang="en-GB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3350" y="3500438"/>
            <a:ext cx="56165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00B050"/>
                </a:solidFill>
                <a:latin typeface="Calibri" pitchFamily="34" charset="0"/>
              </a:rPr>
              <a:t>Population of lions = 500 x 1.4</a:t>
            </a:r>
          </a:p>
          <a:p>
            <a:r>
              <a:rPr lang="en-GB" sz="3200">
                <a:solidFill>
                  <a:srgbClr val="00B050"/>
                </a:solidFill>
                <a:latin typeface="Calibri" pitchFamily="34" charset="0"/>
              </a:rPr>
              <a:t>                                   = 700</a:t>
            </a:r>
          </a:p>
        </p:txBody>
      </p:sp>
    </p:spTree>
    <p:extLst>
      <p:ext uri="{BB962C8B-B14F-4D97-AF65-F5344CB8AC3E}">
        <p14:creationId xmlns:p14="http://schemas.microsoft.com/office/powerpoint/2010/main" val="8208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Percentage increases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1828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GB"/>
              <a:t>The population of buffalo in a wildlife reserve was 2000. It has now increased by 35%.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>
                <a:solidFill>
                  <a:srgbClr val="FF0000"/>
                </a:solidFill>
              </a:rPr>
              <a:t>What is the new population of buffalo in 2012?</a:t>
            </a:r>
          </a:p>
          <a:p>
            <a:pPr eaLnBrk="1" hangingPunct="1">
              <a:buFont typeface="Arial" charset="0"/>
              <a:buNone/>
            </a:pPr>
            <a:endParaRPr lang="en-GB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3350" y="3500438"/>
            <a:ext cx="70564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00B050"/>
                </a:solidFill>
                <a:latin typeface="Calibri" pitchFamily="34" charset="0"/>
              </a:rPr>
              <a:t>Population of buffalo = 2000 x 1.35</a:t>
            </a:r>
          </a:p>
          <a:p>
            <a:r>
              <a:rPr lang="en-GB" sz="3200">
                <a:solidFill>
                  <a:srgbClr val="00B050"/>
                </a:solidFill>
                <a:latin typeface="Calibri" pitchFamily="34" charset="0"/>
              </a:rPr>
              <a:t>                                       = 2700</a:t>
            </a:r>
          </a:p>
        </p:txBody>
      </p:sp>
    </p:spTree>
    <p:extLst>
      <p:ext uri="{BB962C8B-B14F-4D97-AF65-F5344CB8AC3E}">
        <p14:creationId xmlns:p14="http://schemas.microsoft.com/office/powerpoint/2010/main" val="1497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Percentage decreases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1828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GB"/>
              <a:t>The population of cheetahs in a wildlife reserve was 300. It has now decreased by 70%.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>
                <a:solidFill>
                  <a:srgbClr val="FF0000"/>
                </a:solidFill>
              </a:rPr>
              <a:t>What is the new population of cheetahs?</a:t>
            </a:r>
          </a:p>
          <a:p>
            <a:pPr eaLnBrk="1" hangingPunct="1">
              <a:buFont typeface="Arial" charset="0"/>
              <a:buNone/>
            </a:pPr>
            <a:endParaRPr lang="en-GB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3350" y="3500438"/>
            <a:ext cx="70564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00B050"/>
                </a:solidFill>
                <a:latin typeface="Calibri" pitchFamily="34" charset="0"/>
              </a:rPr>
              <a:t>Population of cheetahs = 300 x 0.3 </a:t>
            </a:r>
          </a:p>
          <a:p>
            <a:r>
              <a:rPr lang="en-GB" sz="3200">
                <a:solidFill>
                  <a:srgbClr val="00B050"/>
                </a:solidFill>
                <a:latin typeface="Calibri" pitchFamily="34" charset="0"/>
              </a:rPr>
              <a:t>                                           = 90</a:t>
            </a:r>
          </a:p>
        </p:txBody>
      </p:sp>
    </p:spTree>
    <p:extLst>
      <p:ext uri="{BB962C8B-B14F-4D97-AF65-F5344CB8AC3E}">
        <p14:creationId xmlns:p14="http://schemas.microsoft.com/office/powerpoint/2010/main" val="24903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3350" y="549275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Rodent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Population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October 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October 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Mouse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19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Rat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31" name="Content Placeholder 2"/>
          <p:cNvSpPr>
            <a:spLocks noGrp="1"/>
          </p:cNvSpPr>
          <p:nvPr>
            <p:ph idx="1"/>
          </p:nvPr>
        </p:nvSpPr>
        <p:spPr>
          <a:xfrm>
            <a:off x="395288" y="2781300"/>
            <a:ext cx="8362950" cy="1828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GB"/>
              <a:t>The population of rats in a barn has decreased by 20% from 2011 to 2012.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>
                <a:solidFill>
                  <a:srgbClr val="FF0000"/>
                </a:solidFill>
              </a:rPr>
              <a:t>What is the population of rats in 2012?</a:t>
            </a:r>
          </a:p>
          <a:p>
            <a:pPr eaLnBrk="1" hangingPunct="1">
              <a:buFont typeface="Arial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105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922338"/>
          </a:xfrm>
        </p:spPr>
        <p:txBody>
          <a:bodyPr/>
          <a:lstStyle/>
          <a:p>
            <a:pPr eaLnBrk="1" hangingPunct="1"/>
            <a:r>
              <a:rPr lang="en-GB"/>
              <a:t>Calculating percentages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58888" y="1989138"/>
          <a:ext cx="612068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196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Mars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Snickers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196">
                <a:tc>
                  <a:txBody>
                    <a:bodyPr/>
                    <a:lstStyle/>
                    <a:p>
                      <a:r>
                        <a:rPr lang="en-GB" sz="2400" dirty="0"/>
                        <a:t>John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49" name="TextBox 4"/>
          <p:cNvSpPr txBox="1">
            <a:spLocks noChangeArrowheads="1"/>
          </p:cNvSpPr>
          <p:nvPr/>
        </p:nvSpPr>
        <p:spPr bwMode="auto">
          <a:xfrm>
            <a:off x="395288" y="908050"/>
            <a:ext cx="8424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You may be asked to calculate how much something is as a percentage of the total amount.</a:t>
            </a:r>
          </a:p>
        </p:txBody>
      </p:sp>
      <p:sp>
        <p:nvSpPr>
          <p:cNvPr id="18450" name="Content Placeholder 2"/>
          <p:cNvSpPr>
            <a:spLocks noGrp="1"/>
          </p:cNvSpPr>
          <p:nvPr>
            <p:ph idx="1"/>
          </p:nvPr>
        </p:nvSpPr>
        <p:spPr>
          <a:xfrm>
            <a:off x="323850" y="3141663"/>
            <a:ext cx="8424863" cy="71913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GB">
                <a:solidFill>
                  <a:srgbClr val="FF0000"/>
                </a:solidFill>
              </a:rPr>
              <a:t>What is the percentage of the chocolate bars John eats are Mars bars?</a:t>
            </a:r>
          </a:p>
          <a:p>
            <a:pPr eaLnBrk="1" hangingPunct="1">
              <a:buFont typeface="Arial" charset="0"/>
              <a:buNone/>
            </a:pPr>
            <a:endParaRPr lang="en-GB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188" y="4292600"/>
            <a:ext cx="82089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00B050"/>
                </a:solidFill>
                <a:latin typeface="Calibri" pitchFamily="34" charset="0"/>
              </a:rPr>
              <a:t>Percentage = </a:t>
            </a:r>
            <a:r>
              <a:rPr lang="en-GB" sz="3200" u="sng">
                <a:solidFill>
                  <a:srgbClr val="00B050"/>
                </a:solidFill>
                <a:latin typeface="Calibri" pitchFamily="34" charset="0"/>
              </a:rPr>
              <a:t>Number of Mars bars </a:t>
            </a:r>
            <a:r>
              <a:rPr lang="en-GB" sz="3200">
                <a:solidFill>
                  <a:srgbClr val="00B050"/>
                </a:solidFill>
                <a:latin typeface="Calibri" pitchFamily="34" charset="0"/>
              </a:rPr>
              <a:t>        x 100%</a:t>
            </a:r>
          </a:p>
          <a:p>
            <a:r>
              <a:rPr lang="en-GB" sz="3200">
                <a:solidFill>
                  <a:srgbClr val="00B050"/>
                </a:solidFill>
                <a:latin typeface="Calibri" pitchFamily="34" charset="0"/>
              </a:rPr>
              <a:t>                     Total number of bars eaten                   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9750" y="5445125"/>
            <a:ext cx="8208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00B050"/>
                </a:solidFill>
                <a:latin typeface="Calibri" pitchFamily="34" charset="0"/>
              </a:rPr>
              <a:t>                    = </a:t>
            </a:r>
            <a:r>
              <a:rPr lang="en-GB" sz="3200" u="sng">
                <a:solidFill>
                  <a:srgbClr val="00B050"/>
                </a:solidFill>
                <a:latin typeface="Calibri" pitchFamily="34" charset="0"/>
              </a:rPr>
              <a:t>12</a:t>
            </a:r>
            <a:r>
              <a:rPr lang="en-GB" sz="3200">
                <a:solidFill>
                  <a:srgbClr val="00B050"/>
                </a:solidFill>
                <a:latin typeface="Calibri" pitchFamily="34" charset="0"/>
              </a:rPr>
              <a:t> x 100% = 60%</a:t>
            </a:r>
          </a:p>
          <a:p>
            <a:r>
              <a:rPr lang="en-GB" sz="3200">
                <a:solidFill>
                  <a:srgbClr val="00B050"/>
                </a:solidFill>
                <a:latin typeface="Calibri" pitchFamily="34" charset="0"/>
              </a:rPr>
              <a:t>                       20</a:t>
            </a:r>
          </a:p>
        </p:txBody>
      </p:sp>
    </p:spTree>
    <p:extLst>
      <p:ext uri="{BB962C8B-B14F-4D97-AF65-F5344CB8AC3E}">
        <p14:creationId xmlns:p14="http://schemas.microsoft.com/office/powerpoint/2010/main" val="92532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922338"/>
          </a:xfrm>
        </p:spPr>
        <p:txBody>
          <a:bodyPr/>
          <a:lstStyle/>
          <a:p>
            <a:pPr eaLnBrk="1" hangingPunct="1"/>
            <a:r>
              <a:rPr lang="en-GB"/>
              <a:t>Calculating percentages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58888" y="1844675"/>
          <a:ext cx="612068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196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Mars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Snickers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196">
                <a:tc>
                  <a:txBody>
                    <a:bodyPr/>
                    <a:lstStyle/>
                    <a:p>
                      <a:r>
                        <a:rPr lang="en-GB" sz="2400" dirty="0"/>
                        <a:t>John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196">
                <a:tc>
                  <a:txBody>
                    <a:bodyPr/>
                    <a:lstStyle/>
                    <a:p>
                      <a:r>
                        <a:rPr lang="en-GB" sz="2400" dirty="0"/>
                        <a:t>Paul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7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196">
                <a:tc>
                  <a:txBody>
                    <a:bodyPr/>
                    <a:lstStyle/>
                    <a:p>
                      <a:r>
                        <a:rPr lang="en-GB" sz="2400" dirty="0"/>
                        <a:t>George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81" name="TextBox 4"/>
          <p:cNvSpPr txBox="1">
            <a:spLocks noChangeArrowheads="1"/>
          </p:cNvSpPr>
          <p:nvPr/>
        </p:nvSpPr>
        <p:spPr bwMode="auto">
          <a:xfrm>
            <a:off x="395288" y="908050"/>
            <a:ext cx="8424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You may be asked to calculate how much something is as a percentage of the total amount.</a:t>
            </a:r>
          </a:p>
        </p:txBody>
      </p:sp>
      <p:sp>
        <p:nvSpPr>
          <p:cNvPr id="19482" name="Content Placeholder 2"/>
          <p:cNvSpPr>
            <a:spLocks noGrp="1"/>
          </p:cNvSpPr>
          <p:nvPr>
            <p:ph idx="1"/>
          </p:nvPr>
        </p:nvSpPr>
        <p:spPr>
          <a:xfrm>
            <a:off x="395288" y="4005263"/>
            <a:ext cx="8424862" cy="71913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GB">
                <a:solidFill>
                  <a:srgbClr val="FF0000"/>
                </a:solidFill>
              </a:rPr>
              <a:t>What is the percentage of the chocolate bars eaten by George are Snickers?</a:t>
            </a:r>
          </a:p>
          <a:p>
            <a:pPr eaLnBrk="1" hangingPunct="1">
              <a:buFont typeface="Arial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75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300" y="211025"/>
            <a:ext cx="8208912" cy="129614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Read the Question</a:t>
            </a:r>
          </a:p>
          <a:p>
            <a:pPr algn="ctr"/>
            <a:r>
              <a:rPr lang="en-GB" sz="3600" i="1" dirty="0">
                <a:solidFill>
                  <a:schemeClr val="tx1"/>
                </a:solidFill>
              </a:rPr>
              <a:t>Example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71600" y="2389933"/>
            <a:ext cx="655146" cy="254191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595512" y="2874395"/>
            <a:ext cx="1000824" cy="48236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95924" y="2922631"/>
            <a:ext cx="500412" cy="300766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5400000">
            <a:off x="7182923" y="3222093"/>
            <a:ext cx="2231486" cy="14046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Use this to your advantage – everything you need is here.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1554909" y="383982"/>
            <a:ext cx="630555" cy="33813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u="sng" dirty="0">
                <a:solidFill>
                  <a:schemeClr val="tx1"/>
                </a:solidFill>
              </a:rPr>
              <a:t>HINT </a:t>
            </a:r>
            <a:r>
              <a:rPr lang="en-GB" dirty="0">
                <a:solidFill>
                  <a:schemeClr val="tx1"/>
                </a:solidFill>
              </a:rPr>
              <a:t> - </a:t>
            </a:r>
            <a:r>
              <a:rPr lang="en-GB" i="1" dirty="0">
                <a:solidFill>
                  <a:schemeClr val="tx1"/>
                </a:solidFill>
              </a:rPr>
              <a:t>this is what the question is about, cloning. </a:t>
            </a:r>
            <a:endParaRPr lang="en-GB" b="1" u="sng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5197" y="3511188"/>
            <a:ext cx="516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Freestyle Script" pitchFamily="66" charset="0"/>
              </a:rPr>
              <a:t>.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6113" y="3426634"/>
            <a:ext cx="4741841" cy="994172"/>
          </a:xfrm>
        </p:spPr>
        <p:txBody>
          <a:bodyPr>
            <a:noAutofit/>
          </a:bodyPr>
          <a:lstStyle/>
          <a:p>
            <a:pPr algn="ctr"/>
            <a:r>
              <a:rPr lang="en-GB" sz="2000" dirty="0" err="1"/>
              <a:t>Zorses</a:t>
            </a:r>
            <a:r>
              <a:rPr lang="en-GB" sz="2000" dirty="0"/>
              <a:t> are </a:t>
            </a:r>
            <a:r>
              <a:rPr lang="en-GB" sz="2000" b="1" dirty="0"/>
              <a:t>not </a:t>
            </a:r>
            <a:r>
              <a:rPr lang="en-GB" sz="2000" dirty="0"/>
              <a:t>able to breed.</a:t>
            </a:r>
            <a:br>
              <a:rPr lang="en-GB" sz="2000" dirty="0"/>
            </a:br>
            <a:r>
              <a:rPr lang="en-GB" sz="2000" dirty="0"/>
              <a:t>Scientists could produce more </a:t>
            </a:r>
            <a:r>
              <a:rPr lang="en-GB" sz="2000" dirty="0" err="1"/>
              <a:t>zorses</a:t>
            </a:r>
            <a:r>
              <a:rPr lang="en-GB" sz="2000" dirty="0"/>
              <a:t> from this zorse by adult cell cloning. The diagram shows how the scientists might clone a </a:t>
            </a:r>
            <a:r>
              <a:rPr lang="en-GB" sz="2000" dirty="0" err="1"/>
              <a:t>zorse</a:t>
            </a:r>
            <a:r>
              <a:rPr lang="en-GB" sz="2000" dirty="0"/>
              <a:t>.</a:t>
            </a:r>
            <a:br>
              <a:rPr lang="en-GB" sz="2000" dirty="0"/>
            </a:br>
            <a:r>
              <a:rPr lang="en-GB" sz="2000" dirty="0"/>
              <a:t>Use information from the diagram and your own knowledge to describe how adult cell cloning could be used to clone a </a:t>
            </a:r>
            <a:r>
              <a:rPr lang="en-GB" sz="2000" dirty="0" err="1"/>
              <a:t>zorse</a:t>
            </a:r>
            <a:r>
              <a:rPr lang="en-GB" sz="2000" dirty="0"/>
              <a:t>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69" y="2718197"/>
            <a:ext cx="2271713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59" y="1507169"/>
            <a:ext cx="6210473" cy="493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8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300" y="211025"/>
            <a:ext cx="8208912" cy="1296144"/>
          </a:xfrm>
          <a:prstGeom prst="rect">
            <a:avLst/>
          </a:prstGeom>
          <a:solidFill>
            <a:srgbClr val="7030A0">
              <a:alpha val="7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Show Calculations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2300" y="1753255"/>
            <a:ext cx="4104456" cy="4824536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Some questions in the exam might ask you to calculate a percentage (e.g. energy efficiency).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u="sng" dirty="0">
                <a:solidFill>
                  <a:srgbClr val="00B050"/>
                </a:solidFill>
              </a:rPr>
              <a:t>ALWAYS</a:t>
            </a:r>
            <a:r>
              <a:rPr lang="en-GB" sz="2400" dirty="0">
                <a:solidFill>
                  <a:schemeClr val="tx1"/>
                </a:solidFill>
              </a:rPr>
              <a:t> show your working.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Then… even if you get the answer wrong and your working correct, you will still get a mark! </a:t>
            </a:r>
          </a:p>
        </p:txBody>
      </p:sp>
      <p:pic>
        <p:nvPicPr>
          <p:cNvPr id="9218" name="Picture 2" descr="http://www.moorhouse.surrey.sch.uk/media/Maths/Symbol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439">
            <a:off x="5231467" y="4178613"/>
            <a:ext cx="2736304" cy="22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rlv.zcache.co.uk/keep_calm_and_show_your_working_any_colour_coaster-r976706264bfa47ea8ec46d537dc905b0_x7jy0_8byvr_5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9954" r="9458" b="9702"/>
          <a:stretch/>
        </p:blipFill>
        <p:spPr bwMode="auto">
          <a:xfrm>
            <a:off x="5690479" y="1916832"/>
            <a:ext cx="1818279" cy="18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7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526" t="16384" r="29525" b="17785"/>
          <a:stretch/>
        </p:blipFill>
        <p:spPr>
          <a:xfrm>
            <a:off x="1979712" y="1404351"/>
            <a:ext cx="5184576" cy="46860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300" y="211025"/>
            <a:ext cx="8208912" cy="1296144"/>
          </a:xfrm>
          <a:prstGeom prst="rect">
            <a:avLst/>
          </a:prstGeom>
          <a:solidFill>
            <a:srgbClr val="7030A0">
              <a:alpha val="7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Show Calculations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67744" y="5157192"/>
            <a:ext cx="2016224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06480" y="5387955"/>
            <a:ext cx="936104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8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300" y="211024"/>
            <a:ext cx="8208912" cy="16337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u="sng" dirty="0">
                <a:solidFill>
                  <a:schemeClr val="tx1"/>
                </a:solidFill>
              </a:rPr>
              <a:t>Be Flexible</a:t>
            </a:r>
          </a:p>
          <a:p>
            <a:pPr algn="ctr"/>
            <a:r>
              <a:rPr lang="en-GB" sz="4400" i="1" dirty="0">
                <a:solidFill>
                  <a:schemeClr val="tx1"/>
                </a:solidFill>
              </a:rPr>
              <a:t>Change the order.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3480" y="1988840"/>
            <a:ext cx="4327732" cy="47525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Answers the questions in any order you like – you don’t need to go start to finish.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Answers easy questions first to secure marks and build your confidence.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Come back to hard questions last – you have at least secured a decent grade and know how much time you have left. </a:t>
            </a:r>
          </a:p>
        </p:txBody>
      </p:sp>
      <p:pic>
        <p:nvPicPr>
          <p:cNvPr id="7170" name="Picture 2" descr="http://www.parentshaped.co.uk/wp-content/uploads/2013/01/post-it-note-spoc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11690" r="11909" b="12041"/>
          <a:stretch/>
        </p:blipFill>
        <p:spPr bwMode="auto">
          <a:xfrm rot="21394830">
            <a:off x="906609" y="2348668"/>
            <a:ext cx="2481339" cy="24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dn2.notonthehighstreet.com/system/product_images/images/000/656/831/original_pl_russian_dolls_col_flat.jpg?13351684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843" r="30425" b="31817"/>
          <a:stretch/>
        </p:blipFill>
        <p:spPr bwMode="auto">
          <a:xfrm>
            <a:off x="54242" y="5052764"/>
            <a:ext cx="780679" cy="168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dn2.notonthehighstreet.com/system/product_images/images/000/656/831/original_pl_russian_dolls_col_flat.jpg?13351684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3" t="25843" b="31817"/>
          <a:stretch/>
        </p:blipFill>
        <p:spPr bwMode="auto">
          <a:xfrm>
            <a:off x="1988298" y="5052764"/>
            <a:ext cx="551826" cy="168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dn2.notonthehighstreet.com/system/product_images/images/000/656/831/original_pl_russian_dolls_col_flat.jpg?13351684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25843" r="70463" b="31817"/>
          <a:stretch/>
        </p:blipFill>
        <p:spPr bwMode="auto">
          <a:xfrm>
            <a:off x="926529" y="5044636"/>
            <a:ext cx="1064526" cy="168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dn2.notonthehighstreet.com/system/product_images/images/000/656/831/original_pl_russian_dolls_col_flat.jpg?13351684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2" t="25843" r="13683" b="31817"/>
          <a:stretch/>
        </p:blipFill>
        <p:spPr bwMode="auto">
          <a:xfrm>
            <a:off x="3404757" y="5051889"/>
            <a:ext cx="637518" cy="168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dn2.notonthehighstreet.com/system/product_images/images/000/656/831/original_pl_russian_dolls_col_flat.jpg?13351684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4" t="25843" r="48036" b="31817"/>
          <a:stretch/>
        </p:blipFill>
        <p:spPr bwMode="auto">
          <a:xfrm>
            <a:off x="2499181" y="5051889"/>
            <a:ext cx="928048" cy="168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2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300" y="211024"/>
            <a:ext cx="8208912" cy="16337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u="sng" dirty="0">
                <a:solidFill>
                  <a:schemeClr val="tx1"/>
                </a:solidFill>
              </a:rPr>
              <a:t>Be Flexible</a:t>
            </a:r>
          </a:p>
          <a:p>
            <a:pPr algn="ctr"/>
            <a:r>
              <a:rPr lang="en-GB" sz="4400" i="1" dirty="0">
                <a:solidFill>
                  <a:schemeClr val="tx1"/>
                </a:solidFill>
              </a:rPr>
              <a:t>If you’re stuck…. Move on! </a:t>
            </a:r>
          </a:p>
        </p:txBody>
      </p:sp>
      <p:pic>
        <p:nvPicPr>
          <p:cNvPr id="6146" name="Picture 2" descr="http://www.gsm-earpiece.com/blog/wp-content/uploads/2013/04/stre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56" y="2636911"/>
            <a:ext cx="4298385" cy="335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2300" y="1988840"/>
            <a:ext cx="4327732" cy="47525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 worse thing you can do is stay on a question you are stuck on!!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u="sng" dirty="0">
                <a:solidFill>
                  <a:srgbClr val="FF0000"/>
                </a:solidFill>
              </a:rPr>
              <a:t>Don’t</a:t>
            </a:r>
            <a:r>
              <a:rPr lang="en-GB" sz="2400" dirty="0">
                <a:solidFill>
                  <a:schemeClr val="tx1"/>
                </a:solidFill>
              </a:rPr>
              <a:t> get frustrated.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u="sng" dirty="0">
                <a:solidFill>
                  <a:srgbClr val="FF0000"/>
                </a:solidFill>
              </a:rPr>
              <a:t>Don’t</a:t>
            </a:r>
            <a:r>
              <a:rPr lang="en-GB" sz="2400" dirty="0">
                <a:solidFill>
                  <a:schemeClr val="tx1"/>
                </a:solidFill>
              </a:rPr>
              <a:t> be afraid to leave a question to come back to. 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u="sng" dirty="0">
                <a:solidFill>
                  <a:srgbClr val="00B050"/>
                </a:solidFill>
              </a:rPr>
              <a:t>MOVE ON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and secure yourself some more marks on questions you can answer. </a:t>
            </a:r>
          </a:p>
        </p:txBody>
      </p:sp>
    </p:spTree>
    <p:extLst>
      <p:ext uri="{BB962C8B-B14F-4D97-AF65-F5344CB8AC3E}">
        <p14:creationId xmlns:p14="http://schemas.microsoft.com/office/powerpoint/2010/main" val="121912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2034</Words>
  <Application>Microsoft Office PowerPoint</Application>
  <PresentationFormat>On-screen Show (4:3)</PresentationFormat>
  <Paragraphs>312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Arial Unicode MS</vt:lpstr>
      <vt:lpstr>Calibri</vt:lpstr>
      <vt:lpstr>Freestyle Script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Zorses are not able to breed. Scientists could produce more zorses from this zorse by adult cell cloning. The diagram shows how the scientists might clone a zorse. Use information from the diagram and your own knowledge to describe how adult cell cloning could be used to clone a zorse.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Don’t waste time and space re-writing the question </vt:lpstr>
      <vt:lpstr>PowerPoint Presentation</vt:lpstr>
      <vt:lpstr>PowerPoint Presentation</vt:lpstr>
      <vt:lpstr>PowerPoint Presentation</vt:lpstr>
      <vt:lpstr>Use the information in the passage/diagram/graph/table to… </vt:lpstr>
      <vt:lpstr>PowerPoint Presentation</vt:lpstr>
      <vt:lpstr>PowerPoint Presentation</vt:lpstr>
      <vt:lpstr>PowerPoint Presentation</vt:lpstr>
      <vt:lpstr>PowerPoint Presentation</vt:lpstr>
      <vt:lpstr>Complete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Averages or Mean</vt:lpstr>
      <vt:lpstr>Averages </vt:lpstr>
      <vt:lpstr>Averages</vt:lpstr>
      <vt:lpstr>Averages or Mean </vt:lpstr>
      <vt:lpstr>Ranges</vt:lpstr>
      <vt:lpstr>Ranges</vt:lpstr>
      <vt:lpstr>PowerPoint Presentation</vt:lpstr>
      <vt:lpstr>Using data in tables</vt:lpstr>
      <vt:lpstr>PowerPoint Presentation</vt:lpstr>
      <vt:lpstr>PowerPoint Presentation</vt:lpstr>
      <vt:lpstr>Percentage increases</vt:lpstr>
      <vt:lpstr>Percentage increases</vt:lpstr>
      <vt:lpstr>Percentage decreases</vt:lpstr>
      <vt:lpstr>PowerPoint Presentation</vt:lpstr>
      <vt:lpstr>Calculating percentages</vt:lpstr>
      <vt:lpstr>Calculating percentages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 Catherines_Miss L.Dalling</dc:creator>
  <cp:lastModifiedBy>chamandeep thind</cp:lastModifiedBy>
  <cp:revision>20</cp:revision>
  <cp:lastPrinted>2014-02-14T14:26:31Z</cp:lastPrinted>
  <dcterms:created xsi:type="dcterms:W3CDTF">2014-02-14T11:08:07Z</dcterms:created>
  <dcterms:modified xsi:type="dcterms:W3CDTF">2020-01-22T22:06:00Z</dcterms:modified>
</cp:coreProperties>
</file>