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74" r:id="rId5"/>
    <p:sldId id="260" r:id="rId6"/>
    <p:sldId id="261" r:id="rId7"/>
    <p:sldId id="262" r:id="rId8"/>
    <p:sldId id="263" r:id="rId9"/>
    <p:sldId id="265" r:id="rId10"/>
    <p:sldId id="266" r:id="rId11"/>
    <p:sldId id="275" r:id="rId12"/>
    <p:sldId id="267" r:id="rId13"/>
    <p:sldId id="268" r:id="rId14"/>
    <p:sldId id="269" r:id="rId15"/>
    <p:sldId id="276" r:id="rId16"/>
    <p:sldId id="270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76" d="100"/>
          <a:sy n="76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1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1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1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7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4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8140-8FC2-4C9D-A88A-F49B5AA7F5CA}" type="datetimeFigureOut">
              <a:rPr lang="en-GB" smtClean="0"/>
              <a:t>18/11/2011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7C34-877B-41C3-A72A-F762F90A8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8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7432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Metallic Bonding and Structure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0" y="1516477"/>
            <a:ext cx="8882929" cy="4072764"/>
          </a:xfrm>
        </p:spPr>
        <p:txBody>
          <a:bodyPr/>
          <a:lstStyle/>
          <a:p>
            <a:pPr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dirty="0" smtClean="0">
                <a:latin typeface="Comic Sans MS" pitchFamily="66" charset="0"/>
              </a:rPr>
              <a:t>Describe metallic bonding as the attraction of positive ions to delocalised electrons.</a:t>
            </a:r>
          </a:p>
          <a:p>
            <a:pPr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dirty="0" smtClean="0">
                <a:latin typeface="Comic Sans MS" pitchFamily="66" charset="0"/>
              </a:rPr>
              <a:t>Describe giant metallic lattices.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www.recoveredcommodity.com/metals_2_3172761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24567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08518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Key words:</a:t>
            </a:r>
            <a:r>
              <a:rPr lang="en-GB" sz="2400" dirty="0" smtClean="0">
                <a:latin typeface="Comic Sans MS" pitchFamily="66" charset="0"/>
              </a:rPr>
              <a:t> Metallic bonding, delocalised electrons, giant metallic lattice. </a:t>
            </a:r>
            <a:r>
              <a:rPr lang="en-GB" sz="2400" b="1" u="sng" dirty="0" smtClean="0">
                <a:latin typeface="Comic Sans MS" pitchFamily="66" charset="0"/>
              </a:rPr>
              <a:t> </a:t>
            </a:r>
            <a:endParaRPr lang="en-GB" sz="24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Most metals have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high melting </a:t>
            </a:r>
            <a:r>
              <a:rPr lang="en-GB" sz="2400" dirty="0" smtClean="0">
                <a:latin typeface="Comic Sans MS" pitchFamily="66" charset="0"/>
              </a:rPr>
              <a:t>and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boiling points</a:t>
            </a:r>
            <a:r>
              <a:rPr lang="en-GB" sz="2400" dirty="0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The electrons are free to move throughout the structure, but the positive ions are fixed in the lattice.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The </a:t>
            </a:r>
            <a:r>
              <a:rPr lang="en-GB" sz="2400" dirty="0">
                <a:latin typeface="Comic Sans MS" pitchFamily="66" charset="0"/>
              </a:rPr>
              <a:t>metallic bonds between the positive </a:t>
            </a:r>
            <a:r>
              <a:rPr lang="en-GB" sz="2400" dirty="0" smtClean="0">
                <a:latin typeface="Comic Sans MS" pitchFamily="66" charset="0"/>
              </a:rPr>
              <a:t>metal </a:t>
            </a:r>
            <a:r>
              <a:rPr lang="en-GB" sz="2400" dirty="0">
                <a:latin typeface="Comic Sans MS" pitchFamily="66" charset="0"/>
              </a:rPr>
              <a:t>ions and the delocalised electrons are strong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High temperatures are needed to break the metallic </a:t>
            </a:r>
            <a:r>
              <a:rPr lang="en-GB" sz="2400" dirty="0" smtClean="0">
                <a:latin typeface="Comic Sans MS" pitchFamily="66" charset="0"/>
              </a:rPr>
              <a:t>bonds and move the ions from the fixed points within the lattice. </a:t>
            </a:r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161764"/>
            <a:ext cx="67687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latin typeface="Comic Sans MS" pitchFamily="66" charset="0"/>
              </a:rPr>
              <a:t>High melting and boiling points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23281" y="3969544"/>
            <a:ext cx="5976937" cy="1584325"/>
          </a:xfrm>
          <a:prstGeom prst="rightArrow">
            <a:avLst>
              <a:gd name="adj1" fmla="val 68139"/>
              <a:gd name="adj2" fmla="val 962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Increasing electron cloud density as more</a:t>
            </a:r>
            <a:br>
              <a:rPr lang="en-GB"/>
            </a:br>
            <a:r>
              <a:rPr lang="en-GB"/>
              <a:t>electrons are donated per atom.</a:t>
            </a:r>
            <a:br>
              <a:rPr lang="en-GB"/>
            </a:br>
            <a:r>
              <a:rPr lang="en-GB"/>
              <a:t>This means the ions are held more strongly</a:t>
            </a:r>
            <a:endParaRPr 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1" y="1304131"/>
            <a:ext cx="6911975" cy="1835150"/>
          </a:xfrm>
          <a:prstGeom prst="rect">
            <a:avLst/>
          </a:prstGeom>
        </p:spPr>
      </p:pic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366293" y="3266281"/>
            <a:ext cx="603250" cy="603250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420268" y="3393281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600" b="1">
                <a:latin typeface="Arial" charset="0"/>
              </a:rPr>
              <a:t>Na</a:t>
            </a:r>
            <a:r>
              <a:rPr lang="en-US" sz="1600" b="1" baseline="30000">
                <a:latin typeface="Arial" charset="0"/>
              </a:rPr>
              <a:t>+</a:t>
            </a:r>
            <a:endParaRPr lang="en-US" sz="1600" i="1">
              <a:latin typeface="Arial" charset="0"/>
            </a:endParaRP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6638131" y="3347244"/>
            <a:ext cx="420687" cy="420687"/>
          </a:xfrm>
          <a:prstGeom prst="ellipse">
            <a:avLst/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6587331" y="3393281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600" b="1">
                <a:latin typeface="Arial" charset="0"/>
              </a:rPr>
              <a:t>Al</a:t>
            </a:r>
            <a:r>
              <a:rPr lang="en-US" sz="1600" b="1" baseline="30000">
                <a:latin typeface="Arial" charset="0"/>
              </a:rPr>
              <a:t>3+</a:t>
            </a:r>
            <a:endParaRPr lang="en-US" sz="1600" i="1">
              <a:latin typeface="Arial" charset="0"/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5029993" y="3298031"/>
            <a:ext cx="520700" cy="5207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003006" y="3393281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600" b="1">
                <a:latin typeface="Arial" charset="0"/>
              </a:rPr>
              <a:t>Mg</a:t>
            </a:r>
            <a:r>
              <a:rPr lang="en-US" sz="1600" b="1" baseline="30000">
                <a:latin typeface="Arial" charset="0"/>
              </a:rPr>
              <a:t>2+</a:t>
            </a:r>
            <a:endParaRPr lang="en-US" sz="16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Why do metals conduct electricity so well?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delocalised electrons can move freely anywhere within the metal lattice allowing them to conduct electricity.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8" descr="S691813_aw_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12568" cy="33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Why are metals malleable?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“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Malleable</a:t>
            </a:r>
            <a:r>
              <a:rPr lang="en-GB" dirty="0" smtClean="0">
                <a:latin typeface="Comic Sans MS" pitchFamily="66" charset="0"/>
              </a:rPr>
              <a:t>” means that the metal can be hammered and pressed into shape.</a:t>
            </a:r>
          </a:p>
          <a:p>
            <a:r>
              <a:rPr lang="en-GB" dirty="0" smtClean="0">
                <a:latin typeface="Comic Sans MS" pitchFamily="66" charset="0"/>
              </a:rPr>
              <a:t>The atoms are able to roll over each other into new positions without breaking the metallic bonds.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122" name="Picture 2" descr="http://www.north-ayrshire.gov.uk/Images/BusinessIndustry/BusinessIndustryLarge/Metal_Beating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521219" cy="23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1925"/>
            <a:ext cx="3524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Why are metals ductile?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“Ductile” means that they can be drawn out into a wire.</a:t>
            </a:r>
          </a:p>
          <a:p>
            <a:r>
              <a:rPr lang="en-GB" dirty="0" smtClean="0">
                <a:latin typeface="Comic Sans MS" pitchFamily="66" charset="0"/>
              </a:rPr>
              <a:t>This is also due to the ability of the atoms to roll over each other.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8194" name="Picture 2" descr="http://www.beaducation.com/shop/images/copper_wire_s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524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ct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9174"/>
            <a:ext cx="4359275" cy="504825"/>
          </a:xfrm>
          <a:prstGeom prst="rect">
            <a:avLst/>
          </a:prstGeom>
          <a:noFill/>
        </p:spPr>
      </p:pic>
      <p:pic>
        <p:nvPicPr>
          <p:cNvPr id="5" name="Picture 4" descr="met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66118"/>
            <a:ext cx="2227263" cy="115093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987824" y="2541587"/>
            <a:ext cx="1368152" cy="0"/>
          </a:xfrm>
          <a:prstGeom prst="straightConnector1">
            <a:avLst/>
          </a:prstGeom>
          <a:ln w="1016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31639" y="188639"/>
            <a:ext cx="6436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Malleability </a:t>
            </a:r>
            <a:r>
              <a:rPr lang="en-GB" sz="4000" b="1" dirty="0">
                <a:latin typeface="Comic Sans MS" pitchFamily="66" charset="0"/>
              </a:rPr>
              <a:t>and </a:t>
            </a:r>
            <a:r>
              <a:rPr lang="en-GB" sz="4000" b="1" dirty="0" smtClean="0">
                <a:latin typeface="Comic Sans MS" pitchFamily="66" charset="0"/>
              </a:rPr>
              <a:t>Ductility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10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3" y="3717032"/>
            <a:ext cx="8751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The atoms are able to roll 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past </a:t>
            </a:r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each other into new positions without breaking the metallic bonds.</a:t>
            </a:r>
          </a:p>
        </p:txBody>
      </p:sp>
    </p:spTree>
    <p:extLst>
      <p:ext uri="{BB962C8B-B14F-4D97-AF65-F5344CB8AC3E}">
        <p14:creationId xmlns:p14="http://schemas.microsoft.com/office/powerpoint/2010/main" val="1723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2963"/>
            <a:ext cx="9144000" cy="681861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itchFamily="66" charset="0"/>
              </a:rPr>
              <a:t>What is an alloy?</a:t>
            </a:r>
            <a:endParaRPr lang="en-GB" sz="28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64807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 mixture of metals</a:t>
            </a:r>
          </a:p>
        </p:txBody>
      </p:sp>
      <p:pic>
        <p:nvPicPr>
          <p:cNvPr id="4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" y="2838284"/>
            <a:ext cx="26860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Comic Sans MS" pitchFamily="66" charset="0"/>
              </a:rPr>
              <a:t>Alloys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310157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Metal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9" name="Picture 4" descr="http://www.bbc.co.uk/schools/gcsebitesize/science/images/130_allo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38284"/>
            <a:ext cx="4204872" cy="19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9193" y="2276671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Alloy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0552" y="483911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They are not a compound </a:t>
            </a:r>
            <a:r>
              <a:rPr lang="en-GB" sz="2000" dirty="0">
                <a:latin typeface="Comic Sans MS" pitchFamily="66" charset="0"/>
              </a:rPr>
              <a:t>– </a:t>
            </a:r>
            <a:r>
              <a:rPr lang="en-GB" sz="2000" dirty="0" smtClean="0">
                <a:latin typeface="Comic Sans MS" pitchFamily="66" charset="0"/>
              </a:rPr>
              <a:t>as there can be different proportions/ratios of metals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Alloys modify a metal’s properties </a:t>
            </a:r>
            <a:r>
              <a:rPr lang="en-GB" sz="2000" dirty="0">
                <a:latin typeface="Comic Sans MS" pitchFamily="66" charset="0"/>
              </a:rPr>
              <a:t>– </a:t>
            </a:r>
            <a:r>
              <a:rPr lang="en-GB" sz="2000" dirty="0" smtClean="0">
                <a:latin typeface="Comic Sans MS" pitchFamily="66" charset="0"/>
              </a:rPr>
              <a:t>The ions may be different sizes, stopping the layers moving past each other, making the metal harder as a result.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Comic Sans MS" pitchFamily="66" charset="0"/>
              </a:rPr>
              <a:t>Questions</a:t>
            </a:r>
            <a:endParaRPr lang="en-GB" sz="5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What is meant by metallic bonding?</a:t>
            </a:r>
          </a:p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How does a metal conduct electricity?</a:t>
            </a:r>
          </a:p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Explain how metallic bonding is different from covalent bonding.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4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Comic Sans MS" pitchFamily="66" charset="0"/>
              </a:rPr>
              <a:t>Questions</a:t>
            </a:r>
            <a:endParaRPr lang="en-GB" sz="5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What is meant by metallic bonding?</a:t>
            </a:r>
          </a:p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How does a metal conduct electricity?</a:t>
            </a:r>
          </a:p>
          <a:p>
            <a:pPr marL="514350" indent="-514350">
              <a:buAutoNum type="arabicParenR"/>
            </a:pPr>
            <a:r>
              <a:rPr lang="en-GB" sz="4400" dirty="0" smtClean="0">
                <a:latin typeface="Comic Sans MS" pitchFamily="66" charset="0"/>
              </a:rPr>
              <a:t>Explain how metallic bonding is different from covalent bonding.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4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Comic Sans MS" pitchFamily="66" charset="0"/>
              </a:rPr>
              <a:t>Questions</a:t>
            </a:r>
            <a:endParaRPr lang="en-GB" sz="5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dirty="0" smtClean="0">
                <a:latin typeface="Comic Sans MS" pitchFamily="66" charset="0"/>
              </a:rPr>
              <a:t>Someone </a:t>
            </a:r>
            <a:r>
              <a:rPr lang="en-GB" sz="2000" dirty="0">
                <a:latin typeface="Comic Sans MS" pitchFamily="66" charset="0"/>
              </a:rPr>
              <a:t>looking at a model showing the arrangement of atoms in a copper crystal might think that the following statements are true. Which of these ideas are correct? Which ideas are false? And why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pPr lvl="0"/>
            <a:endParaRPr lang="en-GB" sz="2000" dirty="0">
              <a:latin typeface="Comic Sans MS" pitchFamily="66" charset="0"/>
            </a:endParaRPr>
          </a:p>
          <a:p>
            <a:pPr lvl="0"/>
            <a:r>
              <a:rPr lang="en-GB" sz="2000" dirty="0">
                <a:latin typeface="Comic Sans MS" pitchFamily="66" charset="0"/>
              </a:rPr>
              <a:t>Copper crystals are shaped like cubes because the atoms are packed in a cubic pattern.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There is air between the atoms in a crystal of copper.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Copper is dense because the atoms are closely packed.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The atoms in a copper crystal are not moving at room temperature.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Copper has a high melting point because the atoms are strongly bonded in a giant structure.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Copper melts when strongly heated because the atoms melt.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There are positive metal ions in a metal crystal, but a metal is not an ionic compound. Explain.</a:t>
            </a:r>
          </a:p>
        </p:txBody>
      </p:sp>
      <p:pic>
        <p:nvPicPr>
          <p:cNvPr id="4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691813_aw_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" y="1590267"/>
            <a:ext cx="7920880" cy="46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0648"/>
            <a:ext cx="9113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omic Sans MS" pitchFamily="66" charset="0"/>
              </a:rPr>
              <a:t>How are Metals Bonded?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077"/>
            <a:ext cx="9113859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u="sng" dirty="0" smtClean="0">
                <a:latin typeface="Comic Sans MS" pitchFamily="66" charset="0"/>
              </a:rPr>
              <a:t>Metallic Bonding:</a:t>
            </a:r>
            <a:r>
              <a:rPr lang="en-GB" sz="2800" dirty="0" smtClean="0">
                <a:latin typeface="Comic Sans MS" pitchFamily="66" charset="0"/>
              </a:rPr>
              <a:t> is the electrostatic interaction between positive metal ions and delocalised electrons.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70068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Comic Sans MS" pitchFamily="66" charset="0"/>
              </a:rPr>
              <a:t>Metallic Bonding and Structure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07428"/>
            <a:ext cx="9113859" cy="335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Comic Sans MS" pitchFamily="66" charset="0"/>
              </a:rPr>
              <a:t>Atoms in a solid metal are held together by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metallic bonding</a:t>
            </a:r>
          </a:p>
          <a:p>
            <a:pPr algn="l"/>
            <a:r>
              <a:rPr lang="en-GB" sz="2800" dirty="0" smtClean="0">
                <a:latin typeface="Comic Sans MS" pitchFamily="66" charset="0"/>
              </a:rPr>
              <a:t>In metallic bonding the atoms are ionised.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Positive ions occupy fixed positions in the lattice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 outer shell electrons are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delocalised</a:t>
            </a:r>
            <a:r>
              <a:rPr lang="en-GB" sz="2800" dirty="0" smtClean="0">
                <a:latin typeface="Comic Sans MS" pitchFamily="66" charset="0"/>
              </a:rPr>
              <a:t>. They are shared between all the atoms in the metallic structure.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07" y="5363322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The metal is held together by the attraction between the positive ions and the negative electrons</a:t>
            </a:r>
            <a:endParaRPr lang="en-GB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1088"/>
            <a:ext cx="9113859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u="sng" dirty="0" smtClean="0">
                <a:latin typeface="Comic Sans MS" pitchFamily="66" charset="0"/>
              </a:rPr>
              <a:t>Delocalised electrons:</a:t>
            </a:r>
            <a:r>
              <a:rPr lang="en-GB" sz="2800" dirty="0" smtClean="0">
                <a:latin typeface="Comic Sans MS" pitchFamily="66" charset="0"/>
              </a:rPr>
              <a:t> are shared between two or more atoms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70068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Comic Sans MS" pitchFamily="66" charset="0"/>
              </a:rPr>
              <a:t>Metallic Bonding and Structure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821738"/>
            <a:ext cx="9060815" cy="21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Comic Sans MS" pitchFamily="66" charset="0"/>
              </a:rPr>
              <a:t>In a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giant metallic lattice</a:t>
            </a:r>
            <a:r>
              <a:rPr lang="en-GB" sz="2800" dirty="0" smtClean="0">
                <a:latin typeface="Comic Sans MS" pitchFamily="66" charset="0"/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Delocalised electrons are spread throughout the structure.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These are able to move within the structure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It is impossible to tell which electron originated from which particular ion.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Over the whole structure, the charges must balance.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988840"/>
            <a:ext cx="911385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u="sng" dirty="0" smtClean="0">
                <a:latin typeface="Comic Sans MS" pitchFamily="66" charset="0"/>
              </a:rPr>
              <a:t>Giant Metallic Lattice: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is a 3-D structure of positive ions and delocalised electrons, </a:t>
            </a:r>
            <a:r>
              <a:rPr lang="en-GB" sz="2800" dirty="0" smtClean="0">
                <a:latin typeface="Comic Sans MS" pitchFamily="66" charset="0"/>
              </a:rPr>
              <a:t>bonded </a:t>
            </a:r>
            <a:r>
              <a:rPr lang="en-GB" sz="2800" dirty="0" smtClean="0">
                <a:latin typeface="Comic Sans MS" pitchFamily="66" charset="0"/>
              </a:rPr>
              <a:t>through strong metallic bonds. 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" name="Picture 7" descr="S691813_aw_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27" y="4869160"/>
            <a:ext cx="3240360" cy="18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Comic Sans MS" pitchFamily="66" charset="0"/>
              </a:rPr>
              <a:t>Sodium has the electronic structure 1s</a:t>
            </a:r>
            <a:r>
              <a:rPr lang="en-GB" baseline="30000" dirty="0">
                <a:latin typeface="Comic Sans MS" pitchFamily="66" charset="0"/>
              </a:rPr>
              <a:t>2</a:t>
            </a:r>
            <a:r>
              <a:rPr lang="en-GB" dirty="0">
                <a:latin typeface="Comic Sans MS" pitchFamily="66" charset="0"/>
              </a:rPr>
              <a:t>2s</a:t>
            </a:r>
            <a:r>
              <a:rPr lang="en-GB" baseline="30000" dirty="0">
                <a:latin typeface="Comic Sans MS" pitchFamily="66" charset="0"/>
              </a:rPr>
              <a:t>2</a:t>
            </a:r>
            <a:r>
              <a:rPr lang="en-GB" dirty="0">
                <a:latin typeface="Comic Sans MS" pitchFamily="66" charset="0"/>
              </a:rPr>
              <a:t>2p</a:t>
            </a:r>
            <a:r>
              <a:rPr lang="en-GB" baseline="30000" dirty="0">
                <a:latin typeface="Comic Sans MS" pitchFamily="66" charset="0"/>
              </a:rPr>
              <a:t>6</a:t>
            </a: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3s</a:t>
            </a:r>
            <a:r>
              <a:rPr lang="en-GB" b="1" baseline="30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GB" dirty="0">
                <a:latin typeface="Comic Sans MS" pitchFamily="66" charset="0"/>
              </a:rPr>
              <a:t>. 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When </a:t>
            </a:r>
            <a:r>
              <a:rPr lang="en-GB" dirty="0">
                <a:latin typeface="Comic Sans MS" pitchFamily="66" charset="0"/>
              </a:rPr>
              <a:t>sodium atoms come together, the electron in the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3s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atomic orbital </a:t>
            </a:r>
            <a:r>
              <a:rPr lang="en-GB" dirty="0">
                <a:latin typeface="Comic Sans MS" pitchFamily="66" charset="0"/>
              </a:rPr>
              <a:t>of one sodium atom shares space with the corresponding electron on a neighbouring atom to form a molecular </a:t>
            </a:r>
            <a:r>
              <a:rPr lang="en-GB" dirty="0" smtClean="0">
                <a:latin typeface="Comic Sans MS" pitchFamily="66" charset="0"/>
              </a:rPr>
              <a:t>orbital.</a:t>
            </a:r>
          </a:p>
          <a:p>
            <a:r>
              <a:rPr lang="en-GB" dirty="0" smtClean="0">
                <a:latin typeface="Comic Sans MS" pitchFamily="66" charset="0"/>
              </a:rPr>
              <a:t>This is similar to the </a:t>
            </a:r>
            <a:r>
              <a:rPr lang="en-GB" dirty="0">
                <a:latin typeface="Comic Sans MS" pitchFamily="66" charset="0"/>
              </a:rPr>
              <a:t>way that a covalent bond is formed.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70068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Comic Sans MS" pitchFamily="66" charset="0"/>
              </a:rPr>
              <a:t>Example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176464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How is metallic bonding different from covalent bonding?</a:t>
            </a:r>
          </a:p>
          <a:p>
            <a:pPr lvl="1"/>
            <a:r>
              <a:rPr lang="en-GB" sz="3600" dirty="0" smtClean="0">
                <a:latin typeface="Comic Sans MS" pitchFamily="66" charset="0"/>
              </a:rPr>
              <a:t>Covalent bonds are localised</a:t>
            </a:r>
          </a:p>
          <a:p>
            <a:pPr lvl="1"/>
            <a:r>
              <a:rPr lang="en-GB" sz="3600" dirty="0" smtClean="0">
                <a:latin typeface="Comic Sans MS" pitchFamily="66" charset="0"/>
              </a:rPr>
              <a:t>Metallic bonds are delocalised.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7" descr="S691813_aw_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5841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691813_aw_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952328" cy="32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435726"/>
            <a:ext cx="8229600" cy="4525963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Describe the bonding in magnesium.</a:t>
            </a:r>
            <a:endParaRPr lang="en-GB" sz="5400" dirty="0">
              <a:latin typeface="Comic Sans MS" pitchFamily="66" charset="0"/>
            </a:endParaRPr>
          </a:p>
        </p:txBody>
      </p:sp>
      <p:pic>
        <p:nvPicPr>
          <p:cNvPr id="3074" name="Picture 2" descr="http://www.amazingrust.com/Images/Products/Magnesium_Ribbon/Magnesium_Ribbon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7"/>
            <a:ext cx="4041902" cy="40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904656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Sans MS" pitchFamily="66" charset="0"/>
              </a:rPr>
              <a:t>Magnesium has </a:t>
            </a:r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2 electrons </a:t>
            </a:r>
            <a:r>
              <a:rPr lang="en-GB" sz="3600" dirty="0" smtClean="0">
                <a:latin typeface="Comic Sans MS" pitchFamily="66" charset="0"/>
              </a:rPr>
              <a:t>in outer shell. </a:t>
            </a:r>
          </a:p>
          <a:p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2 delocalised </a:t>
            </a:r>
            <a:r>
              <a:rPr lang="en-GB" sz="3600" dirty="0" smtClean="0">
                <a:latin typeface="Comic Sans MS" pitchFamily="66" charset="0"/>
              </a:rPr>
              <a:t>electrons </a:t>
            </a:r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shared</a:t>
            </a:r>
            <a:r>
              <a:rPr lang="en-GB" sz="3600" dirty="0" smtClean="0">
                <a:latin typeface="Comic Sans MS" pitchFamily="66" charset="0"/>
              </a:rPr>
              <a:t> by each atom in the lattice</a:t>
            </a:r>
          </a:p>
          <a:p>
            <a:r>
              <a:rPr lang="en-GB" sz="3600" dirty="0" smtClean="0">
                <a:latin typeface="Comic Sans MS" pitchFamily="66" charset="0"/>
              </a:rPr>
              <a:t>The </a:t>
            </a:r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positive ions </a:t>
            </a:r>
            <a:r>
              <a:rPr lang="en-GB" sz="3600" dirty="0" smtClean="0">
                <a:latin typeface="Comic Sans MS" pitchFamily="66" charset="0"/>
              </a:rPr>
              <a:t>are attracted to the delocalised electrons.</a:t>
            </a:r>
          </a:p>
          <a:p>
            <a:r>
              <a:rPr lang="en-GB" sz="3600" dirty="0" smtClean="0">
                <a:latin typeface="Comic Sans MS" pitchFamily="66" charset="0"/>
              </a:rPr>
              <a:t>Magnesium atom smaller so electrons closer to nucleus</a:t>
            </a:r>
          </a:p>
          <a:p>
            <a:r>
              <a:rPr lang="en-GB" sz="3600" dirty="0" smtClean="0">
                <a:latin typeface="Comic Sans MS" pitchFamily="66" charset="0"/>
              </a:rPr>
              <a:t>This gives stronger bonding leading to higher melting and boiling points.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1764"/>
            <a:ext cx="6768752" cy="86409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Properties of Giant Metallic Lattices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88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High melting and boiling points</a:t>
            </a:r>
          </a:p>
          <a:p>
            <a:r>
              <a:rPr lang="en-GB" sz="4800" dirty="0" smtClean="0">
                <a:latin typeface="Comic Sans MS" pitchFamily="66" charset="0"/>
              </a:rPr>
              <a:t>Good electrical conductors</a:t>
            </a:r>
          </a:p>
          <a:p>
            <a:r>
              <a:rPr lang="en-GB" sz="4800" dirty="0">
                <a:latin typeface="Comic Sans MS" pitchFamily="66" charset="0"/>
              </a:rPr>
              <a:t>Malleable and Ductile</a:t>
            </a:r>
          </a:p>
          <a:p>
            <a:pPr marL="0" indent="0">
              <a:buNone/>
            </a:pPr>
            <a:endParaRPr lang="en-GB" sz="48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alktalk.co.uk/scripts/dynamicresize.php?image=http://media.tiscali.co.uk/images/feeds/hutchinson/ency/0013n055.jpg&amp;width=150&amp;height=150&amp;quality=80&amp;top=1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788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Metallic Bonding and Structure</vt:lpstr>
      <vt:lpstr>PowerPoint Presentation</vt:lpstr>
      <vt:lpstr>Metallic Bonding: is the electrostatic interaction between positive metal ions and delocalised electrons. </vt:lpstr>
      <vt:lpstr>Delocalised electrons: are shared between two or more atoms</vt:lpstr>
      <vt:lpstr>PowerPoint Presentation</vt:lpstr>
      <vt:lpstr>PowerPoint Presentation</vt:lpstr>
      <vt:lpstr>PowerPoint Presentation</vt:lpstr>
      <vt:lpstr>PowerPoint Presentation</vt:lpstr>
      <vt:lpstr>Properties of Giant Metallic Lattices</vt:lpstr>
      <vt:lpstr>PowerPoint Presentation</vt:lpstr>
      <vt:lpstr>PowerPoint Presentation</vt:lpstr>
      <vt:lpstr>Why do metals conduct electricity so well?</vt:lpstr>
      <vt:lpstr>Why are metals malleable?</vt:lpstr>
      <vt:lpstr>Why are metals ductile?</vt:lpstr>
      <vt:lpstr>PowerPoint Presentation</vt:lpstr>
      <vt:lpstr>What is an alloy?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Outcomes</dc:title>
  <dc:creator>Jacobs</dc:creator>
  <cp:lastModifiedBy>Victoria Lees</cp:lastModifiedBy>
  <cp:revision>10</cp:revision>
  <dcterms:created xsi:type="dcterms:W3CDTF">2011-10-24T13:53:56Z</dcterms:created>
  <dcterms:modified xsi:type="dcterms:W3CDTF">2011-11-18T11:40:17Z</dcterms:modified>
</cp:coreProperties>
</file>