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62" r:id="rId5"/>
    <p:sldId id="264" r:id="rId6"/>
    <p:sldId id="263" r:id="rId7"/>
    <p:sldId id="269" r:id="rId8"/>
    <p:sldId id="257" r:id="rId9"/>
    <p:sldId id="259" r:id="rId10"/>
    <p:sldId id="273" r:id="rId11"/>
    <p:sldId id="270" r:id="rId12"/>
    <p:sldId id="258" r:id="rId13"/>
    <p:sldId id="272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0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8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7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0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1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2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7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1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757A-C7C0-4636-B0D0-917878A6AB46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6BC73-FED9-4A1A-BB14-17A1CDFD9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0" y="130886"/>
            <a:ext cx="11774665" cy="5218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7846" y="5090746"/>
            <a:ext cx="705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D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4" y="0"/>
            <a:ext cx="11753850" cy="561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7" y="5619750"/>
            <a:ext cx="11825067" cy="803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4710" y="6021524"/>
            <a:ext cx="853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a typeface="Yu Mincho"/>
              </a:rPr>
              <a:t>Mol of H</a:t>
            </a:r>
            <a:r>
              <a:rPr lang="en-GB" sz="2800" b="1" baseline="-25000" dirty="0">
                <a:solidFill>
                  <a:srgbClr val="FF0000"/>
                </a:solidFill>
                <a:ea typeface="Yu Mincho"/>
              </a:rPr>
              <a:t>2</a:t>
            </a:r>
            <a:r>
              <a:rPr lang="en-GB" sz="2800" b="1" dirty="0">
                <a:solidFill>
                  <a:srgbClr val="FF0000"/>
                </a:solidFill>
                <a:ea typeface="Yu Mincho"/>
              </a:rPr>
              <a:t>SO</a:t>
            </a:r>
            <a:r>
              <a:rPr lang="en-GB" sz="2800" b="1" baseline="-25000" dirty="0">
                <a:solidFill>
                  <a:srgbClr val="FF0000"/>
                </a:solidFill>
                <a:ea typeface="Yu Mincho"/>
              </a:rPr>
              <a:t>4</a:t>
            </a:r>
            <a:r>
              <a:rPr lang="en-GB" sz="2800" b="1" dirty="0">
                <a:solidFill>
                  <a:srgbClr val="FF0000"/>
                </a:solidFill>
                <a:ea typeface="Yu Mincho"/>
              </a:rPr>
              <a:t> = 0.100 × 18.00 / 1000 = 1.80 × 10</a:t>
            </a:r>
            <a:r>
              <a:rPr lang="en-GB" sz="2800" b="1" baseline="30000" dirty="0">
                <a:solidFill>
                  <a:srgbClr val="FF0000"/>
                </a:solidFill>
                <a:ea typeface="Yu Mincho"/>
              </a:rPr>
              <a:t>–3</a:t>
            </a:r>
            <a:r>
              <a:rPr lang="en-GB" sz="2800" b="1" dirty="0">
                <a:solidFill>
                  <a:srgbClr val="FF0000"/>
                </a:solidFill>
                <a:ea typeface="Yu Mincho"/>
              </a:rPr>
              <a:t> mol </a:t>
            </a:r>
            <a:r>
              <a:rPr lang="en-GB" sz="2800" b="1" dirty="0">
                <a:solidFill>
                  <a:srgbClr val="FF0000"/>
                </a:solidFill>
                <a:ea typeface="Yu Mincho"/>
                <a:cs typeface="Segoe UI Symbol" panose="020B0502040204020203" pitchFamily="34" charset="0"/>
              </a:rPr>
              <a:t>✔</a:t>
            </a:r>
            <a:endParaRPr lang="en-GB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4" y="0"/>
            <a:ext cx="11753850" cy="561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4" y="5813143"/>
            <a:ext cx="11723354" cy="76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251" y="5430921"/>
            <a:ext cx="8711939" cy="774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049" y="6398573"/>
            <a:ext cx="10083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a typeface="Yu Mincho"/>
              </a:rPr>
              <a:t>Mol of NaOH in = 1.80 × 10</a:t>
            </a:r>
            <a:r>
              <a:rPr lang="en-GB" sz="2800" b="1" baseline="30000" dirty="0">
                <a:solidFill>
                  <a:srgbClr val="FF0000"/>
                </a:solidFill>
                <a:ea typeface="Yu Mincho"/>
              </a:rPr>
              <a:t>–3</a:t>
            </a:r>
            <a:r>
              <a:rPr lang="en-GB" sz="2800" b="1" dirty="0">
                <a:solidFill>
                  <a:srgbClr val="FF0000"/>
                </a:solidFill>
                <a:ea typeface="Yu Mincho"/>
              </a:rPr>
              <a:t> × 2 × 1000 / 25.0 = 0.144 mol dm</a:t>
            </a:r>
            <a:r>
              <a:rPr lang="en-GB" sz="2800" b="1" baseline="30000" dirty="0">
                <a:solidFill>
                  <a:srgbClr val="FF0000"/>
                </a:solidFill>
                <a:ea typeface="Yu Mincho"/>
              </a:rPr>
              <a:t>–3</a:t>
            </a:r>
            <a:r>
              <a:rPr lang="en-GB" sz="2800" b="1" dirty="0">
                <a:solidFill>
                  <a:srgbClr val="FF0000"/>
                </a:solidFill>
                <a:ea typeface="Yu Mincho"/>
              </a:rPr>
              <a:t> </a:t>
            </a:r>
            <a:r>
              <a:rPr lang="en-GB" sz="2800" b="1" dirty="0">
                <a:solidFill>
                  <a:srgbClr val="FF0000"/>
                </a:solidFill>
                <a:ea typeface="Yu Mincho"/>
                <a:cs typeface="Segoe UI Symbol" panose="020B0502040204020203" pitchFamily="34" charset="0"/>
              </a:rPr>
              <a:t>✔</a:t>
            </a:r>
            <a:endParaRPr lang="en-GB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1" y="70350"/>
            <a:ext cx="11887305" cy="6521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0221" y="1249947"/>
            <a:ext cx="5468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1. </a:t>
            </a:r>
            <a:r>
              <a:rPr lang="en-GB" sz="2400" dirty="0" err="1" smtClean="0">
                <a:solidFill>
                  <a:srgbClr val="FF0000"/>
                </a:solidFill>
              </a:rPr>
              <a:t>Mols</a:t>
            </a:r>
            <a:r>
              <a:rPr lang="en-GB" sz="2400" dirty="0" smtClean="0">
                <a:solidFill>
                  <a:srgbClr val="FF0000"/>
                </a:solidFill>
              </a:rPr>
              <a:t> standard Ba(OH)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2. Ratio to CH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r>
              <a:rPr lang="en-GB" sz="2400" dirty="0" smtClean="0">
                <a:solidFill>
                  <a:srgbClr val="FF0000"/>
                </a:solidFill>
              </a:rPr>
              <a:t>COOH, hence moles acid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3. Conc. CH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r>
              <a:rPr lang="en-GB" sz="2400" dirty="0" smtClean="0">
                <a:solidFill>
                  <a:srgbClr val="FF0000"/>
                </a:solidFill>
              </a:rPr>
              <a:t>COOH in diluted vinegar</a:t>
            </a:r>
          </a:p>
          <a:p>
            <a:r>
              <a:rPr lang="en-GB" sz="2400" dirty="0">
                <a:solidFill>
                  <a:srgbClr val="FF0000"/>
                </a:solidFill>
              </a:rPr>
              <a:t>3. </a:t>
            </a:r>
            <a:r>
              <a:rPr lang="en-GB" sz="2400" dirty="0" smtClean="0">
                <a:solidFill>
                  <a:srgbClr val="FF0000"/>
                </a:solidFill>
              </a:rPr>
              <a:t>Conc. CH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r>
              <a:rPr lang="en-GB" sz="2400" dirty="0" smtClean="0">
                <a:solidFill>
                  <a:srgbClr val="FF0000"/>
                </a:solidFill>
              </a:rPr>
              <a:t>COOH </a:t>
            </a:r>
            <a:r>
              <a:rPr lang="en-GB" sz="2400" dirty="0">
                <a:solidFill>
                  <a:srgbClr val="FF0000"/>
                </a:solidFill>
              </a:rPr>
              <a:t>in </a:t>
            </a:r>
            <a:r>
              <a:rPr lang="en-GB" sz="2400" dirty="0" smtClean="0">
                <a:solidFill>
                  <a:srgbClr val="FF0000"/>
                </a:solidFill>
              </a:rPr>
              <a:t>original </a:t>
            </a:r>
            <a:r>
              <a:rPr lang="en-GB" sz="2400" dirty="0">
                <a:solidFill>
                  <a:srgbClr val="FF0000"/>
                </a:solidFill>
              </a:rPr>
              <a:t>vinegar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91288" cy="53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1" y="78663"/>
            <a:ext cx="11753850" cy="644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1" y="5457825"/>
            <a:ext cx="12109559" cy="140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12" y="1447800"/>
            <a:ext cx="62769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4" y="90322"/>
            <a:ext cx="11492911" cy="6299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55" y="4763232"/>
            <a:ext cx="3964619" cy="18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91" y="165739"/>
            <a:ext cx="11684537" cy="6003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5587" y="4861821"/>
            <a:ext cx="5862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D:   0.5x2x100/(24.95-5.00)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" y="94264"/>
            <a:ext cx="11057049" cy="6443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6" y="3865419"/>
            <a:ext cx="8654674" cy="28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48" y="0"/>
            <a:ext cx="11598933" cy="3069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276" y="2594957"/>
            <a:ext cx="6610440" cy="3839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02345" y="1534510"/>
            <a:ext cx="3244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Note, to save time: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Mr (NH</a:t>
            </a:r>
            <a:r>
              <a:rPr lang="en-GB" sz="2000" baseline="-25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GB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GB" sz="2000" baseline="-25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Fe(SO</a:t>
            </a:r>
            <a:r>
              <a:rPr lang="en-GB" sz="2000" baseline="-25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GB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GB" sz="2000" baseline="-25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= 284.0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38112"/>
            <a:ext cx="11677650" cy="658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112" y="2628533"/>
            <a:ext cx="7277951" cy="38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0" y="0"/>
            <a:ext cx="11601450" cy="512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60423"/>
            <a:ext cx="11601450" cy="5064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5534681"/>
            <a:ext cx="11413708" cy="519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40" y="3097356"/>
            <a:ext cx="10190047" cy="3428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807"/>
          <a:stretch/>
        </p:blipFill>
        <p:spPr>
          <a:xfrm>
            <a:off x="257689" y="4811422"/>
            <a:ext cx="11725703" cy="19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0" y="161268"/>
            <a:ext cx="11610975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1131" y="4721469"/>
            <a:ext cx="8691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>
                <a:solidFill>
                  <a:srgbClr val="FF0000"/>
                </a:solidFill>
              </a:rPr>
              <a:t>A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0"/>
            <a:ext cx="10433172" cy="6809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9" y="0"/>
            <a:ext cx="7983619" cy="468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78" y="4775322"/>
            <a:ext cx="7727943" cy="16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9" y="0"/>
            <a:ext cx="11763375" cy="3867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13" y="4016618"/>
            <a:ext cx="10822947" cy="24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0" y="0"/>
            <a:ext cx="11601450" cy="5124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4021849"/>
            <a:ext cx="11553825" cy="1504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8924" y="3434834"/>
            <a:ext cx="4514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Average Titre = 22.20 cm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3</a:t>
            </a:r>
            <a:endParaRPr lang="en-GB" sz="3200" b="1" baseline="30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30" y="4774324"/>
            <a:ext cx="8265583" cy="1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34" y="336330"/>
            <a:ext cx="11393741" cy="41620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99051" y="281840"/>
            <a:ext cx="3122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0.00111 x10 = 0.0111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25cm</a:t>
            </a:r>
            <a:r>
              <a:rPr lang="en-GB" sz="2400" b="1" baseline="30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4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→ 250cm</a:t>
            </a:r>
            <a:r>
              <a:rPr lang="en-GB" sz="2400" b="1" baseline="30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35" y="3603880"/>
            <a:ext cx="83227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(M</a:t>
            </a:r>
            <a:r>
              <a:rPr lang="en-GB" sz="2800" baseline="-250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</a:t>
            </a:r>
            <a:r>
              <a:rPr lang="en-GB" sz="2800" baseline="-250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 in total = 0.00111 x 10 = 0.0111 mol (1)</a:t>
            </a:r>
            <a:b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i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(took 25 cm</a:t>
            </a:r>
            <a:r>
              <a:rPr lang="en-GB" sz="2800" i="1" baseline="30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800" i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from 250cm</a:t>
            </a:r>
            <a:r>
              <a:rPr lang="en-GB" sz="2800" i="1" baseline="30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800" i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hence x10)</a:t>
            </a: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Molar mass = 1.58/0.0111 = 142.3 g mol</a:t>
            </a:r>
            <a:r>
              <a:rPr lang="en-GB" sz="2800" baseline="300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−1</a:t>
            </a: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(1)</a:t>
            </a:r>
            <a:b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i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(14.92-13.34=1.58g, divide by mol for MR)</a:t>
            </a:r>
            <a:r>
              <a:rPr lang="en-GB" sz="2800" i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i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Mass of M = (142.3 − 60)/2 = 41.15 (= K) (1)</a:t>
            </a:r>
            <a:b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(subtract 60 for Mr of CO</a:t>
            </a:r>
            <a:r>
              <a:rPr lang="en-GB" sz="2800" baseline="-25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8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divide 2 for M</a:t>
            </a:r>
            <a:r>
              <a:rPr lang="en-GB" sz="2800" baseline="-25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en-GB" sz="2800" baseline="-250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</a:t>
            </a:r>
            <a:r>
              <a:rPr lang="en-GB" sz="2800" baseline="-250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(1)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4" y="0"/>
            <a:ext cx="11753850" cy="561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4" y="6054451"/>
            <a:ext cx="11825067" cy="803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092" y="5639082"/>
            <a:ext cx="904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mol, of H</a:t>
            </a:r>
            <a:r>
              <a:rPr lang="en-GB" sz="2400" b="1" baseline="-25000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400" b="1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SO</a:t>
            </a:r>
            <a:r>
              <a:rPr lang="en-GB" sz="2400" b="1" baseline="-25000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GB" sz="2400" b="1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used to neutralise only the NaOH in 25.0 cm</a:t>
            </a:r>
            <a:r>
              <a:rPr lang="en-GB" sz="2400" b="1" baseline="30000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GB" sz="2400" b="1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=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123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Yu Mincho</vt:lpstr>
      <vt:lpstr>Arial</vt:lpstr>
      <vt:lpstr>Calibri</vt:lpstr>
      <vt:lpstr>Calibri Light</vt:lpstr>
      <vt:lpstr>Helvetica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Barton Peveril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2019-04-24T10:14:38Z</dcterms:created>
  <dcterms:modified xsi:type="dcterms:W3CDTF">2019-04-26T12:39:34Z</dcterms:modified>
</cp:coreProperties>
</file>