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Box">
  <p:cSld name="Title Slide with Box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/>
          </a:p>
        </p:txBody>
      </p:sp>
      <p:sp>
        <p:nvSpPr>
          <p:cNvPr id="20" name="Google Shape;20;p3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" name="Google Shape;26;p5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9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37" y="5734050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144" name="Google Shape;144;p21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 discuss our similarities and differences.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introduce </a:t>
            </a: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term ‘discrimination’.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introduce </a:t>
            </a: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term ‘diversity’.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will be able to identify ways in which we are different and the same.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will understand that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people I know are all different, and that these differences should be celebrated.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will know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to do if I see discrimination.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56" name="Google Shape;56;p13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 discuss our similarities and differences.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introduce 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term ‘discrimination’.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introduce 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term ‘diversity’.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will be able to identify ways in which we are different and the same.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will understand that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people I know are all different, and that these differences should be celebrated.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will know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to do if I see discrimination.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012" y="2022475"/>
            <a:ext cx="6346825" cy="43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Things Make Us Different?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709612" y="1322387"/>
            <a:ext cx="781685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two people are ever the same! Look around your classroom and think about different people you know. What makes you different from each other?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09612" y="4740275"/>
            <a:ext cx="1230312" cy="1230312"/>
          </a:xfrm>
          <a:prstGeom prst="ellipse">
            <a:avLst/>
          </a:prstGeom>
          <a:solidFill>
            <a:srgbClr val="4AA1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colour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008187" y="4740275"/>
            <a:ext cx="1230312" cy="1230312"/>
          </a:xfrm>
          <a:prstGeom prst="ellipse">
            <a:avLst/>
          </a:prstGeom>
          <a:solidFill>
            <a:srgbClr val="FF72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 colour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306762" y="4740275"/>
            <a:ext cx="1230312" cy="1230312"/>
          </a:xfrm>
          <a:prstGeom prst="ellipse">
            <a:avLst/>
          </a:prstGeom>
          <a:solidFill>
            <a:srgbClr val="F9D1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603750" y="4740275"/>
            <a:ext cx="1230312" cy="1230312"/>
          </a:xfrm>
          <a:prstGeom prst="ellipse">
            <a:avLst/>
          </a:prstGeom>
          <a:solidFill>
            <a:srgbClr val="4AA1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colour</a:t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902325" y="4740275"/>
            <a:ext cx="1230312" cy="1230312"/>
          </a:xfrm>
          <a:prstGeom prst="ellipse">
            <a:avLst/>
          </a:prstGeom>
          <a:solidFill>
            <a:srgbClr val="FF72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of family</a:t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200900" y="4740275"/>
            <a:ext cx="1230312" cy="1230312"/>
          </a:xfrm>
          <a:prstGeom prst="ellipse">
            <a:avLst/>
          </a:prstGeom>
          <a:solidFill>
            <a:srgbClr val="F9D1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else?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Things Make Us Special?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10472" l="0" r="0" t="0"/>
          <a:stretch/>
        </p:blipFill>
        <p:spPr>
          <a:xfrm>
            <a:off x="1057275" y="1612900"/>
            <a:ext cx="7546975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33387" y="5140325"/>
            <a:ext cx="8262937" cy="1046162"/>
          </a:xfrm>
          <a:prstGeom prst="rect">
            <a:avLst/>
          </a:prstGeom>
          <a:solidFill>
            <a:srgbClr val="D0B6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55650" y="5200650"/>
            <a:ext cx="7632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your partner one thing about them that is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It might be the colour of their hair, or something that you know they like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are really good at.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If We Were All The Same?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2624137" y="1352550"/>
            <a:ext cx="547846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imagine if everyone looked exactly the same and we all liked the same things. 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 rot="360000">
            <a:off x="3759200" y="2135187"/>
            <a:ext cx="3887787" cy="2587625"/>
          </a:xfrm>
          <a:prstGeom prst="cloudCallout">
            <a:avLst>
              <a:gd fmla="val -5577" name="adj1"/>
              <a:gd fmla="val 4955" name="adj2"/>
            </a:avLst>
          </a:prstGeom>
          <a:solidFill>
            <a:srgbClr val="D0B6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191000" y="2844800"/>
            <a:ext cx="30241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life be as fun if we all looked the same and thought the same things? Probably not! </a:t>
            </a:r>
            <a:endParaRPr/>
          </a:p>
        </p:txBody>
      </p:sp>
      <p:grpSp>
        <p:nvGrpSpPr>
          <p:cNvPr id="87" name="Google Shape;87;p16"/>
          <p:cNvGrpSpPr/>
          <p:nvPr/>
        </p:nvGrpSpPr>
        <p:grpSpPr>
          <a:xfrm>
            <a:off x="442912" y="4767262"/>
            <a:ext cx="8253412" cy="1300162"/>
            <a:chOff x="442913" y="4766909"/>
            <a:chExt cx="8253412" cy="1300267"/>
          </a:xfrm>
        </p:grpSpPr>
        <p:sp>
          <p:nvSpPr>
            <p:cNvPr id="88" name="Google Shape;88;p16"/>
            <p:cNvSpPr txBox="1"/>
            <p:nvPr/>
          </p:nvSpPr>
          <p:spPr>
            <a:xfrm>
              <a:off x="442913" y="4766909"/>
              <a:ext cx="8253412" cy="1300267"/>
            </a:xfrm>
            <a:prstGeom prst="rect">
              <a:avLst/>
            </a:prstGeom>
            <a:solidFill>
              <a:srgbClr val="A973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2910924" y="4996927"/>
              <a:ext cx="5311040" cy="84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Talk to your partner about what you think life would be like if everyone looked the same and were good at the same things.</a:t>
              </a:r>
              <a:endParaRPr/>
            </a:p>
          </p:txBody>
        </p:sp>
      </p:grp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352550"/>
            <a:ext cx="2155825" cy="53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438150" y="2343150"/>
            <a:ext cx="8256587" cy="492125"/>
          </a:xfrm>
          <a:prstGeom prst="rect">
            <a:avLst/>
          </a:prstGeom>
          <a:solidFill>
            <a:srgbClr val="A973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Why are People Different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765175" y="1352550"/>
            <a:ext cx="7632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Lots of people in this country have come from other countries – or their, families came from other countries. This is a good thing, because it means we have a mix of lots of different people living together.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562" y="3009900"/>
            <a:ext cx="4649787" cy="30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765175" y="2419350"/>
            <a:ext cx="7632700" cy="34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call this mix of different people living together </a:t>
            </a: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755650" y="3009900"/>
            <a:ext cx="2874962" cy="3082925"/>
          </a:xfrm>
          <a:prstGeom prst="rect">
            <a:avLst/>
          </a:prstGeom>
          <a:solidFill>
            <a:srgbClr val="D0B6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855662" y="3055937"/>
            <a:ext cx="2673350" cy="299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this map of the world.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or anyone in your family come from a different country? Do you know anyone who comes from a different country? Do you have any family who live in a different place?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75" y="1989137"/>
            <a:ext cx="7610475" cy="43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Respecting </a:t>
            </a:r>
            <a:r>
              <a:rPr b="0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Differences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755650" y="1343025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very important to respect people’s differences and not make fun of them. Being different is what makes us all special and interesting! </a:t>
            </a:r>
            <a:endParaRPr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436562" y="5292725"/>
            <a:ext cx="8259762" cy="720725"/>
            <a:chOff x="435769" y="5292436"/>
            <a:chExt cx="8260557" cy="720438"/>
          </a:xfrm>
        </p:grpSpPr>
        <p:sp>
          <p:nvSpPr>
            <p:cNvPr id="110" name="Google Shape;110;p18"/>
            <p:cNvSpPr txBox="1"/>
            <p:nvPr/>
          </p:nvSpPr>
          <p:spPr>
            <a:xfrm>
              <a:off x="435769" y="5292436"/>
              <a:ext cx="8260557" cy="720438"/>
            </a:xfrm>
            <a:prstGeom prst="rect">
              <a:avLst/>
            </a:prstGeom>
            <a:solidFill>
              <a:srgbClr val="A973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749697" y="5347742"/>
              <a:ext cx="7632699" cy="59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 you are unkind about the ways someone is different, this is called </a:t>
              </a:r>
              <a:r>
                <a:rPr b="1" i="0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discrimination</a:t>
              </a:r>
              <a:r>
                <a:rPr b="0" i="0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>
            <p:ph type="title"/>
          </p:nvPr>
        </p:nvSpPr>
        <p:spPr>
          <a:xfrm>
            <a:off x="384175" y="76517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to do if  Discrimination</a:t>
            </a:r>
            <a:b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happening</a:t>
            </a:r>
            <a:endParaRPr/>
          </a:p>
        </p:txBody>
      </p:sp>
      <p:grpSp>
        <p:nvGrpSpPr>
          <p:cNvPr id="117" name="Google Shape;117;p19"/>
          <p:cNvGrpSpPr/>
          <p:nvPr/>
        </p:nvGrpSpPr>
        <p:grpSpPr>
          <a:xfrm>
            <a:off x="446087" y="2087562"/>
            <a:ext cx="8251825" cy="914400"/>
            <a:chOff x="445583" y="2011310"/>
            <a:chExt cx="8252690" cy="914400"/>
          </a:xfrm>
        </p:grpSpPr>
        <p:sp>
          <p:nvSpPr>
            <p:cNvPr id="118" name="Google Shape;118;p19"/>
            <p:cNvSpPr txBox="1"/>
            <p:nvPr/>
          </p:nvSpPr>
          <p:spPr>
            <a:xfrm>
              <a:off x="445583" y="2011310"/>
              <a:ext cx="8252690" cy="914400"/>
            </a:xfrm>
            <a:prstGeom prst="rect">
              <a:avLst/>
            </a:prstGeom>
            <a:solidFill>
              <a:srgbClr val="D0B6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 txBox="1"/>
            <p:nvPr/>
          </p:nvSpPr>
          <p:spPr>
            <a:xfrm>
              <a:off x="690850" y="2145344"/>
              <a:ext cx="76067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you thought you were being bullied because of your differences, what do you think you should do?</a:t>
              </a:r>
              <a:endParaRPr/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446087" y="3368675"/>
            <a:ext cx="8247062" cy="914400"/>
            <a:chOff x="447964" y="3177539"/>
            <a:chExt cx="8248072" cy="914400"/>
          </a:xfrm>
        </p:grpSpPr>
        <p:sp>
          <p:nvSpPr>
            <p:cNvPr id="121" name="Google Shape;121;p19"/>
            <p:cNvSpPr txBox="1"/>
            <p:nvPr/>
          </p:nvSpPr>
          <p:spPr>
            <a:xfrm>
              <a:off x="447964" y="3177539"/>
              <a:ext cx="8248072" cy="914400"/>
            </a:xfrm>
            <a:prstGeom prst="rect">
              <a:avLst/>
            </a:prstGeom>
            <a:solidFill>
              <a:srgbClr val="D0B6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690850" y="3311573"/>
              <a:ext cx="76975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you heard someone being unkind about differences at school, who would you tell? What would you do?</a:t>
              </a:r>
              <a:endParaRPr/>
            </a:p>
          </p:txBody>
        </p:sp>
      </p:grpSp>
      <p:grpSp>
        <p:nvGrpSpPr>
          <p:cNvPr id="123" name="Google Shape;123;p19"/>
          <p:cNvGrpSpPr/>
          <p:nvPr/>
        </p:nvGrpSpPr>
        <p:grpSpPr>
          <a:xfrm>
            <a:off x="446087" y="4648200"/>
            <a:ext cx="8247062" cy="914400"/>
            <a:chOff x="447964" y="4343768"/>
            <a:chExt cx="8248072" cy="914400"/>
          </a:xfrm>
        </p:grpSpPr>
        <p:sp>
          <p:nvSpPr>
            <p:cNvPr id="124" name="Google Shape;124;p19"/>
            <p:cNvSpPr txBox="1"/>
            <p:nvPr/>
          </p:nvSpPr>
          <p:spPr>
            <a:xfrm>
              <a:off x="447964" y="4343768"/>
              <a:ext cx="8248072" cy="914400"/>
            </a:xfrm>
            <a:prstGeom prst="rect">
              <a:avLst/>
            </a:prstGeom>
            <a:solidFill>
              <a:srgbClr val="D0B6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 txBox="1"/>
            <p:nvPr/>
          </p:nvSpPr>
          <p:spPr>
            <a:xfrm>
              <a:off x="755651" y="4477802"/>
              <a:ext cx="76326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you heard someone being unkind about differences at home, who would you tell? What would you do?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765175" y="1301750"/>
            <a:ext cx="7632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did you find out today that you didn’t know before?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4572000" y="2124075"/>
            <a:ext cx="3825875" cy="1049337"/>
          </a:xfrm>
          <a:prstGeom prst="rect">
            <a:avLst/>
          </a:prstGeom>
          <a:solidFill>
            <a:srgbClr val="D0B6D9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someone looks, acts or sounds different to you, this is a good thing! We are all different!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4572000" y="3386137"/>
            <a:ext cx="3816350" cy="646112"/>
          </a:xfrm>
          <a:prstGeom prst="rect">
            <a:avLst/>
          </a:prstGeom>
          <a:solidFill>
            <a:srgbClr val="A973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are what make us</a:t>
            </a:r>
            <a:b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special.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4572000" y="4225925"/>
            <a:ext cx="3816350" cy="1216025"/>
          </a:xfrm>
          <a:prstGeom prst="rect">
            <a:avLst/>
          </a:prstGeom>
          <a:solidFill>
            <a:srgbClr val="D0B6D9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have the right to our own thoughts and beliefs and this is what makes our school, and our world, a special place.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649412"/>
            <a:ext cx="3759200" cy="5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