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462"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55699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366056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65984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C5045-C4DA-46F0-8E5B-6FC0343384BB}" type="datetimeFigureOut">
              <a:rPr lang="en-GB" smtClean="0"/>
              <a:t>22/06/2017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351641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C5045-C4DA-46F0-8E5B-6FC0343384BB}" type="datetimeFigureOut">
              <a:rPr lang="en-GB" smtClean="0"/>
              <a:t>22/06/2017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161261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BC5045-C4DA-46F0-8E5B-6FC0343384BB}" type="datetimeFigureOut">
              <a:rPr lang="en-GB" smtClean="0"/>
              <a:t>22/06/2017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943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BC5045-C4DA-46F0-8E5B-6FC0343384BB}" type="datetimeFigureOut">
              <a:rPr lang="en-GB" smtClean="0"/>
              <a:t>22/06/2017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337351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BC5045-C4DA-46F0-8E5B-6FC0343384BB}" type="datetimeFigureOut">
              <a:rPr lang="en-GB" smtClean="0"/>
              <a:t>22/06/2017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223575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C5045-C4DA-46F0-8E5B-6FC0343384BB}" type="datetimeFigureOut">
              <a:rPr lang="en-GB" smtClean="0"/>
              <a:t>22/06/2017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164279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C5045-C4DA-46F0-8E5B-6FC0343384BB}" type="datetimeFigureOut">
              <a:rPr lang="en-GB" smtClean="0"/>
              <a:t>22/06/2017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267650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C5045-C4DA-46F0-8E5B-6FC0343384BB}" type="datetimeFigureOut">
              <a:rPr lang="en-GB" smtClean="0"/>
              <a:t>22/06/2017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58BE0A-355B-421B-A6CC-EE39C8C64FF0}" type="slidenum">
              <a:rPr lang="en-GB" smtClean="0"/>
              <a:t>‹#›</a:t>
            </a:fld>
            <a:endParaRPr lang="en-GB"/>
          </a:p>
        </p:txBody>
      </p:sp>
    </p:spTree>
    <p:extLst>
      <p:ext uri="{BB962C8B-B14F-4D97-AF65-F5344CB8AC3E}">
        <p14:creationId xmlns:p14="http://schemas.microsoft.com/office/powerpoint/2010/main" val="86078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C5045-C4DA-46F0-8E5B-6FC0343384BB}" type="datetimeFigureOut">
              <a:rPr lang="en-GB" smtClean="0"/>
              <a:t>22/06/2017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8BE0A-355B-421B-A6CC-EE39C8C64FF0}" type="slidenum">
              <a:rPr lang="en-GB" smtClean="0"/>
              <a:t>‹#›</a:t>
            </a:fld>
            <a:endParaRPr lang="en-GB"/>
          </a:p>
        </p:txBody>
      </p:sp>
    </p:spTree>
    <p:extLst>
      <p:ext uri="{BB962C8B-B14F-4D97-AF65-F5344CB8AC3E}">
        <p14:creationId xmlns:p14="http://schemas.microsoft.com/office/powerpoint/2010/main" val="3598164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69985" y="0"/>
            <a:ext cx="9410217" cy="523220"/>
          </a:xfrm>
          <a:prstGeom prst="rect">
            <a:avLst/>
          </a:prstGeom>
          <a:noFill/>
        </p:spPr>
        <p:txBody>
          <a:bodyPr wrap="square" rtlCol="0">
            <a:spAutoFit/>
          </a:bodyPr>
          <a:lstStyle/>
          <a:p>
            <a:pPr algn="ctr"/>
            <a:r>
              <a:rPr lang="en-GB" sz="2800" u="sng" dirty="0" smtClean="0">
                <a:solidFill>
                  <a:srgbClr val="0070C0"/>
                </a:solidFill>
                <a:latin typeface="Blue Ridge Heavy SF" panose="020BE200000000000000" pitchFamily="34" charset="0"/>
              </a:rPr>
              <a:t>GCSE Required Practical – Physics 1 – Specific Heat Capacity</a:t>
            </a:r>
            <a:endParaRPr lang="en-GB" sz="2800" u="sng" dirty="0">
              <a:solidFill>
                <a:srgbClr val="0070C0"/>
              </a:solidFill>
              <a:latin typeface="Blue Ridge Heavy SF" panose="020BE200000000000000" pitchFamily="34" charset="0"/>
            </a:endParaRPr>
          </a:p>
        </p:txBody>
      </p:sp>
      <p:sp>
        <p:nvSpPr>
          <p:cNvPr id="5" name="TextBox 4"/>
          <p:cNvSpPr txBox="1"/>
          <p:nvPr/>
        </p:nvSpPr>
        <p:spPr>
          <a:xfrm>
            <a:off x="157281" y="464720"/>
            <a:ext cx="11435787" cy="369332"/>
          </a:xfrm>
          <a:prstGeom prst="rect">
            <a:avLst/>
          </a:prstGeom>
          <a:noFill/>
        </p:spPr>
        <p:txBody>
          <a:bodyPr wrap="square" rtlCol="0">
            <a:spAutoFit/>
          </a:bodyPr>
          <a:lstStyle/>
          <a:p>
            <a:r>
              <a:rPr lang="en-GB" dirty="0" smtClean="0"/>
              <a:t>Specific Heat Capacity: the amount of energy needed to raise the temp of 1kg by 1°C</a:t>
            </a:r>
            <a:endParaRPr lang="en-GB" dirty="0"/>
          </a:p>
        </p:txBody>
      </p:sp>
      <p:sp>
        <p:nvSpPr>
          <p:cNvPr id="6" name="TextBox 5"/>
          <p:cNvSpPr txBox="1"/>
          <p:nvPr/>
        </p:nvSpPr>
        <p:spPr>
          <a:xfrm>
            <a:off x="162044" y="834052"/>
            <a:ext cx="5034989" cy="86177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dirty="0" smtClean="0"/>
              <a:t>To find out the specific heat capacity of a material.</a:t>
            </a:r>
          </a:p>
          <a:p>
            <a:r>
              <a:rPr lang="en-GB" sz="1400" i="1" dirty="0" smtClean="0"/>
              <a:t>(You’ll need to heat it and work out how much energy has gone in.)</a:t>
            </a:r>
            <a:endParaRPr lang="en-GB" sz="1400" i="1" dirty="0"/>
          </a:p>
        </p:txBody>
      </p:sp>
      <p:sp>
        <p:nvSpPr>
          <p:cNvPr id="7" name="TextBox 6"/>
          <p:cNvSpPr txBox="1"/>
          <p:nvPr/>
        </p:nvSpPr>
        <p:spPr>
          <a:xfrm>
            <a:off x="5405376" y="835737"/>
            <a:ext cx="6574419" cy="3693319"/>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smtClean="0"/>
          </a:p>
          <a:p>
            <a:r>
              <a:rPr lang="en-GB" dirty="0" err="1" smtClean="0"/>
              <a:t>Joulemeter</a:t>
            </a:r>
            <a:r>
              <a:rPr lang="en-GB" dirty="0" smtClean="0"/>
              <a:t> – measures energy</a:t>
            </a:r>
          </a:p>
          <a:p>
            <a:r>
              <a:rPr lang="en-GB" dirty="0"/>
              <a:t>g</a:t>
            </a:r>
            <a:r>
              <a:rPr lang="en-GB" dirty="0" smtClean="0"/>
              <a:t>oing into the heater in joules</a:t>
            </a:r>
          </a:p>
          <a:p>
            <a:endParaRPr lang="en-GB" dirty="0"/>
          </a:p>
          <a:p>
            <a:r>
              <a:rPr lang="en-GB" dirty="0" smtClean="0"/>
              <a:t>Heater – heats the block</a:t>
            </a:r>
          </a:p>
          <a:p>
            <a:endParaRPr lang="en-GB" dirty="0"/>
          </a:p>
          <a:p>
            <a:r>
              <a:rPr lang="en-GB" dirty="0" smtClean="0"/>
              <a:t>Insulation – stops heat escaping</a:t>
            </a:r>
          </a:p>
          <a:p>
            <a:r>
              <a:rPr lang="en-GB" dirty="0"/>
              <a:t>i</a:t>
            </a:r>
            <a:r>
              <a:rPr lang="en-GB" dirty="0" smtClean="0"/>
              <a:t>nto the atmosphere</a:t>
            </a:r>
          </a:p>
          <a:p>
            <a:endParaRPr lang="en-GB" dirty="0"/>
          </a:p>
          <a:p>
            <a:r>
              <a:rPr lang="en-GB" dirty="0" smtClean="0"/>
              <a:t>Thermometer – measures the </a:t>
            </a:r>
          </a:p>
          <a:p>
            <a:r>
              <a:rPr lang="en-GB" dirty="0"/>
              <a:t>t</a:t>
            </a:r>
            <a:r>
              <a:rPr lang="en-GB" dirty="0" smtClean="0"/>
              <a:t>emperature rise</a:t>
            </a:r>
            <a:endParaRPr lang="en-GB" u="sng" dirty="0" smtClean="0"/>
          </a:p>
          <a:p>
            <a:endParaRPr lang="en-GB" dirty="0"/>
          </a:p>
        </p:txBody>
      </p:sp>
      <p:sp>
        <p:nvSpPr>
          <p:cNvPr id="8" name="TextBox 7"/>
          <p:cNvSpPr txBox="1"/>
          <p:nvPr/>
        </p:nvSpPr>
        <p:spPr>
          <a:xfrm>
            <a:off x="138893" y="4668922"/>
            <a:ext cx="11840902" cy="2092881"/>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 may they ask us about?</a:t>
            </a:r>
          </a:p>
          <a:p>
            <a:r>
              <a:rPr lang="en-GB" sz="1600" dirty="0" smtClean="0"/>
              <a:t>Why do you need to insulate the block (</a:t>
            </a:r>
            <a:r>
              <a:rPr lang="en-GB" sz="1600" i="1" dirty="0" smtClean="0"/>
              <a:t>to stop heat loss to the atmosphere</a:t>
            </a:r>
            <a:r>
              <a:rPr lang="en-GB" sz="1600" dirty="0" smtClean="0"/>
              <a:t>)</a:t>
            </a:r>
          </a:p>
          <a:p>
            <a:r>
              <a:rPr lang="en-GB" sz="1600" dirty="0" smtClean="0"/>
              <a:t>Why is your answer not the true value (</a:t>
            </a:r>
            <a:r>
              <a:rPr lang="en-GB" sz="1600" i="1" dirty="0" smtClean="0"/>
              <a:t>because not all the heat was transferred into the block and through to the thermometer</a:t>
            </a:r>
            <a:r>
              <a:rPr lang="en-GB" sz="1600" dirty="0" smtClean="0"/>
              <a:t>)</a:t>
            </a:r>
          </a:p>
          <a:p>
            <a:r>
              <a:rPr lang="en-GB" sz="1600" dirty="0" smtClean="0"/>
              <a:t>Why is the temperature increase slower at first? </a:t>
            </a:r>
            <a:r>
              <a:rPr lang="en-GB" sz="1600" i="1" dirty="0" smtClean="0"/>
              <a:t>(because it takes some time for the block to heat up and for the heat to reach the thermometer.)</a:t>
            </a:r>
            <a:endParaRPr lang="en-GB" sz="1600" i="1" dirty="0"/>
          </a:p>
          <a:p>
            <a:r>
              <a:rPr lang="en-GB" sz="1600" dirty="0" smtClean="0"/>
              <a:t>It may not be a block of metal. You could use a kettle to heat an amount of water or any other way of heating something.</a:t>
            </a:r>
          </a:p>
          <a:p>
            <a:r>
              <a:rPr lang="en-GB" sz="1600" dirty="0" smtClean="0"/>
              <a:t>What’s the </a:t>
            </a:r>
            <a:r>
              <a:rPr lang="en-GB" sz="1600" b="1" dirty="0" smtClean="0"/>
              <a:t>resolution </a:t>
            </a:r>
            <a:r>
              <a:rPr lang="en-GB" sz="1600" dirty="0" smtClean="0"/>
              <a:t>of temperature measurements? This experiment could be repeated and you’d get slightly different readings. They could ask about</a:t>
            </a:r>
            <a:r>
              <a:rPr lang="en-GB" sz="1600" b="1" dirty="0" smtClean="0"/>
              <a:t> repeatability </a:t>
            </a:r>
            <a:r>
              <a:rPr lang="en-GB" sz="1600" dirty="0" smtClean="0"/>
              <a:t>and ask you to calculate the </a:t>
            </a:r>
            <a:r>
              <a:rPr lang="en-GB" sz="1600" b="1" dirty="0" smtClean="0"/>
              <a:t>mean </a:t>
            </a:r>
            <a:r>
              <a:rPr lang="en-GB" sz="1600" dirty="0" smtClean="0"/>
              <a:t>or the </a:t>
            </a:r>
            <a:r>
              <a:rPr lang="en-GB" sz="1600" b="1" dirty="0" smtClean="0"/>
              <a:t>uncertainty</a:t>
            </a:r>
            <a:r>
              <a:rPr lang="en-GB" sz="1600" dirty="0" smtClean="0"/>
              <a:t>.</a:t>
            </a:r>
          </a:p>
        </p:txBody>
      </p:sp>
      <p:pic>
        <p:nvPicPr>
          <p:cNvPr id="1026" name="Picture 2" descr="oxo_AQA16_p204_pr01_awfg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0849" y="987940"/>
            <a:ext cx="2569581" cy="3259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57281" y="1805233"/>
            <a:ext cx="5039752" cy="1748195"/>
          </a:xfrm>
          <a:prstGeom prst="rect">
            <a:avLst/>
          </a:prstGeom>
          <a:noFill/>
        </p:spPr>
        <p:txBody>
          <a:bodyPr wrap="square" rtlCol="0">
            <a:spAutoFit/>
          </a:bodyPr>
          <a:lstStyle/>
          <a:p>
            <a:r>
              <a:rPr lang="en-GB" dirty="0" smtClean="0"/>
              <a:t>If you haven’t got a </a:t>
            </a:r>
            <a:r>
              <a:rPr lang="en-GB" dirty="0" err="1" smtClean="0"/>
              <a:t>joulemeter</a:t>
            </a:r>
            <a:r>
              <a:rPr lang="en-GB" dirty="0" smtClean="0"/>
              <a:t>, but do have a ammeter, voltmeter or power meter you can work out the amount of energy by:</a:t>
            </a:r>
          </a:p>
          <a:p>
            <a:endParaRPr lang="en-GB" dirty="0"/>
          </a:p>
          <a:p>
            <a:r>
              <a:rPr lang="en-GB" dirty="0" smtClean="0"/>
              <a:t>Energy = power x time</a:t>
            </a:r>
          </a:p>
          <a:p>
            <a:r>
              <a:rPr lang="en-GB" dirty="0"/>
              <a:t>P</a:t>
            </a:r>
            <a:r>
              <a:rPr lang="en-GB" dirty="0" smtClean="0"/>
              <a:t>ower = current x potential difference</a:t>
            </a:r>
            <a:endParaRPr lang="en-GB" dirty="0"/>
          </a:p>
        </p:txBody>
      </p:sp>
      <p:sp>
        <p:nvSpPr>
          <p:cNvPr id="10" name="TextBox 9"/>
          <p:cNvSpPr txBox="1"/>
          <p:nvPr/>
        </p:nvSpPr>
        <p:spPr>
          <a:xfrm>
            <a:off x="157281" y="3612477"/>
            <a:ext cx="5143925" cy="923330"/>
          </a:xfrm>
          <a:prstGeom prst="rect">
            <a:avLst/>
          </a:prstGeom>
          <a:noFill/>
          <a:ln>
            <a:solidFill>
              <a:srgbClr val="FF0000"/>
            </a:solidFill>
          </a:ln>
        </p:spPr>
        <p:txBody>
          <a:bodyPr wrap="square" rtlCol="0">
            <a:spAutoFit/>
          </a:bodyPr>
          <a:lstStyle/>
          <a:p>
            <a:r>
              <a:rPr lang="en-GB" dirty="0" smtClean="0"/>
              <a:t>Results:</a:t>
            </a:r>
          </a:p>
          <a:p>
            <a:endParaRPr lang="en-GB" dirty="0" smtClean="0"/>
          </a:p>
          <a:p>
            <a:endParaRPr lang="en-GB" dirty="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12" name="Object 11"/>
          <p:cNvGraphicFramePr>
            <a:graphicFrameLocks noChangeAspect="1"/>
          </p:cNvGraphicFramePr>
          <p:nvPr>
            <p:extLst>
              <p:ext uri="{D42A27DB-BD31-4B8C-83A1-F6EECF244321}">
                <p14:modId xmlns:p14="http://schemas.microsoft.com/office/powerpoint/2010/main" val="2441834916"/>
              </p:ext>
            </p:extLst>
          </p:nvPr>
        </p:nvGraphicFramePr>
        <p:xfrm>
          <a:off x="425008" y="4033543"/>
          <a:ext cx="4772025" cy="428625"/>
        </p:xfrm>
        <a:graphic>
          <a:graphicData uri="http://schemas.openxmlformats.org/presentationml/2006/ole">
            <mc:AlternateContent xmlns:mc="http://schemas.openxmlformats.org/markup-compatibility/2006">
              <mc:Choice xmlns:v="urn:schemas-microsoft-com:vml" Requires="v">
                <p:oleObj spid="_x0000_s1034" name="Equation" r:id="rId4" imgW="4762500" imgH="431800" progId="Equation.3">
                  <p:embed/>
                </p:oleObj>
              </mc:Choice>
              <mc:Fallback>
                <p:oleObj name="Equation" r:id="rId4" imgW="4762500" imgH="431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008" y="4033543"/>
                        <a:ext cx="4772025"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2970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6485" y="-7761"/>
            <a:ext cx="9977377" cy="523220"/>
          </a:xfrm>
          <a:prstGeom prst="rect">
            <a:avLst/>
          </a:prstGeom>
          <a:noFill/>
        </p:spPr>
        <p:txBody>
          <a:bodyPr wrap="square" rtlCol="0">
            <a:spAutoFit/>
          </a:bodyPr>
          <a:lstStyle/>
          <a:p>
            <a:pPr algn="ctr"/>
            <a:r>
              <a:rPr lang="en-GB" sz="2800" u="sng" dirty="0" smtClean="0">
                <a:solidFill>
                  <a:srgbClr val="0070C0"/>
                </a:solidFill>
                <a:latin typeface="Blue Ridge Heavy SF" panose="020BE200000000000000" pitchFamily="34" charset="0"/>
              </a:rPr>
              <a:t>GCSE Required Practical – Physics 1 – Investigating Resistance</a:t>
            </a:r>
            <a:endParaRPr lang="en-GB" sz="2800" u="sng" dirty="0">
              <a:solidFill>
                <a:srgbClr val="0070C0"/>
              </a:solidFill>
              <a:latin typeface="Blue Ridge Heavy SF" panose="020BE200000000000000" pitchFamily="34" charset="0"/>
            </a:endParaRPr>
          </a:p>
        </p:txBody>
      </p:sp>
      <p:sp>
        <p:nvSpPr>
          <p:cNvPr id="5" name="TextBox 4"/>
          <p:cNvSpPr txBox="1"/>
          <p:nvPr/>
        </p:nvSpPr>
        <p:spPr>
          <a:xfrm>
            <a:off x="157281" y="464720"/>
            <a:ext cx="11435787" cy="369332"/>
          </a:xfrm>
          <a:prstGeom prst="rect">
            <a:avLst/>
          </a:prstGeom>
          <a:noFill/>
        </p:spPr>
        <p:txBody>
          <a:bodyPr wrap="square" rtlCol="0">
            <a:spAutoFit/>
          </a:bodyPr>
          <a:lstStyle/>
          <a:p>
            <a:r>
              <a:rPr lang="en-GB" dirty="0" smtClean="0"/>
              <a:t>Resistance: how difficult it is for current to flow through part of the circuit.</a:t>
            </a:r>
            <a:endParaRPr lang="en-GB" dirty="0"/>
          </a:p>
        </p:txBody>
      </p:sp>
      <p:sp>
        <p:nvSpPr>
          <p:cNvPr id="6" name="TextBox 5"/>
          <p:cNvSpPr txBox="1"/>
          <p:nvPr/>
        </p:nvSpPr>
        <p:spPr>
          <a:xfrm>
            <a:off x="162044" y="834052"/>
            <a:ext cx="5034989" cy="107721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dirty="0" smtClean="0"/>
              <a:t>To find out resistance of a wire.</a:t>
            </a:r>
          </a:p>
          <a:p>
            <a:r>
              <a:rPr lang="en-GB" sz="1400" i="1" dirty="0" smtClean="0"/>
              <a:t>(You could look at different lengths of wire, different thicknesses, or even different temperatures)</a:t>
            </a:r>
            <a:endParaRPr lang="en-GB" sz="1400" i="1" dirty="0"/>
          </a:p>
        </p:txBody>
      </p:sp>
      <p:sp>
        <p:nvSpPr>
          <p:cNvPr id="7" name="TextBox 6"/>
          <p:cNvSpPr txBox="1"/>
          <p:nvPr/>
        </p:nvSpPr>
        <p:spPr>
          <a:xfrm>
            <a:off x="5405376" y="835737"/>
            <a:ext cx="6574419" cy="3139321"/>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smtClean="0"/>
          </a:p>
          <a:p>
            <a:r>
              <a:rPr lang="en-GB" dirty="0" smtClean="0"/>
              <a:t>Voltmeter: measures</a:t>
            </a:r>
          </a:p>
          <a:p>
            <a:r>
              <a:rPr lang="en-GB" dirty="0"/>
              <a:t>t</a:t>
            </a:r>
            <a:r>
              <a:rPr lang="en-GB" dirty="0" smtClean="0"/>
              <a:t>he potential </a:t>
            </a:r>
          </a:p>
          <a:p>
            <a:r>
              <a:rPr lang="en-GB" dirty="0" smtClean="0"/>
              <a:t>Difference</a:t>
            </a:r>
          </a:p>
          <a:p>
            <a:endParaRPr lang="en-GB" dirty="0"/>
          </a:p>
          <a:p>
            <a:r>
              <a:rPr lang="en-GB" dirty="0" smtClean="0"/>
              <a:t>Ammeter: measures</a:t>
            </a:r>
          </a:p>
          <a:p>
            <a:r>
              <a:rPr lang="en-GB" dirty="0"/>
              <a:t>t</a:t>
            </a:r>
            <a:r>
              <a:rPr lang="en-GB" dirty="0" smtClean="0"/>
              <a:t>he current</a:t>
            </a:r>
            <a:endParaRPr lang="en-GB" dirty="0"/>
          </a:p>
          <a:p>
            <a:endParaRPr lang="en-GB" dirty="0" smtClean="0"/>
          </a:p>
          <a:p>
            <a:r>
              <a:rPr lang="en-GB" dirty="0" smtClean="0"/>
              <a:t>Metre stick: </a:t>
            </a:r>
          </a:p>
          <a:p>
            <a:r>
              <a:rPr lang="en-GB" dirty="0" smtClean="0"/>
              <a:t>Measures the length of wire that the current is going through</a:t>
            </a:r>
            <a:endParaRPr lang="en-GB" dirty="0"/>
          </a:p>
        </p:txBody>
      </p:sp>
      <p:sp>
        <p:nvSpPr>
          <p:cNvPr id="8" name="TextBox 7"/>
          <p:cNvSpPr txBox="1"/>
          <p:nvPr/>
        </p:nvSpPr>
        <p:spPr>
          <a:xfrm>
            <a:off x="138893" y="4278493"/>
            <a:ext cx="11840902" cy="2339102"/>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 may they ask us about?</a:t>
            </a:r>
          </a:p>
          <a:p>
            <a:r>
              <a:rPr lang="en-GB" sz="1600" dirty="0" smtClean="0"/>
              <a:t>- Why must the power pack be kept on a low potential difference / What are the hazards </a:t>
            </a:r>
            <a:r>
              <a:rPr lang="en-GB" sz="1600" i="1" dirty="0" smtClean="0"/>
              <a:t>(The wire will get very hot, could burn you) </a:t>
            </a:r>
          </a:p>
          <a:p>
            <a:r>
              <a:rPr lang="en-GB" sz="1600" dirty="0" smtClean="0"/>
              <a:t>- Explain how the temperature affects the resistance (</a:t>
            </a:r>
            <a:r>
              <a:rPr lang="en-GB" sz="1600" i="1" dirty="0" smtClean="0"/>
              <a:t>as the wire gets hot, the ions inside the wire vibrate faster so there are more collisions with the electrons cannot flow as easily)</a:t>
            </a:r>
          </a:p>
          <a:p>
            <a:r>
              <a:rPr lang="en-GB" sz="1600" dirty="0" smtClean="0"/>
              <a:t>- Why is it important to switch the electricity off in between each reading (</a:t>
            </a:r>
            <a:r>
              <a:rPr lang="en-GB" sz="1600" i="1" dirty="0" smtClean="0"/>
              <a:t>to let the wire cool down, as temperature affects resistance)</a:t>
            </a:r>
          </a:p>
          <a:p>
            <a:r>
              <a:rPr lang="en-GB" sz="1600" dirty="0" smtClean="0"/>
              <a:t>- What sort of error could cause all the ammeter/voltmeter readings to be too high (</a:t>
            </a:r>
            <a:r>
              <a:rPr lang="en-GB" sz="1600" i="1" dirty="0" smtClean="0"/>
              <a:t>a zero error – the meters need to be set at zero to start with)</a:t>
            </a:r>
          </a:p>
          <a:p>
            <a:r>
              <a:rPr lang="en-GB" sz="1600" dirty="0" smtClean="0"/>
              <a:t>- Resolution of measurements, repeatability, reproducibility, control variables </a:t>
            </a:r>
            <a:r>
              <a:rPr lang="en-GB" sz="1600" dirty="0" err="1" smtClean="0"/>
              <a:t>etc</a:t>
            </a:r>
            <a:r>
              <a:rPr lang="en-GB" sz="1600" dirty="0" smtClean="0"/>
              <a:t> </a:t>
            </a:r>
            <a:r>
              <a:rPr lang="en-GB" sz="1600" dirty="0" err="1" smtClean="0"/>
              <a:t>etc</a:t>
            </a:r>
            <a:endParaRPr lang="en-GB" sz="1600" dirty="0" smtClean="0"/>
          </a:p>
          <a:p>
            <a:endParaRPr lang="en-GB" sz="1600" dirty="0" smtClean="0"/>
          </a:p>
        </p:txBody>
      </p:sp>
      <p:sp>
        <p:nvSpPr>
          <p:cNvPr id="10" name="TextBox 9"/>
          <p:cNvSpPr txBox="1"/>
          <p:nvPr/>
        </p:nvSpPr>
        <p:spPr>
          <a:xfrm>
            <a:off x="138893" y="2058437"/>
            <a:ext cx="5143925" cy="1477328"/>
          </a:xfrm>
          <a:prstGeom prst="rect">
            <a:avLst/>
          </a:prstGeom>
          <a:noFill/>
          <a:ln>
            <a:solidFill>
              <a:srgbClr val="FF0000"/>
            </a:solidFill>
          </a:ln>
        </p:spPr>
        <p:txBody>
          <a:bodyPr wrap="square" rtlCol="0">
            <a:spAutoFit/>
          </a:bodyPr>
          <a:lstStyle/>
          <a:p>
            <a:r>
              <a:rPr lang="en-GB" dirty="0" smtClean="0"/>
              <a:t>Results:</a:t>
            </a:r>
          </a:p>
          <a:p>
            <a:endParaRPr lang="en-GB" dirty="0" smtClean="0"/>
          </a:p>
          <a:p>
            <a:r>
              <a:rPr lang="en-GB" dirty="0" smtClean="0"/>
              <a:t>The longer the wire, the more resistance</a:t>
            </a:r>
          </a:p>
          <a:p>
            <a:r>
              <a:rPr lang="en-GB" dirty="0" smtClean="0"/>
              <a:t>The thicker the wire, the less resistance</a:t>
            </a:r>
          </a:p>
          <a:p>
            <a:r>
              <a:rPr lang="en-GB" dirty="0" smtClean="0"/>
              <a:t>The higher the temperature the more resistance</a:t>
            </a:r>
            <a:endParaRPr lang="en-GB" dirty="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3" name="Object 2"/>
          <p:cNvGraphicFramePr>
            <a:graphicFrameLocks noChangeAspect="1"/>
          </p:cNvGraphicFramePr>
          <p:nvPr>
            <p:extLst>
              <p:ext uri="{D42A27DB-BD31-4B8C-83A1-F6EECF244321}">
                <p14:modId xmlns:p14="http://schemas.microsoft.com/office/powerpoint/2010/main" val="1182870487"/>
              </p:ext>
            </p:extLst>
          </p:nvPr>
        </p:nvGraphicFramePr>
        <p:xfrm>
          <a:off x="1300583" y="2167862"/>
          <a:ext cx="2466975" cy="390525"/>
        </p:xfrm>
        <a:graphic>
          <a:graphicData uri="http://schemas.openxmlformats.org/presentationml/2006/ole">
            <mc:AlternateContent xmlns:mc="http://schemas.openxmlformats.org/markup-compatibility/2006">
              <mc:Choice xmlns:v="urn:schemas-microsoft-com:vml" Requires="v">
                <p:oleObj spid="_x0000_s2057" name="Equation" r:id="rId3" imgW="2450160" imgH="393120" progId="Equation.3">
                  <p:embed/>
                </p:oleObj>
              </mc:Choice>
              <mc:Fallback>
                <p:oleObj name="Equation" r:id="rId3" imgW="2450160" imgH="39312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0583" y="2167862"/>
                        <a:ext cx="24669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4" name="Picture 13" descr="add2 OS:Users:add2:Desktop:URGENT Design Handover PNGs:2. AQA Physics Practicals:PNG:oxo_AQA16_P403_pr01_awfg01.png"/>
          <p:cNvPicPr/>
          <p:nvPr/>
        </p:nvPicPr>
        <p:blipFill>
          <a:blip r:embed="rId5">
            <a:extLst>
              <a:ext uri="{28A0092B-C50C-407E-A947-70E740481C1C}">
                <a14:useLocalDpi xmlns:a14="http://schemas.microsoft.com/office/drawing/2010/main" val="0"/>
              </a:ext>
            </a:extLst>
          </a:blip>
          <a:srcRect/>
          <a:stretch>
            <a:fillRect/>
          </a:stretch>
        </p:blipFill>
        <p:spPr bwMode="auto">
          <a:xfrm>
            <a:off x="7616142" y="967168"/>
            <a:ext cx="3976926" cy="2645310"/>
          </a:xfrm>
          <a:prstGeom prst="rect">
            <a:avLst/>
          </a:prstGeom>
          <a:noFill/>
          <a:ln>
            <a:noFill/>
          </a:ln>
        </p:spPr>
      </p:pic>
    </p:spTree>
    <p:extLst>
      <p:ext uri="{BB962C8B-B14F-4D97-AF65-F5344CB8AC3E}">
        <p14:creationId xmlns:p14="http://schemas.microsoft.com/office/powerpoint/2010/main" val="1994578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761"/>
            <a:ext cx="12192000" cy="430887"/>
          </a:xfrm>
          <a:prstGeom prst="rect">
            <a:avLst/>
          </a:prstGeom>
          <a:noFill/>
        </p:spPr>
        <p:txBody>
          <a:bodyPr wrap="square" rtlCol="0">
            <a:spAutoFit/>
          </a:bodyPr>
          <a:lstStyle/>
          <a:p>
            <a:pPr algn="ctr"/>
            <a:r>
              <a:rPr lang="en-GB" sz="2200" u="sng" dirty="0" smtClean="0">
                <a:solidFill>
                  <a:srgbClr val="0070C0"/>
                </a:solidFill>
                <a:latin typeface="Blue Ridge Heavy SF" panose="020BE200000000000000" pitchFamily="34" charset="0"/>
              </a:rPr>
              <a:t>GCSE Required Practical – Physics 1 – Investigating Electrical Components (lamp, diode, resistor)</a:t>
            </a:r>
            <a:endParaRPr lang="en-GB" sz="2200" u="sng" dirty="0">
              <a:solidFill>
                <a:srgbClr val="0070C0"/>
              </a:solidFill>
              <a:latin typeface="Blue Ridge Heavy SF" panose="020BE200000000000000" pitchFamily="34" charset="0"/>
            </a:endParaRPr>
          </a:p>
        </p:txBody>
      </p:sp>
      <p:sp>
        <p:nvSpPr>
          <p:cNvPr id="5" name="TextBox 4"/>
          <p:cNvSpPr txBox="1"/>
          <p:nvPr/>
        </p:nvSpPr>
        <p:spPr>
          <a:xfrm>
            <a:off x="162043" y="428851"/>
            <a:ext cx="11729919" cy="1200329"/>
          </a:xfrm>
          <a:prstGeom prst="rect">
            <a:avLst/>
          </a:prstGeom>
          <a:noFill/>
        </p:spPr>
        <p:txBody>
          <a:bodyPr wrap="square" rtlCol="0">
            <a:spAutoFit/>
          </a:bodyPr>
          <a:lstStyle/>
          <a:p>
            <a:r>
              <a:rPr lang="en-GB" dirty="0" smtClean="0"/>
              <a:t>Component: part of a circuit		Current: the flow of charge		diode: only allows current to flow one way</a:t>
            </a:r>
          </a:p>
          <a:p>
            <a:r>
              <a:rPr lang="en-GB" dirty="0" smtClean="0"/>
              <a:t>Potential Difference (V): the energy transferred to part of a circuit by each coulomb of charge</a:t>
            </a:r>
          </a:p>
          <a:p>
            <a:r>
              <a:rPr lang="en-GB" dirty="0" smtClean="0"/>
              <a:t>Resistor: limits the current in a circuit</a:t>
            </a:r>
          </a:p>
          <a:p>
            <a:endParaRPr lang="en-GB" dirty="0"/>
          </a:p>
        </p:txBody>
      </p:sp>
      <p:sp>
        <p:nvSpPr>
          <p:cNvPr id="6" name="TextBox 5"/>
          <p:cNvSpPr txBox="1"/>
          <p:nvPr/>
        </p:nvSpPr>
        <p:spPr>
          <a:xfrm>
            <a:off x="162043" y="1361093"/>
            <a:ext cx="6568682"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dirty="0" smtClean="0"/>
              <a:t>To find out how current and potential difference change in different components</a:t>
            </a:r>
            <a:endParaRPr lang="en-GB" sz="1400" i="1" dirty="0"/>
          </a:p>
        </p:txBody>
      </p:sp>
      <p:sp>
        <p:nvSpPr>
          <p:cNvPr id="7" name="TextBox 6"/>
          <p:cNvSpPr txBox="1"/>
          <p:nvPr/>
        </p:nvSpPr>
        <p:spPr>
          <a:xfrm>
            <a:off x="6818557" y="1084094"/>
            <a:ext cx="5161237" cy="2893100"/>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sz="1600" u="sng" dirty="0" smtClean="0"/>
          </a:p>
          <a:p>
            <a:r>
              <a:rPr lang="en-GB" sz="1600" dirty="0" smtClean="0"/>
              <a:t>Voltmeter: measures</a:t>
            </a:r>
          </a:p>
          <a:p>
            <a:r>
              <a:rPr lang="en-GB" sz="1600" dirty="0"/>
              <a:t>t</a:t>
            </a:r>
            <a:r>
              <a:rPr lang="en-GB" sz="1600" dirty="0" smtClean="0"/>
              <a:t>he potential </a:t>
            </a:r>
          </a:p>
          <a:p>
            <a:r>
              <a:rPr lang="en-GB" sz="1600" dirty="0" smtClean="0"/>
              <a:t>Difference</a:t>
            </a:r>
          </a:p>
          <a:p>
            <a:endParaRPr lang="en-GB" sz="1600" dirty="0"/>
          </a:p>
          <a:p>
            <a:r>
              <a:rPr lang="en-GB" sz="1600" dirty="0" smtClean="0"/>
              <a:t>Ammeter: measures</a:t>
            </a:r>
          </a:p>
          <a:p>
            <a:r>
              <a:rPr lang="en-GB" sz="1600" dirty="0"/>
              <a:t>t</a:t>
            </a:r>
            <a:r>
              <a:rPr lang="en-GB" sz="1600" dirty="0" smtClean="0"/>
              <a:t>he current</a:t>
            </a:r>
            <a:endParaRPr lang="en-GB" sz="1600" dirty="0"/>
          </a:p>
          <a:p>
            <a:endParaRPr lang="en-GB" sz="1600" dirty="0" smtClean="0"/>
          </a:p>
          <a:p>
            <a:r>
              <a:rPr lang="en-GB" sz="1600" dirty="0" smtClean="0"/>
              <a:t>Resistor: what we’re testing. (can be replaced with a  lamp, then a diode</a:t>
            </a:r>
            <a:endParaRPr lang="en-GB" sz="1600" dirty="0"/>
          </a:p>
        </p:txBody>
      </p:sp>
      <p:sp>
        <p:nvSpPr>
          <p:cNvPr id="8" name="TextBox 7"/>
          <p:cNvSpPr txBox="1"/>
          <p:nvPr/>
        </p:nvSpPr>
        <p:spPr>
          <a:xfrm>
            <a:off x="138892" y="4683814"/>
            <a:ext cx="11840902" cy="1785104"/>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000" u="sng" dirty="0" smtClean="0"/>
              <a:t>What may they ask us about?</a:t>
            </a:r>
          </a:p>
          <a:p>
            <a:r>
              <a:rPr lang="en-GB" dirty="0" smtClean="0"/>
              <a:t>- Explain the pattern for each component (</a:t>
            </a:r>
            <a:r>
              <a:rPr lang="en-GB" b="1" i="1" dirty="0" smtClean="0"/>
              <a:t>resistor</a:t>
            </a:r>
            <a:r>
              <a:rPr lang="en-GB" i="1" dirty="0" smtClean="0"/>
              <a:t>: fixed resistance – more PD =more current. </a:t>
            </a:r>
            <a:r>
              <a:rPr lang="en-GB" b="1" i="1" dirty="0" smtClean="0"/>
              <a:t>Lamp: </a:t>
            </a:r>
            <a:r>
              <a:rPr lang="en-GB" i="1" dirty="0" smtClean="0"/>
              <a:t>more PD = more current but at high PD, the filament gets hot, ions vibrate so resistance increases and current levels off. </a:t>
            </a:r>
            <a:r>
              <a:rPr lang="en-GB" b="1" i="1" dirty="0" smtClean="0"/>
              <a:t>Diode</a:t>
            </a:r>
            <a:r>
              <a:rPr lang="en-GB" i="1" dirty="0" smtClean="0"/>
              <a:t>: current can only flow in one direction)</a:t>
            </a:r>
            <a:endParaRPr lang="en-GB" dirty="0" smtClean="0"/>
          </a:p>
          <a:p>
            <a:r>
              <a:rPr lang="en-GB" dirty="0" smtClean="0"/>
              <a:t>- Resolution of measurements, repeatability, reproducibility, control variables </a:t>
            </a:r>
            <a:r>
              <a:rPr lang="en-GB" dirty="0" err="1" smtClean="0"/>
              <a:t>etc</a:t>
            </a:r>
            <a:r>
              <a:rPr lang="en-GB" dirty="0" smtClean="0"/>
              <a:t> </a:t>
            </a:r>
            <a:r>
              <a:rPr lang="en-GB" dirty="0" err="1" smtClean="0"/>
              <a:t>etc</a:t>
            </a:r>
            <a:endParaRPr lang="en-GB" dirty="0" smtClean="0"/>
          </a:p>
          <a:p>
            <a:endParaRPr lang="en-GB" dirty="0" smtClean="0"/>
          </a:p>
        </p:txBody>
      </p:sp>
      <p:sp>
        <p:nvSpPr>
          <p:cNvPr id="10" name="TextBox 9"/>
          <p:cNvSpPr txBox="1"/>
          <p:nvPr/>
        </p:nvSpPr>
        <p:spPr>
          <a:xfrm>
            <a:off x="204230" y="2318996"/>
            <a:ext cx="6526495" cy="2031325"/>
          </a:xfrm>
          <a:prstGeom prst="rect">
            <a:avLst/>
          </a:prstGeom>
          <a:noFill/>
          <a:ln>
            <a:solidFill>
              <a:srgbClr val="FF0000"/>
            </a:solidFill>
          </a:ln>
        </p:spPr>
        <p:txBody>
          <a:bodyPr wrap="square" rtlCol="0">
            <a:spAutoFit/>
          </a:bodyPr>
          <a:lstStyle/>
          <a:p>
            <a:r>
              <a:rPr lang="en-GB" dirty="0" smtClean="0"/>
              <a:t>Results:</a:t>
            </a:r>
          </a:p>
          <a:p>
            <a:endParaRPr lang="en-GB" dirty="0"/>
          </a:p>
          <a:p>
            <a:endParaRPr lang="en-GB" dirty="0" smtClean="0"/>
          </a:p>
          <a:p>
            <a:endParaRPr lang="en-GB" dirty="0"/>
          </a:p>
          <a:p>
            <a:endParaRPr lang="en-GB" dirty="0" smtClean="0"/>
          </a:p>
          <a:p>
            <a:endParaRPr lang="en-GB" dirty="0"/>
          </a:p>
          <a:p>
            <a:r>
              <a:rPr lang="en-GB" dirty="0" smtClean="0"/>
              <a:t>Resistor		           lamp	                   Diode</a:t>
            </a:r>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3075" name="Picture 3" descr="P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1747" y="1225217"/>
            <a:ext cx="3057109" cy="211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9560689" y="3151844"/>
            <a:ext cx="844254" cy="1700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a:blip r:embed="rId3"/>
          <a:stretch>
            <a:fillRect/>
          </a:stretch>
        </p:blipFill>
        <p:spPr>
          <a:xfrm>
            <a:off x="418393" y="2626613"/>
            <a:ext cx="1793968" cy="1359339"/>
          </a:xfrm>
          <a:prstGeom prst="rect">
            <a:avLst/>
          </a:prstGeom>
        </p:spPr>
      </p:pic>
      <p:pic>
        <p:nvPicPr>
          <p:cNvPr id="12" name="Picture 11"/>
          <p:cNvPicPr>
            <a:picLocks noChangeAspect="1"/>
          </p:cNvPicPr>
          <p:nvPr/>
        </p:nvPicPr>
        <p:blipFill>
          <a:blip r:embed="rId4"/>
          <a:stretch>
            <a:fillRect/>
          </a:stretch>
        </p:blipFill>
        <p:spPr>
          <a:xfrm>
            <a:off x="2443483" y="2571905"/>
            <a:ext cx="1866169" cy="1414047"/>
          </a:xfrm>
          <a:prstGeom prst="rect">
            <a:avLst/>
          </a:prstGeom>
        </p:spPr>
      </p:pic>
      <p:pic>
        <p:nvPicPr>
          <p:cNvPr id="13" name="Picture 12"/>
          <p:cNvPicPr>
            <a:picLocks noChangeAspect="1"/>
          </p:cNvPicPr>
          <p:nvPr/>
        </p:nvPicPr>
        <p:blipFill>
          <a:blip r:embed="rId5"/>
          <a:stretch>
            <a:fillRect/>
          </a:stretch>
        </p:blipFill>
        <p:spPr>
          <a:xfrm>
            <a:off x="4779123" y="2530644"/>
            <a:ext cx="1725706" cy="1307615"/>
          </a:xfrm>
          <a:prstGeom prst="rect">
            <a:avLst/>
          </a:prstGeom>
        </p:spPr>
      </p:pic>
    </p:spTree>
    <p:extLst>
      <p:ext uri="{BB962C8B-B14F-4D97-AF65-F5344CB8AC3E}">
        <p14:creationId xmlns:p14="http://schemas.microsoft.com/office/powerpoint/2010/main" val="245385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761"/>
            <a:ext cx="12192000" cy="461665"/>
          </a:xfrm>
          <a:prstGeom prst="rect">
            <a:avLst/>
          </a:prstGeom>
          <a:noFill/>
        </p:spPr>
        <p:txBody>
          <a:bodyPr wrap="square" rtlCol="0">
            <a:spAutoFit/>
          </a:bodyPr>
          <a:lstStyle/>
          <a:p>
            <a:pPr algn="ctr"/>
            <a:r>
              <a:rPr lang="en-GB" sz="2400" u="sng" dirty="0" smtClean="0">
                <a:solidFill>
                  <a:srgbClr val="0070C0"/>
                </a:solidFill>
                <a:latin typeface="Blue Ridge Heavy SF" panose="020BE200000000000000" pitchFamily="34" charset="0"/>
              </a:rPr>
              <a:t>GCSE Required Practical – Physics 1 – Resistors in Series and Parallel</a:t>
            </a:r>
            <a:endParaRPr lang="en-GB" sz="2400" u="sng" dirty="0">
              <a:solidFill>
                <a:srgbClr val="0070C0"/>
              </a:solidFill>
              <a:latin typeface="Blue Ridge Heavy SF" panose="020BE200000000000000" pitchFamily="34" charset="0"/>
            </a:endParaRPr>
          </a:p>
        </p:txBody>
      </p:sp>
      <p:sp>
        <p:nvSpPr>
          <p:cNvPr id="5" name="TextBox 4"/>
          <p:cNvSpPr txBox="1"/>
          <p:nvPr/>
        </p:nvSpPr>
        <p:spPr>
          <a:xfrm>
            <a:off x="157281" y="464720"/>
            <a:ext cx="11729919" cy="369332"/>
          </a:xfrm>
          <a:prstGeom prst="rect">
            <a:avLst/>
          </a:prstGeom>
          <a:noFill/>
        </p:spPr>
        <p:txBody>
          <a:bodyPr wrap="square" rtlCol="0">
            <a:spAutoFit/>
          </a:bodyPr>
          <a:lstStyle/>
          <a:p>
            <a:r>
              <a:rPr lang="en-GB" dirty="0" smtClean="0"/>
              <a:t>Resistor: limits the current in a circuit</a:t>
            </a:r>
          </a:p>
        </p:txBody>
      </p:sp>
      <p:sp>
        <p:nvSpPr>
          <p:cNvPr id="6" name="TextBox 5"/>
          <p:cNvSpPr txBox="1"/>
          <p:nvPr/>
        </p:nvSpPr>
        <p:spPr>
          <a:xfrm>
            <a:off x="195141" y="865790"/>
            <a:ext cx="5034989"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dirty="0" smtClean="0"/>
              <a:t>To find out what happens to the total resistance when resistors are put in series and in parallel</a:t>
            </a:r>
            <a:endParaRPr lang="en-GB" sz="1400" i="1" dirty="0"/>
          </a:p>
        </p:txBody>
      </p:sp>
      <p:sp>
        <p:nvSpPr>
          <p:cNvPr id="7" name="TextBox 6"/>
          <p:cNvSpPr txBox="1"/>
          <p:nvPr/>
        </p:nvSpPr>
        <p:spPr>
          <a:xfrm>
            <a:off x="5405376" y="588791"/>
            <a:ext cx="6574419" cy="2585323"/>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smtClean="0"/>
          </a:p>
          <a:p>
            <a:endParaRPr lang="en-GB" u="sng" dirty="0"/>
          </a:p>
          <a:p>
            <a:endParaRPr lang="en-GB" u="sng" dirty="0" smtClean="0"/>
          </a:p>
          <a:p>
            <a:endParaRPr lang="en-GB" u="sng" dirty="0" smtClean="0"/>
          </a:p>
          <a:p>
            <a:endParaRPr lang="en-GB" u="sng" dirty="0"/>
          </a:p>
          <a:p>
            <a:endParaRPr lang="en-GB" u="sng" dirty="0" smtClean="0"/>
          </a:p>
          <a:p>
            <a:endParaRPr lang="en-GB" u="sng" dirty="0"/>
          </a:p>
          <a:p>
            <a:endParaRPr lang="en-GB" u="sng" dirty="0" smtClean="0"/>
          </a:p>
        </p:txBody>
      </p:sp>
      <p:sp>
        <p:nvSpPr>
          <p:cNvPr id="8" name="TextBox 7"/>
          <p:cNvSpPr txBox="1"/>
          <p:nvPr/>
        </p:nvSpPr>
        <p:spPr>
          <a:xfrm>
            <a:off x="96002" y="4680402"/>
            <a:ext cx="11840902" cy="1508105"/>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000" u="sng" dirty="0" smtClean="0"/>
              <a:t>What may they ask us about?</a:t>
            </a:r>
          </a:p>
          <a:p>
            <a:pPr marL="285750" indent="-285750">
              <a:buFontTx/>
              <a:buChar char="-"/>
            </a:pPr>
            <a:r>
              <a:rPr lang="en-GB" dirty="0" smtClean="0"/>
              <a:t>Why aren’t your results completely accurate? (</a:t>
            </a:r>
            <a:r>
              <a:rPr lang="en-GB" i="1" dirty="0" smtClean="0"/>
              <a:t>because the meters aren’t completely accurate, the power pack potential difference fluctuates slightly, the temperature of the wires changes which affects resistance)</a:t>
            </a:r>
          </a:p>
          <a:p>
            <a:pPr marL="285750" indent="-285750">
              <a:buFontTx/>
              <a:buChar char="-"/>
            </a:pPr>
            <a:r>
              <a:rPr lang="en-GB" dirty="0" smtClean="0"/>
              <a:t>What is the resolution of measurements? (</a:t>
            </a:r>
            <a:r>
              <a:rPr lang="en-GB" i="1" dirty="0" smtClean="0"/>
              <a:t>e.g. 0.41A, 0.32A, 0.39A are all to 0.01 resolution)</a:t>
            </a:r>
          </a:p>
          <a:p>
            <a:pPr marL="285750" indent="-285750">
              <a:buFontTx/>
              <a:buChar char="-"/>
            </a:pPr>
            <a:r>
              <a:rPr lang="en-GB" dirty="0" smtClean="0"/>
              <a:t>They may ask you to calculate resistance, current or PD. Or ask what happens if you add/take away resistors.</a:t>
            </a:r>
          </a:p>
        </p:txBody>
      </p:sp>
      <p:sp>
        <p:nvSpPr>
          <p:cNvPr id="10" name="TextBox 9"/>
          <p:cNvSpPr txBox="1"/>
          <p:nvPr/>
        </p:nvSpPr>
        <p:spPr>
          <a:xfrm>
            <a:off x="140672" y="1931226"/>
            <a:ext cx="5143925" cy="1200329"/>
          </a:xfrm>
          <a:prstGeom prst="rect">
            <a:avLst/>
          </a:prstGeom>
          <a:noFill/>
          <a:ln>
            <a:solidFill>
              <a:srgbClr val="FF0000"/>
            </a:solidFill>
          </a:ln>
        </p:spPr>
        <p:txBody>
          <a:bodyPr wrap="square" rtlCol="0">
            <a:spAutoFit/>
          </a:bodyPr>
          <a:lstStyle/>
          <a:p>
            <a:r>
              <a:rPr lang="en-GB" dirty="0" smtClean="0"/>
              <a:t>Results for series circuits</a:t>
            </a:r>
          </a:p>
          <a:p>
            <a:r>
              <a:rPr lang="en-GB" dirty="0" smtClean="0"/>
              <a:t>the total resistance is the same as both resistors added up. Each time you add a resistor, you get more resistance and less current</a:t>
            </a:r>
            <a:endParaRPr lang="en-GB" dirty="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2" name="Picture 11" descr="add2 OS:Users:add2:Desktop:URGENT Design Handover Updated PNGs:2. AQA Physics Practicals:oxo_AQA16_P406_pr02_awfg01.png"/>
          <p:cNvPicPr/>
          <p:nvPr/>
        </p:nvPicPr>
        <p:blipFill>
          <a:blip r:embed="rId2">
            <a:extLst>
              <a:ext uri="{28A0092B-C50C-407E-A947-70E740481C1C}">
                <a14:useLocalDpi xmlns:a14="http://schemas.microsoft.com/office/drawing/2010/main" val="0"/>
              </a:ext>
            </a:extLst>
          </a:blip>
          <a:srcRect/>
          <a:stretch>
            <a:fillRect/>
          </a:stretch>
        </p:blipFill>
        <p:spPr bwMode="auto">
          <a:xfrm>
            <a:off x="5738550" y="1006619"/>
            <a:ext cx="1724568" cy="1144910"/>
          </a:xfrm>
          <a:prstGeom prst="rect">
            <a:avLst/>
          </a:prstGeom>
          <a:noFill/>
          <a:ln>
            <a:noFill/>
          </a:ln>
        </p:spPr>
      </p:pic>
      <p:pic>
        <p:nvPicPr>
          <p:cNvPr id="13" name="Picture 12" descr="add2 OS:Users:add2:Desktop:URGENT Design Handover Updated PNGs:2. AQA Physics Practicals:oxo_AQA16_P406_pr02_awfg02.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30215" y="709191"/>
            <a:ext cx="2268855" cy="1701800"/>
          </a:xfrm>
          <a:prstGeom prst="rect">
            <a:avLst/>
          </a:prstGeom>
          <a:noFill/>
          <a:ln>
            <a:noFill/>
          </a:ln>
        </p:spPr>
      </p:pic>
      <p:sp>
        <p:nvSpPr>
          <p:cNvPr id="2" name="TextBox 1"/>
          <p:cNvSpPr txBox="1"/>
          <p:nvPr/>
        </p:nvSpPr>
        <p:spPr>
          <a:xfrm>
            <a:off x="5889812" y="2531391"/>
            <a:ext cx="1552273" cy="369332"/>
          </a:xfrm>
          <a:prstGeom prst="rect">
            <a:avLst/>
          </a:prstGeom>
          <a:noFill/>
        </p:spPr>
        <p:txBody>
          <a:bodyPr wrap="square" rtlCol="0">
            <a:spAutoFit/>
          </a:bodyPr>
          <a:lstStyle/>
          <a:p>
            <a:r>
              <a:rPr lang="en-GB" dirty="0" smtClean="0"/>
              <a:t>Series circuit</a:t>
            </a:r>
            <a:endParaRPr lang="en-GB" dirty="0"/>
          </a:p>
        </p:txBody>
      </p:sp>
      <p:sp>
        <p:nvSpPr>
          <p:cNvPr id="14" name="TextBox 13"/>
          <p:cNvSpPr txBox="1"/>
          <p:nvPr/>
        </p:nvSpPr>
        <p:spPr>
          <a:xfrm>
            <a:off x="9027227" y="2481612"/>
            <a:ext cx="1552273" cy="369332"/>
          </a:xfrm>
          <a:prstGeom prst="rect">
            <a:avLst/>
          </a:prstGeom>
          <a:noFill/>
        </p:spPr>
        <p:txBody>
          <a:bodyPr wrap="square" rtlCol="0">
            <a:spAutoFit/>
          </a:bodyPr>
          <a:lstStyle/>
          <a:p>
            <a:r>
              <a:rPr lang="en-GB" dirty="0" smtClean="0"/>
              <a:t>Parallel circuit</a:t>
            </a:r>
            <a:endParaRPr lang="en-GB" dirty="0"/>
          </a:p>
        </p:txBody>
      </p:sp>
      <p:sp>
        <p:nvSpPr>
          <p:cNvPr id="15" name="TextBox 14"/>
          <p:cNvSpPr txBox="1"/>
          <p:nvPr/>
        </p:nvSpPr>
        <p:spPr>
          <a:xfrm>
            <a:off x="157281" y="3362925"/>
            <a:ext cx="11718344" cy="923330"/>
          </a:xfrm>
          <a:prstGeom prst="rect">
            <a:avLst/>
          </a:prstGeom>
          <a:noFill/>
          <a:ln>
            <a:solidFill>
              <a:srgbClr val="FF0000"/>
            </a:solidFill>
          </a:ln>
        </p:spPr>
        <p:txBody>
          <a:bodyPr wrap="square" rtlCol="0">
            <a:spAutoFit/>
          </a:bodyPr>
          <a:lstStyle/>
          <a:p>
            <a:r>
              <a:rPr lang="en-GB" dirty="0" smtClean="0"/>
              <a:t>Results for parallel circuits</a:t>
            </a:r>
          </a:p>
          <a:p>
            <a:r>
              <a:rPr lang="en-GB" dirty="0" smtClean="0"/>
              <a:t>The total resistance is less than the smallest resistor. Each time you add more resistors, the current increases and the total resistance decreases. (the are more ‘routes’ overall for the current)</a:t>
            </a:r>
            <a:endParaRPr lang="en-GB" dirty="0"/>
          </a:p>
        </p:txBody>
      </p:sp>
    </p:spTree>
    <p:extLst>
      <p:ext uri="{BB962C8B-B14F-4D97-AF65-F5344CB8AC3E}">
        <p14:creationId xmlns:p14="http://schemas.microsoft.com/office/powerpoint/2010/main" val="97186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761"/>
            <a:ext cx="12192000" cy="461665"/>
          </a:xfrm>
          <a:prstGeom prst="rect">
            <a:avLst/>
          </a:prstGeom>
          <a:noFill/>
        </p:spPr>
        <p:txBody>
          <a:bodyPr wrap="square" rtlCol="0">
            <a:spAutoFit/>
          </a:bodyPr>
          <a:lstStyle/>
          <a:p>
            <a:pPr algn="ctr"/>
            <a:r>
              <a:rPr lang="en-GB" sz="2400" u="sng" dirty="0" smtClean="0">
                <a:solidFill>
                  <a:srgbClr val="0070C0"/>
                </a:solidFill>
                <a:latin typeface="Blue Ridge Heavy SF" panose="020BE200000000000000" pitchFamily="34" charset="0"/>
              </a:rPr>
              <a:t>GCSE Required Practical – Physics 1 – Resistors in Series and Parallel</a:t>
            </a:r>
            <a:endParaRPr lang="en-GB" sz="2400" u="sng" dirty="0">
              <a:solidFill>
                <a:srgbClr val="0070C0"/>
              </a:solidFill>
              <a:latin typeface="Blue Ridge Heavy SF" panose="020BE200000000000000" pitchFamily="34" charset="0"/>
            </a:endParaRPr>
          </a:p>
        </p:txBody>
      </p:sp>
      <p:sp>
        <p:nvSpPr>
          <p:cNvPr id="5" name="TextBox 4"/>
          <p:cNvSpPr txBox="1"/>
          <p:nvPr/>
        </p:nvSpPr>
        <p:spPr>
          <a:xfrm>
            <a:off x="157281" y="464720"/>
            <a:ext cx="11729919" cy="369332"/>
          </a:xfrm>
          <a:prstGeom prst="rect">
            <a:avLst/>
          </a:prstGeom>
          <a:noFill/>
        </p:spPr>
        <p:txBody>
          <a:bodyPr wrap="square" rtlCol="0">
            <a:spAutoFit/>
          </a:bodyPr>
          <a:lstStyle/>
          <a:p>
            <a:r>
              <a:rPr lang="en-GB" dirty="0" smtClean="0"/>
              <a:t>Resistor: limits the current in a circuit</a:t>
            </a:r>
          </a:p>
        </p:txBody>
      </p:sp>
      <p:sp>
        <p:nvSpPr>
          <p:cNvPr id="6" name="TextBox 5"/>
          <p:cNvSpPr txBox="1"/>
          <p:nvPr/>
        </p:nvSpPr>
        <p:spPr>
          <a:xfrm>
            <a:off x="195141" y="865790"/>
            <a:ext cx="5034989"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dirty="0" smtClean="0"/>
              <a:t>To find out what happens to the total resistance when resistors are put in series and in parallel</a:t>
            </a:r>
            <a:endParaRPr lang="en-GB" sz="1400" i="1" dirty="0"/>
          </a:p>
        </p:txBody>
      </p:sp>
      <p:sp>
        <p:nvSpPr>
          <p:cNvPr id="7" name="TextBox 6"/>
          <p:cNvSpPr txBox="1"/>
          <p:nvPr/>
        </p:nvSpPr>
        <p:spPr>
          <a:xfrm>
            <a:off x="5405376" y="588791"/>
            <a:ext cx="6574419" cy="2585323"/>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smtClean="0"/>
          </a:p>
          <a:p>
            <a:endParaRPr lang="en-GB" u="sng" dirty="0"/>
          </a:p>
          <a:p>
            <a:endParaRPr lang="en-GB" u="sng" dirty="0" smtClean="0"/>
          </a:p>
          <a:p>
            <a:endParaRPr lang="en-GB" u="sng" dirty="0" smtClean="0"/>
          </a:p>
          <a:p>
            <a:endParaRPr lang="en-GB" u="sng" dirty="0"/>
          </a:p>
          <a:p>
            <a:endParaRPr lang="en-GB" u="sng" dirty="0" smtClean="0"/>
          </a:p>
          <a:p>
            <a:endParaRPr lang="en-GB" u="sng" dirty="0"/>
          </a:p>
          <a:p>
            <a:endParaRPr lang="en-GB" u="sng" dirty="0" smtClean="0"/>
          </a:p>
        </p:txBody>
      </p:sp>
      <p:sp>
        <p:nvSpPr>
          <p:cNvPr id="8" name="TextBox 7"/>
          <p:cNvSpPr txBox="1"/>
          <p:nvPr/>
        </p:nvSpPr>
        <p:spPr>
          <a:xfrm>
            <a:off x="96002" y="4680402"/>
            <a:ext cx="11840902" cy="1508105"/>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000" u="sng" dirty="0" smtClean="0"/>
              <a:t>What may they ask us about?</a:t>
            </a:r>
          </a:p>
          <a:p>
            <a:pPr marL="285750" indent="-285750">
              <a:buFontTx/>
              <a:buChar char="-"/>
            </a:pPr>
            <a:r>
              <a:rPr lang="en-GB" dirty="0" smtClean="0"/>
              <a:t>Why aren’t your results completely accurate? (</a:t>
            </a:r>
            <a:r>
              <a:rPr lang="en-GB" i="1" dirty="0" smtClean="0"/>
              <a:t>because the meters aren’t completely accurate, the power pack potential difference fluctuates slightly, the temperature of the wires changes which affects resistance)</a:t>
            </a:r>
          </a:p>
          <a:p>
            <a:pPr marL="285750" indent="-285750">
              <a:buFontTx/>
              <a:buChar char="-"/>
            </a:pPr>
            <a:r>
              <a:rPr lang="en-GB" dirty="0" smtClean="0"/>
              <a:t>What is the resolution of measurements? (</a:t>
            </a:r>
            <a:r>
              <a:rPr lang="en-GB" i="1" dirty="0" smtClean="0"/>
              <a:t>e.g. 0.41A, 0.32A, 0.39A are all to 0.01 resolution)</a:t>
            </a:r>
          </a:p>
          <a:p>
            <a:pPr marL="285750" indent="-285750">
              <a:buFontTx/>
              <a:buChar char="-"/>
            </a:pPr>
            <a:r>
              <a:rPr lang="en-GB" dirty="0" smtClean="0"/>
              <a:t>They may ask you to calculate resistance, current or PD. Or ask what happens if you add/take away resistors.</a:t>
            </a:r>
          </a:p>
        </p:txBody>
      </p:sp>
      <p:sp>
        <p:nvSpPr>
          <p:cNvPr id="10" name="TextBox 9"/>
          <p:cNvSpPr txBox="1"/>
          <p:nvPr/>
        </p:nvSpPr>
        <p:spPr>
          <a:xfrm>
            <a:off x="140672" y="1931226"/>
            <a:ext cx="5143925" cy="1200329"/>
          </a:xfrm>
          <a:prstGeom prst="rect">
            <a:avLst/>
          </a:prstGeom>
          <a:noFill/>
          <a:ln>
            <a:solidFill>
              <a:srgbClr val="FF0000"/>
            </a:solidFill>
          </a:ln>
        </p:spPr>
        <p:txBody>
          <a:bodyPr wrap="square" rtlCol="0">
            <a:spAutoFit/>
          </a:bodyPr>
          <a:lstStyle/>
          <a:p>
            <a:r>
              <a:rPr lang="en-GB" dirty="0" smtClean="0"/>
              <a:t>Results for series circuits</a:t>
            </a:r>
          </a:p>
          <a:p>
            <a:r>
              <a:rPr lang="en-GB" dirty="0" smtClean="0"/>
              <a:t>the total resistance is the same as both resistors added up. Each time you add a resistor, you get more resistance and less current</a:t>
            </a:r>
            <a:endParaRPr lang="en-GB" dirty="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2" name="Picture 11" descr="add2 OS:Users:add2:Desktop:URGENT Design Handover Updated PNGs:2. AQA Physics Practicals:oxo_AQA16_P406_pr02_awfg01.png"/>
          <p:cNvPicPr/>
          <p:nvPr/>
        </p:nvPicPr>
        <p:blipFill>
          <a:blip r:embed="rId2">
            <a:extLst>
              <a:ext uri="{28A0092B-C50C-407E-A947-70E740481C1C}">
                <a14:useLocalDpi xmlns:a14="http://schemas.microsoft.com/office/drawing/2010/main" val="0"/>
              </a:ext>
            </a:extLst>
          </a:blip>
          <a:srcRect/>
          <a:stretch>
            <a:fillRect/>
          </a:stretch>
        </p:blipFill>
        <p:spPr bwMode="auto">
          <a:xfrm>
            <a:off x="5738550" y="1006619"/>
            <a:ext cx="1724568" cy="1144910"/>
          </a:xfrm>
          <a:prstGeom prst="rect">
            <a:avLst/>
          </a:prstGeom>
          <a:noFill/>
          <a:ln>
            <a:noFill/>
          </a:ln>
        </p:spPr>
      </p:pic>
      <p:pic>
        <p:nvPicPr>
          <p:cNvPr id="13" name="Picture 12" descr="add2 OS:Users:add2:Desktop:URGENT Design Handover Updated PNGs:2. AQA Physics Practicals:oxo_AQA16_P406_pr02_awfg02.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30215" y="709191"/>
            <a:ext cx="2268855" cy="1701800"/>
          </a:xfrm>
          <a:prstGeom prst="rect">
            <a:avLst/>
          </a:prstGeom>
          <a:noFill/>
          <a:ln>
            <a:noFill/>
          </a:ln>
        </p:spPr>
      </p:pic>
      <p:sp>
        <p:nvSpPr>
          <p:cNvPr id="2" name="TextBox 1"/>
          <p:cNvSpPr txBox="1"/>
          <p:nvPr/>
        </p:nvSpPr>
        <p:spPr>
          <a:xfrm>
            <a:off x="5889812" y="2531391"/>
            <a:ext cx="1552273" cy="369332"/>
          </a:xfrm>
          <a:prstGeom prst="rect">
            <a:avLst/>
          </a:prstGeom>
          <a:noFill/>
        </p:spPr>
        <p:txBody>
          <a:bodyPr wrap="square" rtlCol="0">
            <a:spAutoFit/>
          </a:bodyPr>
          <a:lstStyle/>
          <a:p>
            <a:r>
              <a:rPr lang="en-GB" dirty="0" smtClean="0"/>
              <a:t>Series circuit</a:t>
            </a:r>
            <a:endParaRPr lang="en-GB" dirty="0"/>
          </a:p>
        </p:txBody>
      </p:sp>
      <p:sp>
        <p:nvSpPr>
          <p:cNvPr id="14" name="TextBox 13"/>
          <p:cNvSpPr txBox="1"/>
          <p:nvPr/>
        </p:nvSpPr>
        <p:spPr>
          <a:xfrm>
            <a:off x="9027227" y="2481612"/>
            <a:ext cx="1552273" cy="369332"/>
          </a:xfrm>
          <a:prstGeom prst="rect">
            <a:avLst/>
          </a:prstGeom>
          <a:noFill/>
        </p:spPr>
        <p:txBody>
          <a:bodyPr wrap="square" rtlCol="0">
            <a:spAutoFit/>
          </a:bodyPr>
          <a:lstStyle/>
          <a:p>
            <a:r>
              <a:rPr lang="en-GB" dirty="0" smtClean="0"/>
              <a:t>Parallel circuit</a:t>
            </a:r>
            <a:endParaRPr lang="en-GB" dirty="0"/>
          </a:p>
        </p:txBody>
      </p:sp>
      <p:sp>
        <p:nvSpPr>
          <p:cNvPr id="15" name="TextBox 14"/>
          <p:cNvSpPr txBox="1"/>
          <p:nvPr/>
        </p:nvSpPr>
        <p:spPr>
          <a:xfrm>
            <a:off x="157281" y="3362925"/>
            <a:ext cx="11718344" cy="923330"/>
          </a:xfrm>
          <a:prstGeom prst="rect">
            <a:avLst/>
          </a:prstGeom>
          <a:noFill/>
          <a:ln>
            <a:solidFill>
              <a:srgbClr val="FF0000"/>
            </a:solidFill>
          </a:ln>
        </p:spPr>
        <p:txBody>
          <a:bodyPr wrap="square" rtlCol="0">
            <a:spAutoFit/>
          </a:bodyPr>
          <a:lstStyle/>
          <a:p>
            <a:r>
              <a:rPr lang="en-GB" dirty="0" smtClean="0"/>
              <a:t>Results for parallel circuits</a:t>
            </a:r>
          </a:p>
          <a:p>
            <a:r>
              <a:rPr lang="en-GB" dirty="0" smtClean="0"/>
              <a:t>The total resistance is less than the smallest resistor. Each time you add more resistors, the current increases and the total resistance decreases. (the are more ‘routes’ overall for the current)</a:t>
            </a:r>
            <a:endParaRPr lang="en-GB" dirty="0"/>
          </a:p>
        </p:txBody>
      </p:sp>
    </p:spTree>
    <p:extLst>
      <p:ext uri="{BB962C8B-B14F-4D97-AF65-F5344CB8AC3E}">
        <p14:creationId xmlns:p14="http://schemas.microsoft.com/office/powerpoint/2010/main" val="3579549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761"/>
            <a:ext cx="12192000" cy="461665"/>
          </a:xfrm>
          <a:prstGeom prst="rect">
            <a:avLst/>
          </a:prstGeom>
          <a:noFill/>
        </p:spPr>
        <p:txBody>
          <a:bodyPr wrap="square" rtlCol="0">
            <a:spAutoFit/>
          </a:bodyPr>
          <a:lstStyle/>
          <a:p>
            <a:pPr algn="ctr"/>
            <a:r>
              <a:rPr lang="en-GB" sz="2400" u="sng" dirty="0" smtClean="0">
                <a:solidFill>
                  <a:srgbClr val="0070C0"/>
                </a:solidFill>
                <a:latin typeface="Blue Ridge Heavy SF" panose="020BE200000000000000" pitchFamily="34" charset="0"/>
              </a:rPr>
              <a:t>GCSE Required Practical – Physics 1 – Calculating Density</a:t>
            </a:r>
            <a:endParaRPr lang="en-GB" sz="2400" u="sng" dirty="0">
              <a:solidFill>
                <a:srgbClr val="0070C0"/>
              </a:solidFill>
              <a:latin typeface="Blue Ridge Heavy SF" panose="020BE200000000000000" pitchFamily="34" charset="0"/>
            </a:endParaRPr>
          </a:p>
        </p:txBody>
      </p:sp>
      <p:sp>
        <p:nvSpPr>
          <p:cNvPr id="5" name="TextBox 4"/>
          <p:cNvSpPr txBox="1"/>
          <p:nvPr/>
        </p:nvSpPr>
        <p:spPr>
          <a:xfrm>
            <a:off x="96002" y="428960"/>
            <a:ext cx="11729919" cy="369332"/>
          </a:xfrm>
          <a:prstGeom prst="rect">
            <a:avLst/>
          </a:prstGeom>
          <a:noFill/>
        </p:spPr>
        <p:txBody>
          <a:bodyPr wrap="square" rtlCol="0">
            <a:spAutoFit/>
          </a:bodyPr>
          <a:lstStyle/>
          <a:p>
            <a:r>
              <a:rPr lang="en-GB" dirty="0" smtClean="0"/>
              <a:t>Density = a substance’s mass per unit volume.</a:t>
            </a:r>
          </a:p>
        </p:txBody>
      </p:sp>
      <p:sp>
        <p:nvSpPr>
          <p:cNvPr id="6" name="TextBox 5"/>
          <p:cNvSpPr txBox="1"/>
          <p:nvPr/>
        </p:nvSpPr>
        <p:spPr>
          <a:xfrm>
            <a:off x="64686" y="834052"/>
            <a:ext cx="5219911"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What’s the point of the practical?</a:t>
            </a:r>
          </a:p>
          <a:p>
            <a:r>
              <a:rPr lang="en-GB" dirty="0" smtClean="0"/>
              <a:t>To find out the density of different materials.</a:t>
            </a:r>
          </a:p>
          <a:p>
            <a:r>
              <a:rPr lang="en-GB" sz="1200" dirty="0" smtClean="0"/>
              <a:t>Cubes of material are easy for volume (length x width x height). For irregular shapes, you need a eureka can to work out the volume</a:t>
            </a:r>
            <a:endParaRPr lang="en-GB" sz="1400" dirty="0"/>
          </a:p>
        </p:txBody>
      </p:sp>
      <p:sp>
        <p:nvSpPr>
          <p:cNvPr id="7" name="TextBox 6"/>
          <p:cNvSpPr txBox="1"/>
          <p:nvPr/>
        </p:nvSpPr>
        <p:spPr>
          <a:xfrm>
            <a:off x="5477566" y="1154894"/>
            <a:ext cx="6574419" cy="3416320"/>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u="sng" dirty="0" smtClean="0"/>
              <a:t>Example Apparatus</a:t>
            </a:r>
          </a:p>
          <a:p>
            <a:endParaRPr lang="en-GB" u="sng" dirty="0" smtClean="0"/>
          </a:p>
          <a:p>
            <a:endParaRPr lang="en-GB" u="sng" dirty="0" smtClean="0"/>
          </a:p>
          <a:p>
            <a:endParaRPr lang="en-GB" u="sng" dirty="0" smtClean="0"/>
          </a:p>
          <a:p>
            <a:endParaRPr lang="en-GB" u="sng" dirty="0" smtClean="0"/>
          </a:p>
          <a:p>
            <a:endParaRPr lang="en-GB" u="sng" dirty="0"/>
          </a:p>
          <a:p>
            <a:endParaRPr lang="en-GB" u="sng" dirty="0"/>
          </a:p>
          <a:p>
            <a:endParaRPr lang="en-GB" u="sng" dirty="0" smtClean="0"/>
          </a:p>
          <a:p>
            <a:endParaRPr lang="en-GB" u="sng" dirty="0"/>
          </a:p>
          <a:p>
            <a:endParaRPr lang="en-GB" u="sng" dirty="0" smtClean="0"/>
          </a:p>
          <a:p>
            <a:endParaRPr lang="en-GB" u="sng" dirty="0"/>
          </a:p>
          <a:p>
            <a:endParaRPr lang="en-GB" u="sng" dirty="0" smtClean="0"/>
          </a:p>
        </p:txBody>
      </p:sp>
      <p:sp>
        <p:nvSpPr>
          <p:cNvPr id="8" name="TextBox 7"/>
          <p:cNvSpPr txBox="1"/>
          <p:nvPr/>
        </p:nvSpPr>
        <p:spPr>
          <a:xfrm>
            <a:off x="96002" y="4680402"/>
            <a:ext cx="11840902" cy="1785104"/>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000" u="sng" dirty="0" smtClean="0"/>
              <a:t>What may they ask us about?</a:t>
            </a:r>
          </a:p>
          <a:p>
            <a:pPr marL="285750" indent="-285750">
              <a:buFontTx/>
              <a:buChar char="-"/>
            </a:pPr>
            <a:r>
              <a:rPr lang="en-GB" dirty="0" smtClean="0"/>
              <a:t>What is the resolution of the balance? (</a:t>
            </a:r>
            <a:r>
              <a:rPr lang="en-GB" i="1" dirty="0" smtClean="0"/>
              <a:t>0.1g in this case</a:t>
            </a:r>
            <a:r>
              <a:rPr lang="en-GB" dirty="0" smtClean="0"/>
              <a:t>)</a:t>
            </a:r>
          </a:p>
          <a:p>
            <a:pPr marL="285750" indent="-285750">
              <a:buFontTx/>
              <a:buChar char="-"/>
            </a:pPr>
            <a:r>
              <a:rPr lang="en-GB" dirty="0" smtClean="0"/>
              <a:t>How could you get errors when using the eureka can? (</a:t>
            </a:r>
            <a:r>
              <a:rPr lang="en-GB" i="1" dirty="0" smtClean="0"/>
              <a:t>water may spill out of the sides if you drop the object in too quickly / there may already be some water in the measuring cylinder / the water might not be at exactly the level of the spout)</a:t>
            </a:r>
          </a:p>
          <a:p>
            <a:pPr marL="285750" indent="-285750">
              <a:buFontTx/>
              <a:buChar char="-"/>
            </a:pPr>
            <a:r>
              <a:rPr lang="en-GB" dirty="0" smtClean="0"/>
              <a:t>How could you get errors when weighing the object (</a:t>
            </a:r>
            <a:r>
              <a:rPr lang="en-GB" i="1" dirty="0" smtClean="0"/>
              <a:t>the balance may not be at exactly zero to start with (not calibrated))</a:t>
            </a:r>
          </a:p>
          <a:p>
            <a:pPr marL="285750" indent="-285750">
              <a:buFontTx/>
              <a:buChar char="-"/>
            </a:pPr>
            <a:r>
              <a:rPr lang="en-GB" dirty="0" smtClean="0"/>
              <a:t>What is the uncertainty of the measurements? (the balance has a ±0.05 uncertainty here as it only goes up in 0.1’s)</a:t>
            </a:r>
          </a:p>
        </p:txBody>
      </p:sp>
      <p:sp>
        <p:nvSpPr>
          <p:cNvPr id="10" name="TextBox 9"/>
          <p:cNvSpPr txBox="1"/>
          <p:nvPr/>
        </p:nvSpPr>
        <p:spPr>
          <a:xfrm>
            <a:off x="140672" y="1931226"/>
            <a:ext cx="5143925" cy="2308324"/>
          </a:xfrm>
          <a:prstGeom prst="rect">
            <a:avLst/>
          </a:prstGeom>
          <a:noFill/>
          <a:ln>
            <a:solidFill>
              <a:srgbClr val="FF0000"/>
            </a:solidFill>
          </a:ln>
        </p:spPr>
        <p:txBody>
          <a:bodyPr wrap="square" rtlCol="0">
            <a:spAutoFit/>
          </a:bodyPr>
          <a:lstStyle/>
          <a:p>
            <a:r>
              <a:rPr lang="en-GB" u="sng" dirty="0" smtClean="0"/>
              <a:t>Results</a:t>
            </a:r>
          </a:p>
          <a:p>
            <a:endParaRPr lang="en-GB" u="sng" dirty="0"/>
          </a:p>
          <a:p>
            <a:endParaRPr lang="en-GB" u="sng" dirty="0" smtClean="0"/>
          </a:p>
          <a:p>
            <a:endParaRPr lang="en-GB" u="sng" dirty="0"/>
          </a:p>
          <a:p>
            <a:endParaRPr lang="en-GB" u="sng" dirty="0" smtClean="0"/>
          </a:p>
          <a:p>
            <a:endParaRPr lang="en-GB" u="sng" dirty="0"/>
          </a:p>
          <a:p>
            <a:endParaRPr lang="en-GB" u="sng" dirty="0" smtClean="0"/>
          </a:p>
          <a:p>
            <a:endParaRPr lang="en-GB" u="sng" dirty="0"/>
          </a:p>
        </p:txBody>
      </p:sp>
      <p:sp>
        <p:nvSpPr>
          <p:cNvPr id="11"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 name="TextBox 1"/>
          <p:cNvSpPr txBox="1"/>
          <p:nvPr/>
        </p:nvSpPr>
        <p:spPr>
          <a:xfrm>
            <a:off x="5741277" y="4054884"/>
            <a:ext cx="2030506" cy="369332"/>
          </a:xfrm>
          <a:prstGeom prst="rect">
            <a:avLst/>
          </a:prstGeom>
          <a:noFill/>
        </p:spPr>
        <p:txBody>
          <a:bodyPr wrap="square" rtlCol="0">
            <a:spAutoFit/>
          </a:bodyPr>
          <a:lstStyle/>
          <a:p>
            <a:r>
              <a:rPr lang="en-GB" dirty="0" smtClean="0"/>
              <a:t>Finding Volume</a:t>
            </a:r>
            <a:endParaRPr lang="en-GB" dirty="0"/>
          </a:p>
        </p:txBody>
      </p:sp>
      <p:sp>
        <p:nvSpPr>
          <p:cNvPr id="14" name="TextBox 13"/>
          <p:cNvSpPr txBox="1"/>
          <p:nvPr/>
        </p:nvSpPr>
        <p:spPr>
          <a:xfrm>
            <a:off x="9016514" y="4132769"/>
            <a:ext cx="1552273" cy="369332"/>
          </a:xfrm>
          <a:prstGeom prst="rect">
            <a:avLst/>
          </a:prstGeom>
          <a:noFill/>
        </p:spPr>
        <p:txBody>
          <a:bodyPr wrap="square" rtlCol="0">
            <a:spAutoFit/>
          </a:bodyPr>
          <a:lstStyle/>
          <a:p>
            <a:r>
              <a:rPr lang="en-GB" dirty="0" smtClean="0"/>
              <a:t>Finding Mass</a:t>
            </a:r>
            <a:endParaRPr lang="en-GB"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8238" y="1718205"/>
            <a:ext cx="2807067" cy="2087306"/>
          </a:xfrm>
          <a:prstGeom prst="rect">
            <a:avLst/>
          </a:prstGeom>
        </p:spPr>
      </p:pic>
      <p:graphicFrame>
        <p:nvGraphicFramePr>
          <p:cNvPr id="16" name="Table 15"/>
          <p:cNvGraphicFramePr>
            <a:graphicFrameLocks noGrp="1"/>
          </p:cNvGraphicFramePr>
          <p:nvPr>
            <p:extLst>
              <p:ext uri="{D42A27DB-BD31-4B8C-83A1-F6EECF244321}">
                <p14:modId xmlns:p14="http://schemas.microsoft.com/office/powerpoint/2010/main" val="1481668365"/>
              </p:ext>
            </p:extLst>
          </p:nvPr>
        </p:nvGraphicFramePr>
        <p:xfrm>
          <a:off x="307045" y="2349112"/>
          <a:ext cx="4903912" cy="1707936"/>
        </p:xfrm>
        <a:graphic>
          <a:graphicData uri="http://schemas.openxmlformats.org/drawingml/2006/table">
            <a:tbl>
              <a:tblPr firstRow="1" bandRow="1">
                <a:tableStyleId>{5940675A-B579-460E-94D1-54222C63F5DA}</a:tableStyleId>
              </a:tblPr>
              <a:tblGrid>
                <a:gridCol w="1341281"/>
                <a:gridCol w="1110675"/>
                <a:gridCol w="1225978"/>
                <a:gridCol w="1225978"/>
              </a:tblGrid>
              <a:tr h="569312">
                <a:tc>
                  <a:txBody>
                    <a:bodyPr/>
                    <a:lstStyle/>
                    <a:p>
                      <a:r>
                        <a:rPr lang="en-GB" sz="1400" dirty="0" smtClean="0"/>
                        <a:t>Material</a:t>
                      </a:r>
                      <a:endParaRPr lang="en-GB" sz="1400" dirty="0"/>
                    </a:p>
                  </a:txBody>
                  <a:tcPr/>
                </a:tc>
                <a:tc>
                  <a:txBody>
                    <a:bodyPr/>
                    <a:lstStyle/>
                    <a:p>
                      <a:r>
                        <a:rPr lang="en-GB" sz="1400" dirty="0" smtClean="0"/>
                        <a:t>Mass (g)</a:t>
                      </a:r>
                      <a:endParaRPr lang="en-GB" sz="1400" dirty="0"/>
                    </a:p>
                  </a:txBody>
                  <a:tcPr/>
                </a:tc>
                <a:tc>
                  <a:txBody>
                    <a:bodyPr/>
                    <a:lstStyle/>
                    <a:p>
                      <a:r>
                        <a:rPr lang="en-GB" sz="1400" dirty="0" smtClean="0"/>
                        <a:t>Volume</a:t>
                      </a:r>
                      <a:r>
                        <a:rPr lang="en-GB" sz="1400" baseline="0" dirty="0" smtClean="0"/>
                        <a:t> (cm</a:t>
                      </a:r>
                      <a:r>
                        <a:rPr lang="en-GB" sz="1400" baseline="30000" dirty="0" smtClean="0"/>
                        <a:t>3</a:t>
                      </a:r>
                      <a:r>
                        <a:rPr lang="en-GB" sz="1400" baseline="0" dirty="0" smtClean="0"/>
                        <a:t>)</a:t>
                      </a:r>
                      <a:endParaRPr lang="en-GB" sz="1400" dirty="0"/>
                    </a:p>
                  </a:txBody>
                  <a:tcPr/>
                </a:tc>
                <a:tc>
                  <a:txBody>
                    <a:bodyPr/>
                    <a:lstStyle/>
                    <a:p>
                      <a:r>
                        <a:rPr lang="en-GB" sz="1400" dirty="0" smtClean="0"/>
                        <a:t>Density (g/cm</a:t>
                      </a:r>
                      <a:r>
                        <a:rPr lang="en-GB" sz="1400" baseline="30000" dirty="0" smtClean="0"/>
                        <a:t>3</a:t>
                      </a:r>
                      <a:r>
                        <a:rPr lang="en-GB" sz="1400" baseline="0" dirty="0" smtClean="0"/>
                        <a:t>)</a:t>
                      </a:r>
                      <a:endParaRPr lang="en-GB" sz="1400" dirty="0"/>
                    </a:p>
                  </a:txBody>
                  <a:tcPr/>
                </a:tc>
              </a:tr>
              <a:tr h="569312">
                <a:tc>
                  <a:txBody>
                    <a:bodyPr/>
                    <a:lstStyle/>
                    <a:p>
                      <a:r>
                        <a:rPr lang="en-GB" sz="1800" dirty="0" smtClean="0"/>
                        <a:t>Aluminium</a:t>
                      </a:r>
                      <a:endParaRPr lang="en-GB" sz="1800" dirty="0"/>
                    </a:p>
                  </a:txBody>
                  <a:tcPr/>
                </a:tc>
                <a:tc>
                  <a:txBody>
                    <a:bodyPr/>
                    <a:lstStyle/>
                    <a:p>
                      <a:r>
                        <a:rPr lang="en-GB" sz="2000" dirty="0" smtClean="0"/>
                        <a:t>22.3</a:t>
                      </a:r>
                      <a:endParaRPr lang="en-GB" sz="2000" dirty="0"/>
                    </a:p>
                  </a:txBody>
                  <a:tcPr/>
                </a:tc>
                <a:tc>
                  <a:txBody>
                    <a:bodyPr/>
                    <a:lstStyle/>
                    <a:p>
                      <a:r>
                        <a:rPr lang="en-GB" sz="2000" dirty="0" smtClean="0"/>
                        <a:t>8.0</a:t>
                      </a:r>
                      <a:endParaRPr lang="en-GB" sz="2000" dirty="0"/>
                    </a:p>
                  </a:txBody>
                  <a:tcPr/>
                </a:tc>
                <a:tc>
                  <a:txBody>
                    <a:bodyPr/>
                    <a:lstStyle/>
                    <a:p>
                      <a:r>
                        <a:rPr lang="en-GB" sz="2000" dirty="0" smtClean="0"/>
                        <a:t>2.79</a:t>
                      </a:r>
                      <a:endParaRPr lang="en-GB" sz="2000" dirty="0"/>
                    </a:p>
                  </a:txBody>
                  <a:tcPr/>
                </a:tc>
              </a:tr>
              <a:tr h="569312">
                <a:tc>
                  <a:txBody>
                    <a:bodyPr/>
                    <a:lstStyle/>
                    <a:p>
                      <a:r>
                        <a:rPr lang="en-GB" sz="1800" dirty="0" smtClean="0"/>
                        <a:t>Steel</a:t>
                      </a:r>
                      <a:endParaRPr lang="en-GB" sz="1800" dirty="0"/>
                    </a:p>
                  </a:txBody>
                  <a:tcPr/>
                </a:tc>
                <a:tc>
                  <a:txBody>
                    <a:bodyPr/>
                    <a:lstStyle/>
                    <a:p>
                      <a:r>
                        <a:rPr lang="en-GB" sz="2000" dirty="0" smtClean="0"/>
                        <a:t>50.2</a:t>
                      </a:r>
                      <a:endParaRPr lang="en-GB" sz="2000" dirty="0"/>
                    </a:p>
                  </a:txBody>
                  <a:tcPr/>
                </a:tc>
                <a:tc>
                  <a:txBody>
                    <a:bodyPr/>
                    <a:lstStyle/>
                    <a:p>
                      <a:r>
                        <a:rPr lang="en-GB" sz="2000" dirty="0" smtClean="0"/>
                        <a:t>6.4</a:t>
                      </a:r>
                      <a:endParaRPr lang="en-GB" sz="2000" dirty="0"/>
                    </a:p>
                  </a:txBody>
                  <a:tcPr/>
                </a:tc>
                <a:tc>
                  <a:txBody>
                    <a:bodyPr/>
                    <a:lstStyle/>
                    <a:p>
                      <a:r>
                        <a:rPr lang="en-GB" sz="2000" dirty="0" smtClean="0"/>
                        <a:t>7.84</a:t>
                      </a:r>
                      <a:endParaRPr lang="en-GB" sz="2000" dirty="0"/>
                    </a:p>
                  </a:txBody>
                  <a:tcPr/>
                </a:tc>
              </a:tr>
            </a:tbl>
          </a:graphicData>
        </a:graphic>
      </p:graphicFrame>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56530" y="402419"/>
            <a:ext cx="3257550" cy="752475"/>
          </a:xfrm>
          <a:prstGeom prst="rect">
            <a:avLst/>
          </a:prstGeom>
        </p:spPr>
      </p:pic>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25258" y="2025488"/>
            <a:ext cx="3300663" cy="1856623"/>
          </a:xfrm>
          <a:prstGeom prst="rect">
            <a:avLst/>
          </a:prstGeom>
        </p:spPr>
      </p:pic>
    </p:spTree>
    <p:extLst>
      <p:ext uri="{BB962C8B-B14F-4D97-AF65-F5344CB8AC3E}">
        <p14:creationId xmlns:p14="http://schemas.microsoft.com/office/powerpoint/2010/main" val="2982594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1304</Words>
  <Application>Microsoft Office PowerPoint</Application>
  <PresentationFormat>Widescreen</PresentationFormat>
  <Paragraphs>163</Paragraphs>
  <Slides>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Blue Ridge Heavy SF</vt:lpstr>
      <vt:lpstr>Calibri</vt:lpstr>
      <vt:lpstr>Calibri Light</vt:lpstr>
      <vt:lpstr>Office Theme</vt:lpstr>
      <vt:lpstr>Microsoft Equation 3.0</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Webb</dc:creator>
  <cp:lastModifiedBy>A Webb</cp:lastModifiedBy>
  <cp:revision>14</cp:revision>
  <dcterms:created xsi:type="dcterms:W3CDTF">2017-06-22T08:23:19Z</dcterms:created>
  <dcterms:modified xsi:type="dcterms:W3CDTF">2017-06-22T10:56:41Z</dcterms:modified>
</cp:coreProperties>
</file>