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6" r:id="rId3"/>
    <p:sldId id="275" r:id="rId4"/>
    <p:sldId id="278" r:id="rId5"/>
    <p:sldId id="283" r:id="rId6"/>
    <p:sldId id="282" r:id="rId7"/>
    <p:sldId id="279" r:id="rId8"/>
    <p:sldId id="281" r:id="rId9"/>
    <p:sldId id="280" r:id="rId10"/>
    <p:sldId id="284" r:id="rId11"/>
    <p:sldId id="288" r:id="rId12"/>
    <p:sldId id="287" r:id="rId13"/>
    <p:sldId id="286" r:id="rId14"/>
    <p:sldId id="285" r:id="rId15"/>
    <p:sldId id="277" r:id="rId16"/>
    <p:sldId id="274" r:id="rId17"/>
    <p:sldId id="256" r:id="rId18"/>
    <p:sldId id="257" r:id="rId19"/>
    <p:sldId id="258" r:id="rId20"/>
    <p:sldId id="264" r:id="rId21"/>
    <p:sldId id="265" r:id="rId22"/>
    <p:sldId id="266" r:id="rId23"/>
    <p:sldId id="267" r:id="rId24"/>
    <p:sldId id="268" r:id="rId25"/>
    <p:sldId id="269" r:id="rId26"/>
    <p:sldId id="270" r:id="rId27"/>
    <p:sldId id="271" r:id="rId28"/>
    <p:sldId id="272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43" autoAdjust="0"/>
    <p:restoredTop sz="94660"/>
  </p:normalViewPr>
  <p:slideViewPr>
    <p:cSldViewPr snapToGrid="0">
      <p:cViewPr varScale="1">
        <p:scale>
          <a:sx n="61" d="100"/>
          <a:sy n="61" d="100"/>
        </p:scale>
        <p:origin x="72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83BB3-3A47-40BD-A63D-9C03C68B8B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89F05D-FECC-4D22-AFE8-0CD8F5548E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913CE4-E017-4286-AA4D-737BD008C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2CB6A-ADBB-482D-873C-2AE254B9F8EB}" type="datetimeFigureOut">
              <a:rPr lang="en-GB" smtClean="0"/>
              <a:t>07/12/2018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304708-0E4A-44BF-94B5-492BF9836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39794C-889E-46BA-B283-C49B3F540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FF0E8-4B07-4F08-A597-D4E417542E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4840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AD96F-21F3-42C4-A560-45FA79096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1151C0-7FBF-4A57-9829-FD11A29F01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9D46B8-1093-4BBE-9BC4-F745312BE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2CB6A-ADBB-482D-873C-2AE254B9F8EB}" type="datetimeFigureOut">
              <a:rPr lang="en-GB" smtClean="0"/>
              <a:t>07/12/2018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FA5E09-CBE1-4104-83C2-D642B1DA8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6609F6-B69E-4A44-8845-D9BD8A040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FF0E8-4B07-4F08-A597-D4E417542E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8363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DB50523-2734-4A0A-9F4B-0DB095E4B7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82B435-BB7B-4028-B996-7B2CF1FE1D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FE022D-179E-4C81-AB9A-739E8218A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2CB6A-ADBB-482D-873C-2AE254B9F8EB}" type="datetimeFigureOut">
              <a:rPr lang="en-GB" smtClean="0"/>
              <a:t>07/12/2018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74862E-8E59-417B-AB0C-9D1540E89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DB4AE0-39B0-4150-A9A3-A3A01F551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FF0E8-4B07-4F08-A597-D4E417542E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1174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8714B-F486-4681-9FF9-D3D48558D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ECAA7A-C047-43B9-8E2D-A7A805B5B1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382D68-A75B-40D3-B941-EA037101B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2CB6A-ADBB-482D-873C-2AE254B9F8EB}" type="datetimeFigureOut">
              <a:rPr lang="en-GB" smtClean="0"/>
              <a:t>07/12/2018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F8B75-D6AC-4DA5-B737-A6C670438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66A30E-A44F-4071-A0E9-C2B368164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FF0E8-4B07-4F08-A597-D4E417542E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2086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4630F-9E1C-4BDC-BDD2-B3A124C30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664D61-0FFE-4292-97E7-BEAEFFEBC5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5F1377-2E54-494C-9877-F6F21330B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2CB6A-ADBB-482D-873C-2AE254B9F8EB}" type="datetimeFigureOut">
              <a:rPr lang="en-GB" smtClean="0"/>
              <a:t>07/12/2018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6E4F17-6D74-44C0-9EDD-A588DB1AA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F8DC92-6768-4BC8-83C0-2707D3EB0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FF0E8-4B07-4F08-A597-D4E417542E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5819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4C868-861E-498F-87A1-25F05172B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CD7C1-257C-4F7C-92FD-A655E6417D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87EF6B-2C5C-4776-9BCC-8842756B8F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090B32-E9D1-416E-BDC2-365D2363C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2CB6A-ADBB-482D-873C-2AE254B9F8EB}" type="datetimeFigureOut">
              <a:rPr lang="en-GB" smtClean="0"/>
              <a:t>07/12/2018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251E2D-E388-4F26-9013-CDAD14729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64F51D-1F86-4A43-BC07-A97B8373B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FF0E8-4B07-4F08-A597-D4E417542E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5133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43C9C-C4C8-42E8-83EA-976B4A09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BDB74F-CC82-4600-A7C8-B40A5ED7D8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A503CF-E4C5-47CC-9AA9-E46E8BBECE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B404FE-77DE-401A-AB82-41F9B0E3D6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B675B6-B2EB-4FBD-9437-1DD825E9D2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570738-051B-4CA1-B33C-FF2967418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2CB6A-ADBB-482D-873C-2AE254B9F8EB}" type="datetimeFigureOut">
              <a:rPr lang="en-GB" smtClean="0"/>
              <a:t>07/12/2018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CAE0AE3-58EE-4180-BA74-3DD484C48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A7D005-83C5-413E-936D-8539B0D0A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FF0E8-4B07-4F08-A597-D4E417542E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5021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C1595-4DD0-4C23-B430-2BF7BD147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9EEE54-7E1D-4944-9E95-E64113CB9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2CB6A-ADBB-482D-873C-2AE254B9F8EB}" type="datetimeFigureOut">
              <a:rPr lang="en-GB" smtClean="0"/>
              <a:t>07/12/2018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6740E0-98A0-4B0B-8672-A52640DBF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8527A0-1A18-4525-B822-382CE8559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FF0E8-4B07-4F08-A597-D4E417542E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3255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72D79D-677C-4C1E-A9BD-57434877A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2CB6A-ADBB-482D-873C-2AE254B9F8EB}" type="datetimeFigureOut">
              <a:rPr lang="en-GB" smtClean="0"/>
              <a:t>07/12/2018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F7759E-902A-4664-BC1D-999D8396D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7EBAE0-CDF0-40D8-87D1-91E623D97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FF0E8-4B07-4F08-A597-D4E417542E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8544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97AF6-89A2-4E67-B3F2-22917DCDD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CBE08A-C418-4E0C-8914-82CF227818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7DDDB7-ECC4-4FA4-8A4C-17E0881176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079BF8-0195-467C-BF77-5CE15B423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2CB6A-ADBB-482D-873C-2AE254B9F8EB}" type="datetimeFigureOut">
              <a:rPr lang="en-GB" smtClean="0"/>
              <a:t>07/12/2018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414AD1-7042-4839-A328-794B8FD1D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353609-BB2B-4152-8755-468BF22DE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FF0E8-4B07-4F08-A597-D4E417542E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4075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11638-0F3C-44BE-9A0F-AE8D3E9A6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E5AD016-FD57-42C7-AA19-907C90146B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FC4BEA-600D-40C9-8123-2FC741C376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6DADE3-C08B-48C9-8C51-C6E872DBA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2CB6A-ADBB-482D-873C-2AE254B9F8EB}" type="datetimeFigureOut">
              <a:rPr lang="en-GB" smtClean="0"/>
              <a:t>07/12/2018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01DECA-E2F7-448B-A6B0-E94FD9FB4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836671-75AD-40BD-9036-27231CB5A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FF0E8-4B07-4F08-A597-D4E417542E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7503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4A1FD94-6174-4D4C-BB17-617641FC1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9C1B56-7DC9-46DE-8478-12A1F92DFE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E4CC3E-A406-47BF-93D6-AE937AE2DF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92CB6A-ADBB-482D-873C-2AE254B9F8EB}" type="datetimeFigureOut">
              <a:rPr lang="en-GB" smtClean="0"/>
              <a:t>07/12/2018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A6BE79-7090-4B76-A621-3E1CA1782B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DC1E58-36D5-4724-A9E2-D9BC0B7088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8FF0E8-4B07-4F08-A597-D4E417542E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3557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733" y="93133"/>
            <a:ext cx="12730934" cy="38803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52134" y="3081867"/>
            <a:ext cx="4764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smtClean="0"/>
              <a:t>D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2471449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66" y="85856"/>
            <a:ext cx="11205231" cy="64063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5175" y="5904246"/>
            <a:ext cx="6084953" cy="953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239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34268"/>
            <a:ext cx="11836399" cy="67237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3205" y="5662612"/>
            <a:ext cx="5849579" cy="1210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547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20435" y="362635"/>
            <a:ext cx="1090906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/>
              <a:t>Name </a:t>
            </a:r>
            <a:r>
              <a:rPr lang="en-GB" sz="2800" dirty="0"/>
              <a:t>the apparatus that could be used to separate </a:t>
            </a:r>
            <a:r>
              <a:rPr lang="en-GB" sz="2800" dirty="0" smtClean="0"/>
              <a:t>two immiscible liquid layers.</a:t>
            </a:r>
            <a:endParaRPr lang="en-GB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8385" b="3093"/>
          <a:stretch/>
        </p:blipFill>
        <p:spPr>
          <a:xfrm>
            <a:off x="1925770" y="1316743"/>
            <a:ext cx="8346303" cy="5541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830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656" y="152398"/>
            <a:ext cx="11253788" cy="63647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427" y="4664129"/>
            <a:ext cx="9541525" cy="11060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499" y="3186166"/>
            <a:ext cx="8512586" cy="3331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646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00" y="134898"/>
            <a:ext cx="11829661" cy="44537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3029" y="2697216"/>
            <a:ext cx="5610639" cy="12575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152" y="4588625"/>
            <a:ext cx="9337110" cy="1528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496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1000" y="-123825"/>
            <a:ext cx="12954000" cy="710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7161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75414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20AC7DB-47D6-43A5-9BE2-87BA342BD3AD}"/>
              </a:ext>
            </a:extLst>
          </p:cNvPr>
          <p:cNvSpPr/>
          <p:nvPr/>
        </p:nvSpPr>
        <p:spPr>
          <a:xfrm>
            <a:off x="128790" y="129989"/>
            <a:ext cx="1179704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Complete the electron configuration of a bromide ion.   [1]</a:t>
            </a:r>
          </a:p>
          <a:p>
            <a:endParaRPr lang="en-GB" sz="2800" dirty="0"/>
          </a:p>
          <a:p>
            <a:r>
              <a:rPr lang="en-GB" sz="2800" dirty="0"/>
              <a:t>1s2..........................................................................................................................</a:t>
            </a:r>
          </a:p>
          <a:p>
            <a:r>
              <a:rPr lang="en-GB" sz="2800" dirty="0"/>
              <a:t>A student adds a small volume of aqueous silver nitrate to an aqueous solution of bromide ions in a test-tube. The student then adds a similar volume of dilute aqueous ammonia to the same test-tube.</a:t>
            </a:r>
          </a:p>
          <a:p>
            <a:endParaRPr lang="en-GB" sz="2800" dirty="0"/>
          </a:p>
          <a:p>
            <a:r>
              <a:rPr lang="en-GB" sz="2800" dirty="0"/>
              <a:t>Describe what the student would see in the test-tube after the addition of aqueous ammonia.    [1]</a:t>
            </a:r>
          </a:p>
          <a:p>
            <a:r>
              <a:rPr lang="en-GB" sz="2800" dirty="0"/>
              <a:t/>
            </a:r>
            <a:br>
              <a:rPr lang="en-GB" sz="2800" dirty="0"/>
            </a:br>
            <a:r>
              <a:rPr lang="en-GB" sz="2800" dirty="0"/>
              <a:t>Write an ionic equation for any precipitation reaction which occurs in the student's tests.</a:t>
            </a:r>
          </a:p>
          <a:p>
            <a:endParaRPr lang="en-GB" sz="2800" dirty="0"/>
          </a:p>
          <a:p>
            <a:r>
              <a:rPr lang="en-GB" sz="2800" dirty="0"/>
              <a:t>Include state symbols.</a:t>
            </a:r>
          </a:p>
          <a:p>
            <a:endParaRPr lang="en-GB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AF9F77-45D5-4EF3-987C-3FE42E0B54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587" y="706553"/>
            <a:ext cx="6125577" cy="69873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D251C7F-8924-4659-9FCB-97DE2F36A0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2338" y="3683508"/>
            <a:ext cx="3822540" cy="8114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5DAAB6D-1073-4760-9125-81B268EDF5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5009" y="5285512"/>
            <a:ext cx="7501889" cy="105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818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1F0D357-6950-4402-88C6-C2749A9B74DC}"/>
              </a:ext>
            </a:extLst>
          </p:cNvPr>
          <p:cNvSpPr/>
          <p:nvPr/>
        </p:nvSpPr>
        <p:spPr>
          <a:xfrm>
            <a:off x="201768" y="239769"/>
            <a:ext cx="1154376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The Group 7 element chlorine reacts with sodium hydroxide, </a:t>
            </a:r>
            <a:r>
              <a:rPr lang="en-GB" sz="2800" dirty="0" err="1"/>
              <a:t>NaOH</a:t>
            </a:r>
            <a:r>
              <a:rPr lang="en-GB" sz="2800" dirty="0"/>
              <a:t>, under different conditions to give different products.</a:t>
            </a:r>
          </a:p>
          <a:p>
            <a:r>
              <a:rPr lang="en-GB" sz="2800" dirty="0"/>
              <a:t>Chlorine reacts with aqueous sodium hydroxide to form bleach.</a:t>
            </a:r>
          </a:p>
          <a:p>
            <a:endParaRPr lang="en-GB" sz="2800" dirty="0"/>
          </a:p>
          <a:p>
            <a:r>
              <a:rPr lang="en-GB" sz="2800" dirty="0"/>
              <a:t>Write the equation and state the conditions for this reaction.</a:t>
            </a:r>
          </a:p>
          <a:p>
            <a:endParaRPr lang="en-GB" sz="2800" dirty="0"/>
          </a:p>
          <a:p>
            <a:r>
              <a:rPr lang="en-GB" sz="2800" dirty="0"/>
              <a:t>equation</a:t>
            </a:r>
          </a:p>
          <a:p>
            <a:endParaRPr lang="en-GB" sz="2800" dirty="0"/>
          </a:p>
          <a:p>
            <a:r>
              <a:rPr lang="en-GB" sz="2800" dirty="0"/>
              <a:t>conditions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B2E962-BC6B-4D1B-A7F4-D8386694C9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8388" y="2767012"/>
            <a:ext cx="5569229" cy="282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211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7A44DD7-FAA3-4C5D-9700-3368468B9D11}"/>
              </a:ext>
            </a:extLst>
          </p:cNvPr>
          <p:cNvSpPr/>
          <p:nvPr/>
        </p:nvSpPr>
        <p:spPr>
          <a:xfrm>
            <a:off x="459346" y="444064"/>
            <a:ext cx="11427853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9525" lvl="0" indent="-342900">
              <a:spcAft>
                <a:spcPts val="0"/>
              </a:spcAft>
              <a:buFont typeface="+mj-lt"/>
              <a:buAutoNum type="romanLcPeriod"/>
              <a:tabLst>
                <a:tab pos="457200" algn="l"/>
              </a:tabLst>
            </a:pPr>
            <a:r>
              <a:rPr lang="en-GB" sz="2800" dirty="0">
                <a:latin typeface="Helvetica" panose="020B0604020202020204" pitchFamily="34" charset="0"/>
                <a:ea typeface="Times New Roman" panose="02020603050405020304" pitchFamily="18" charset="0"/>
              </a:rPr>
              <a:t>A disproportionation reaction takes place as shown below.</a:t>
            </a:r>
            <a:endParaRPr lang="en-GB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66725" marR="9525" algn="ctr">
              <a:spcAft>
                <a:spcPts val="0"/>
              </a:spcAft>
            </a:pPr>
            <a:r>
              <a:rPr lang="en-GB" sz="2800" dirty="0">
                <a:latin typeface="Helvetica" panose="020B0604020202020204" pitchFamily="34" charset="0"/>
                <a:ea typeface="Times New Roman" panose="02020603050405020304" pitchFamily="18" charset="0"/>
              </a:rPr>
              <a:t>3C</a:t>
            </a:r>
            <a:r>
              <a:rPr lang="en-GB" sz="2800" i="1" dirty="0">
                <a:latin typeface="Helvetica" panose="020B0604020202020204" pitchFamily="34" charset="0"/>
                <a:ea typeface="Times New Roman" panose="02020603050405020304" pitchFamily="18" charset="0"/>
              </a:rPr>
              <a:t>l</a:t>
            </a:r>
            <a:r>
              <a:rPr lang="en-GB" sz="2800" baseline="-25000" dirty="0">
                <a:latin typeface="Helvetica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en-GB" sz="2800" dirty="0">
                <a:latin typeface="Helvetica" panose="020B0604020202020204" pitchFamily="34" charset="0"/>
                <a:ea typeface="Times New Roman" panose="02020603050405020304" pitchFamily="18" charset="0"/>
              </a:rPr>
              <a:t>(g) + 6NaOH(</a:t>
            </a:r>
            <a:r>
              <a:rPr lang="en-GB" sz="2800" dirty="0" err="1">
                <a:latin typeface="Helvetica" panose="020B0604020202020204" pitchFamily="34" charset="0"/>
                <a:ea typeface="Times New Roman" panose="02020603050405020304" pitchFamily="18" charset="0"/>
              </a:rPr>
              <a:t>aq</a:t>
            </a:r>
            <a:r>
              <a:rPr lang="en-GB" sz="2800" dirty="0">
                <a:latin typeface="Helvetica" panose="020B0604020202020204" pitchFamily="34" charset="0"/>
                <a:ea typeface="Times New Roman" panose="02020603050405020304" pitchFamily="18" charset="0"/>
              </a:rPr>
              <a:t>) → 5NaC</a:t>
            </a:r>
            <a:r>
              <a:rPr lang="en-GB" sz="2800" i="1" dirty="0">
                <a:latin typeface="Helvetica" panose="020B0604020202020204" pitchFamily="34" charset="0"/>
                <a:ea typeface="Times New Roman" panose="02020603050405020304" pitchFamily="18" charset="0"/>
              </a:rPr>
              <a:t>l</a:t>
            </a:r>
            <a:r>
              <a:rPr lang="en-GB" sz="2800" dirty="0">
                <a:latin typeface="Helvetica" panose="020B0604020202020204" pitchFamily="34" charset="0"/>
                <a:ea typeface="Times New Roman" panose="02020603050405020304" pitchFamily="18" charset="0"/>
              </a:rPr>
              <a:t>(</a:t>
            </a:r>
            <a:r>
              <a:rPr lang="en-GB" sz="2800" dirty="0" err="1">
                <a:latin typeface="Helvetica" panose="020B0604020202020204" pitchFamily="34" charset="0"/>
                <a:ea typeface="Times New Roman" panose="02020603050405020304" pitchFamily="18" charset="0"/>
              </a:rPr>
              <a:t>aq</a:t>
            </a:r>
            <a:r>
              <a:rPr lang="en-GB" sz="2800" dirty="0">
                <a:latin typeface="Helvetica" panose="020B0604020202020204" pitchFamily="34" charset="0"/>
                <a:ea typeface="Times New Roman" panose="02020603050405020304" pitchFamily="18" charset="0"/>
              </a:rPr>
              <a:t>) + NaC</a:t>
            </a:r>
            <a:r>
              <a:rPr lang="en-GB" sz="2800" i="1" dirty="0">
                <a:latin typeface="Helvetica" panose="020B0604020202020204" pitchFamily="34" charset="0"/>
                <a:ea typeface="Times New Roman" panose="02020603050405020304" pitchFamily="18" charset="0"/>
              </a:rPr>
              <a:t>l</a:t>
            </a:r>
            <a:r>
              <a:rPr lang="en-GB" sz="2800" dirty="0">
                <a:latin typeface="Helvetica" panose="020B0604020202020204" pitchFamily="34" charset="0"/>
                <a:ea typeface="Times New Roman" panose="02020603050405020304" pitchFamily="18" charset="0"/>
              </a:rPr>
              <a:t>O</a:t>
            </a:r>
            <a:r>
              <a:rPr lang="en-GB" sz="2800" baseline="-25000" dirty="0">
                <a:latin typeface="Helvetica" panose="020B0604020202020204" pitchFamily="34" charset="0"/>
                <a:ea typeface="Times New Roman" panose="02020603050405020304" pitchFamily="18" charset="0"/>
              </a:rPr>
              <a:t>3</a:t>
            </a:r>
            <a:r>
              <a:rPr lang="en-GB" sz="2800" dirty="0">
                <a:latin typeface="Helvetica" panose="020B0604020202020204" pitchFamily="34" charset="0"/>
                <a:ea typeface="Times New Roman" panose="02020603050405020304" pitchFamily="18" charset="0"/>
              </a:rPr>
              <a:t>(</a:t>
            </a:r>
            <a:r>
              <a:rPr lang="en-GB" sz="2800" dirty="0" err="1">
                <a:latin typeface="Helvetica" panose="020B0604020202020204" pitchFamily="34" charset="0"/>
                <a:ea typeface="Times New Roman" panose="02020603050405020304" pitchFamily="18" charset="0"/>
              </a:rPr>
              <a:t>aq</a:t>
            </a:r>
            <a:r>
              <a:rPr lang="en-GB" sz="2800" dirty="0">
                <a:latin typeface="Helvetica" panose="020B0604020202020204" pitchFamily="34" charset="0"/>
                <a:ea typeface="Times New Roman" panose="02020603050405020304" pitchFamily="18" charset="0"/>
              </a:rPr>
              <a:t>) + 3H</a:t>
            </a:r>
            <a:r>
              <a:rPr lang="en-GB" sz="2800" baseline="-25000" dirty="0">
                <a:latin typeface="Helvetica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en-GB" sz="2800" dirty="0">
                <a:latin typeface="Helvetica" panose="020B0604020202020204" pitchFamily="34" charset="0"/>
                <a:ea typeface="Times New Roman" panose="02020603050405020304" pitchFamily="18" charset="0"/>
              </a:rPr>
              <a:t>O(l)</a:t>
            </a:r>
            <a:endParaRPr lang="en-GB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66725" marR="9525">
              <a:spcAft>
                <a:spcPts val="0"/>
              </a:spcAft>
            </a:pPr>
            <a:r>
              <a:rPr lang="en-GB" sz="2800" dirty="0">
                <a:latin typeface="Helvetica" panose="020B0604020202020204" pitchFamily="34" charset="0"/>
                <a:ea typeface="Times New Roman" panose="02020603050405020304" pitchFamily="18" charset="0"/>
              </a:rPr>
              <a:t/>
            </a:r>
            <a:br>
              <a:rPr lang="en-GB" sz="2800" dirty="0">
                <a:latin typeface="Helvetica" panose="020B0604020202020204" pitchFamily="34" charset="0"/>
                <a:ea typeface="Times New Roman" panose="02020603050405020304" pitchFamily="18" charset="0"/>
              </a:rPr>
            </a:br>
            <a:r>
              <a:rPr lang="en-GB" sz="2800" dirty="0">
                <a:latin typeface="Helvetica" panose="020B0604020202020204" pitchFamily="34" charset="0"/>
                <a:ea typeface="Times New Roman" panose="02020603050405020304" pitchFamily="18" charset="0"/>
              </a:rPr>
              <a:t>State what is meant by disproportionation and show that disproportionation has taken place in this reaction.</a:t>
            </a:r>
            <a:br>
              <a:rPr lang="en-GB" sz="2800" dirty="0">
                <a:latin typeface="Helvetica" panose="020B0604020202020204" pitchFamily="34" charset="0"/>
                <a:ea typeface="Times New Roman" panose="02020603050405020304" pitchFamily="18" charset="0"/>
              </a:rPr>
            </a:br>
            <a:r>
              <a:rPr lang="en-GB" sz="2800" dirty="0">
                <a:latin typeface="Helvetica" panose="020B0604020202020204" pitchFamily="34" charset="0"/>
                <a:ea typeface="Times New Roman" panose="02020603050405020304" pitchFamily="18" charset="0"/>
              </a:rPr>
              <a:t/>
            </a:r>
            <a:br>
              <a:rPr lang="en-GB" sz="2800" dirty="0">
                <a:latin typeface="Helvetica" panose="020B0604020202020204" pitchFamily="34" charset="0"/>
                <a:ea typeface="Times New Roman" panose="02020603050405020304" pitchFamily="18" charset="0"/>
              </a:rPr>
            </a:br>
            <a:r>
              <a:rPr lang="en-GB" sz="2800" dirty="0">
                <a:latin typeface="Helvetica" panose="020B0604020202020204" pitchFamily="34" charset="0"/>
                <a:ea typeface="Times New Roman" panose="02020603050405020304" pitchFamily="18" charset="0"/>
              </a:rPr>
              <a:t>Use oxidation numbers in your answer.</a:t>
            </a:r>
            <a:endParaRPr lang="en-GB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DCD7ED-D615-4FC9-B6F9-955B3A8C70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7004" y="3552607"/>
            <a:ext cx="7839684" cy="27326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0111223-A57E-43F9-8D0B-A9C3834B62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862" y="1750686"/>
            <a:ext cx="10592322" cy="1069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822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66" y="76199"/>
            <a:ext cx="11781529" cy="393884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69007" y="2998739"/>
            <a:ext cx="4283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smtClean="0"/>
              <a:t>C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2657841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EE0CD21-5882-4F3F-AB4C-DE7EBD2061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0920640"/>
              </p:ext>
            </p:extLst>
          </p:nvPr>
        </p:nvGraphicFramePr>
        <p:xfrm>
          <a:off x="0" y="137507"/>
          <a:ext cx="11975123" cy="6101080"/>
        </p:xfrm>
        <a:graphic>
          <a:graphicData uri="http://schemas.openxmlformats.org/drawingml/2006/table">
            <a:tbl>
              <a:tblPr firstRow="1" firstCol="1" bandRow="1"/>
              <a:tblGrid>
                <a:gridCol w="11975123">
                  <a:extLst>
                    <a:ext uri="{9D8B030D-6E8A-4147-A177-3AD203B41FA5}">
                      <a16:colId xmlns:a16="http://schemas.microsoft.com/office/drawing/2014/main" val="3952455029"/>
                    </a:ext>
                  </a:extLst>
                </a:gridCol>
              </a:tblGrid>
              <a:tr h="95250">
                <a:tc>
                  <a:txBody>
                    <a:bodyPr/>
                    <a:lstStyle/>
                    <a:p>
                      <a:pPr marL="19050" marR="19050"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en-GB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Chlorine gas can be added to a cold, dilute alkaline solution to form bleach.</a:t>
                      </a:r>
                      <a:br>
                        <a:rPr lang="en-GB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en-GB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/>
                      </a:r>
                      <a:br>
                        <a:rPr lang="en-GB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en-GB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Write the equation for this reaction.</a:t>
                      </a:r>
                    </a:p>
                    <a:p>
                      <a:pPr marL="9525" marR="9525" algn="r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n-GB" sz="2800" b="1" dirty="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</a:rPr>
                        <a:t>[1]</a:t>
                      </a:r>
                      <a:endParaRPr lang="en-GB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19050" marR="19050"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en-GB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r>
                        <a:rPr lang="en-GB" sz="2800" dirty="0">
                          <a:effectLst/>
                          <a:latin typeface="Times New Roman" panose="02020603050405020304" pitchFamily="18" charset="0"/>
                        </a:rPr>
                        <a:t>  </a:t>
                      </a:r>
                    </a:p>
                    <a:p>
                      <a:pPr marL="19050" marR="19050"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en-GB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 student bubbles chlorine gas through aqueous potassium iodide. A reaction takes place. </a:t>
                      </a:r>
                    </a:p>
                    <a:p>
                      <a:pPr marL="342900" marR="9525" lvl="0" indent="-342900">
                        <a:spcBef>
                          <a:spcPts val="75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  <a:tabLst>
                          <a:tab pos="457200" algn="l"/>
                        </a:tabLst>
                      </a:pPr>
                      <a:r>
                        <a:rPr lang="en-GB" sz="2800" dirty="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</a:rPr>
                        <a:t>State what the student would observe.</a:t>
                      </a:r>
                      <a:endParaRPr lang="en-GB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466725" marR="9525" algn="r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n-GB" sz="2800" b="1" dirty="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</a:rPr>
                        <a:t>[1]</a:t>
                      </a:r>
                      <a:endParaRPr lang="en-GB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marR="9525" lvl="0" indent="-342900">
                        <a:spcBef>
                          <a:spcPts val="75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  <a:tabLst>
                          <a:tab pos="457200" algn="l"/>
                        </a:tabLst>
                      </a:pPr>
                      <a:r>
                        <a:rPr lang="en-GB" sz="2800" dirty="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</a:rPr>
                        <a:t>Write the ionic equation for this reaction.</a:t>
                      </a:r>
                      <a:br>
                        <a:rPr lang="en-GB" sz="2800" dirty="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</a:rPr>
                      </a:br>
                      <a:r>
                        <a:rPr lang="en-GB" sz="2800" dirty="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</a:rPr>
                        <a:t/>
                      </a:r>
                      <a:br>
                        <a:rPr lang="en-GB" sz="2800" dirty="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</a:rPr>
                      </a:br>
                      <a:r>
                        <a:rPr lang="en-GB" sz="2800" dirty="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</a:rPr>
                        <a:t>Include state symbols.                                                                            </a:t>
                      </a:r>
                      <a:r>
                        <a:rPr lang="en-GB" sz="2800" b="1" dirty="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</a:rPr>
                        <a:t>[1]</a:t>
                      </a:r>
                      <a:endParaRPr lang="en-GB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19050" marR="19050"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en-GB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952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6780712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36C5BEAD-8494-4D85-B398-4A16F8E157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1391" y="1438274"/>
            <a:ext cx="6766240" cy="7851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175114C-D8AA-413C-969A-637EA11D56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375" y="3604159"/>
            <a:ext cx="7098210" cy="7079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DFC83EE-A30C-480E-8F84-1C1A2DFE0E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2436" y="5149164"/>
            <a:ext cx="7599390" cy="1089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516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BEA4E1E-0A97-441B-94A5-8E34B2282D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946" y="164123"/>
            <a:ext cx="11192117" cy="626017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DB784BE-BECE-44B6-A710-ADC18B720B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8856" y="4844865"/>
            <a:ext cx="5764211" cy="1883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449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16DEE40-7129-4EE0-BA52-D9A32C3FEEA5}"/>
              </a:ext>
            </a:extLst>
          </p:cNvPr>
          <p:cNvSpPr/>
          <p:nvPr/>
        </p:nvSpPr>
        <p:spPr>
          <a:xfrm>
            <a:off x="150795" y="195781"/>
            <a:ext cx="11466897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Outline a simple practical test that would confirm the presence of chloride ions in the lower layer, and give the expected result.</a:t>
            </a:r>
          </a:p>
          <a:p>
            <a:endParaRPr lang="en-GB" sz="2800" dirty="0"/>
          </a:p>
          <a:p>
            <a:r>
              <a:rPr lang="en-GB" sz="2800" dirty="0"/>
              <a:t>test:    </a:t>
            </a:r>
            <a:br>
              <a:rPr lang="en-GB" sz="2800" dirty="0"/>
            </a:br>
            <a:r>
              <a:rPr lang="en-GB" sz="2800" dirty="0"/>
              <a:t/>
            </a:r>
            <a:br>
              <a:rPr lang="en-GB" sz="2800" dirty="0"/>
            </a:br>
            <a:r>
              <a:rPr lang="en-GB" sz="2800" dirty="0"/>
              <a:t/>
            </a:r>
            <a:br>
              <a:rPr lang="en-GB" sz="2800" dirty="0"/>
            </a:br>
            <a:r>
              <a:rPr lang="en-GB" sz="2800" dirty="0"/>
              <a:t/>
            </a:r>
            <a:br>
              <a:rPr lang="en-GB" sz="2800" dirty="0"/>
            </a:br>
            <a:r>
              <a:rPr lang="en-GB" sz="2800" dirty="0"/>
              <a:t>result:</a:t>
            </a:r>
          </a:p>
          <a:p>
            <a:endParaRPr lang="en-GB" sz="2800" dirty="0"/>
          </a:p>
          <a:p>
            <a:endParaRPr lang="en-GB" sz="2800" dirty="0"/>
          </a:p>
          <a:p>
            <a:r>
              <a:rPr lang="en-GB" sz="2800" dirty="0"/>
              <a:t>Name the apparatus that could be used to separate the two liquid layers present at the end of the experiment.</a:t>
            </a:r>
            <a:br>
              <a:rPr lang="en-GB" sz="2800" dirty="0"/>
            </a:br>
            <a:endParaRPr lang="en-GB" sz="2800" dirty="0"/>
          </a:p>
          <a:p>
            <a:endParaRPr lang="en-GB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525937-8894-45AD-B4CD-CC360340E0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3885" y="1613935"/>
            <a:ext cx="8963470" cy="20821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AEE5A1A-D07F-4548-BAEF-E456FE5822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6486" y="5399020"/>
            <a:ext cx="4750539" cy="1011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01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A6E3BA1-2E9E-4DF4-83D6-9831DE52606A}"/>
              </a:ext>
            </a:extLst>
          </p:cNvPr>
          <p:cNvSpPr/>
          <p:nvPr/>
        </p:nvSpPr>
        <p:spPr>
          <a:xfrm>
            <a:off x="622433" y="303271"/>
            <a:ext cx="730878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Which halogen most readily forms 1– ions?</a:t>
            </a:r>
          </a:p>
          <a:p>
            <a:r>
              <a:rPr lang="en-GB" sz="2800" dirty="0"/>
              <a:t>A.	  bromine</a:t>
            </a:r>
          </a:p>
          <a:p>
            <a:r>
              <a:rPr lang="en-GB" sz="2800" dirty="0"/>
              <a:t>B.	  chlorine</a:t>
            </a:r>
          </a:p>
          <a:p>
            <a:r>
              <a:rPr lang="en-GB" sz="2800" dirty="0"/>
              <a:t>C.	  fluorine</a:t>
            </a:r>
          </a:p>
          <a:p>
            <a:r>
              <a:rPr lang="en-GB" sz="2800" dirty="0"/>
              <a:t>D.	  iodine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B00AFB-C820-440F-97A4-F0F5650DFF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1850" y="1574312"/>
            <a:ext cx="524301" cy="54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830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1877F97-511E-4649-9B78-ACEEAD3DCB3B}"/>
              </a:ext>
            </a:extLst>
          </p:cNvPr>
          <p:cNvSpPr/>
          <p:nvPr/>
        </p:nvSpPr>
        <p:spPr>
          <a:xfrm>
            <a:off x="221381" y="219821"/>
            <a:ext cx="1104980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HBr(</a:t>
            </a:r>
            <a:r>
              <a:rPr lang="en-GB" sz="2800" dirty="0" err="1"/>
              <a:t>aq</a:t>
            </a:r>
            <a:r>
              <a:rPr lang="en-GB" sz="2800" dirty="0"/>
              <a:t>), forms two ions in solution.</a:t>
            </a:r>
          </a:p>
          <a:p>
            <a:endParaRPr lang="en-GB" sz="2800" dirty="0"/>
          </a:p>
          <a:p>
            <a:r>
              <a:rPr lang="en-GB" sz="2800" dirty="0"/>
              <a:t>Which observation is correct for reactions of HBr(</a:t>
            </a:r>
            <a:r>
              <a:rPr lang="en-GB" sz="2800" dirty="0" err="1"/>
              <a:t>aq</a:t>
            </a:r>
            <a:r>
              <a:rPr lang="en-GB" sz="2800" dirty="0"/>
              <a:t>)?</a:t>
            </a:r>
          </a:p>
          <a:p>
            <a:r>
              <a:rPr lang="en-GB" sz="2800" dirty="0"/>
              <a:t>A.	  It effervesces addition of sodium carbonate solution.</a:t>
            </a:r>
          </a:p>
          <a:p>
            <a:r>
              <a:rPr lang="en-GB" sz="2800" dirty="0"/>
              <a:t>B.	  It forms a white precipitate on addition of silver nitrate solution.</a:t>
            </a:r>
          </a:p>
          <a:p>
            <a:r>
              <a:rPr lang="en-GB" sz="2800" dirty="0"/>
              <a:t>C.	  It turns orange on addition of silver nitrate solution.</a:t>
            </a:r>
          </a:p>
          <a:p>
            <a:r>
              <a:rPr lang="en-GB" sz="2800" dirty="0"/>
              <a:t>D.	  It turns brown on addition of potassium chloride solution.</a:t>
            </a:r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r>
              <a:rPr lang="en-GB" sz="2800" dirty="0"/>
              <a:t> </a:t>
            </a:r>
          </a:p>
        </p:txBody>
      </p:sp>
      <p:sp>
        <p:nvSpPr>
          <p:cNvPr id="3" name="Star: 5 Points 2">
            <a:extLst>
              <a:ext uri="{FF2B5EF4-FFF2-40B4-BE49-F238E27FC236}">
                <a16:creationId xmlns:a16="http://schemas.microsoft.com/office/drawing/2014/main" id="{0C739D1A-1893-45C2-A543-4DE74AA11A54}"/>
              </a:ext>
            </a:extLst>
          </p:cNvPr>
          <p:cNvSpPr/>
          <p:nvPr/>
        </p:nvSpPr>
        <p:spPr>
          <a:xfrm>
            <a:off x="673768" y="1482290"/>
            <a:ext cx="490888" cy="499164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5613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21F914F-7B3E-4C7B-9D11-40F9B934933C}"/>
              </a:ext>
            </a:extLst>
          </p:cNvPr>
          <p:cNvSpPr/>
          <p:nvPr/>
        </p:nvSpPr>
        <p:spPr>
          <a:xfrm>
            <a:off x="163628" y="268469"/>
            <a:ext cx="11588817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Bromine reacts with iodine to form iodine monobromide, </a:t>
            </a:r>
            <a:r>
              <a:rPr lang="en-GB" sz="2800" dirty="0" err="1"/>
              <a:t>IBr</a:t>
            </a:r>
            <a:r>
              <a:rPr lang="en-GB" sz="2800" dirty="0"/>
              <a:t>.</a:t>
            </a:r>
          </a:p>
          <a:p>
            <a:endParaRPr lang="en-GB" sz="2800" dirty="0"/>
          </a:p>
          <a:p>
            <a:r>
              <a:rPr lang="en-GB" sz="2800" dirty="0"/>
              <a:t>The table below lists some average bond enthalpies which are required in different parts of this question.</a:t>
            </a:r>
          </a:p>
          <a:p>
            <a:r>
              <a:rPr lang="en-GB" sz="2800" dirty="0"/>
              <a:t> 	</a:t>
            </a:r>
          </a:p>
          <a:p>
            <a:endParaRPr lang="en-GB" sz="2800" dirty="0"/>
          </a:p>
          <a:p>
            <a:endParaRPr lang="en-GB" sz="2800" dirty="0"/>
          </a:p>
          <a:p>
            <a:r>
              <a:rPr lang="en-GB" sz="2800" dirty="0"/>
              <a:t>	 </a:t>
            </a:r>
          </a:p>
          <a:p>
            <a:r>
              <a:rPr lang="en-GB" sz="2800" dirty="0"/>
              <a:t>Average bond enthalpy is the enthalpy change for the breaking of 1 mole of bonds in gaseous molecules.</a:t>
            </a:r>
          </a:p>
          <a:p>
            <a:r>
              <a:rPr lang="en-GB" sz="2800" dirty="0"/>
              <a:t>Why do Br</a:t>
            </a:r>
            <a:r>
              <a:rPr lang="en-GB" sz="2800" baseline="-25000" dirty="0"/>
              <a:t>2</a:t>
            </a:r>
            <a:r>
              <a:rPr lang="en-GB" sz="2800" dirty="0"/>
              <a:t> and I</a:t>
            </a:r>
            <a:r>
              <a:rPr lang="en-GB" sz="2800" baseline="-25000" dirty="0"/>
              <a:t>2</a:t>
            </a:r>
            <a:r>
              <a:rPr lang="en-GB" sz="2800" dirty="0"/>
              <a:t> not exist in the gaseous state under standard conditions?</a:t>
            </a:r>
          </a:p>
          <a:p>
            <a:r>
              <a:rPr lang="en-GB" sz="2800" dirty="0"/>
              <a:t> </a:t>
            </a:r>
          </a:p>
          <a:p>
            <a:endParaRPr lang="en-GB" sz="2800" dirty="0"/>
          </a:p>
          <a:p>
            <a:r>
              <a:rPr lang="en-GB" sz="2800" dirty="0"/>
              <a:t>Calculate the enthalpy change of formation, △</a:t>
            </a:r>
            <a:r>
              <a:rPr lang="en-GB" sz="2800" baseline="-25000" dirty="0" err="1"/>
              <a:t>f</a:t>
            </a:r>
            <a:r>
              <a:rPr lang="en-GB" sz="2800" dirty="0" err="1"/>
              <a:t>H</a:t>
            </a:r>
            <a:r>
              <a:rPr lang="en-GB" sz="2800" dirty="0"/>
              <a:t>, for </a:t>
            </a:r>
            <a:r>
              <a:rPr lang="en-GB" sz="2800" dirty="0" err="1"/>
              <a:t>IBr</a:t>
            </a:r>
            <a:r>
              <a:rPr lang="en-GB" sz="2800" dirty="0"/>
              <a:t>.</a:t>
            </a:r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r>
              <a:rPr lang="en-GB" sz="2800" dirty="0" err="1"/>
              <a:t>ΔfH</a:t>
            </a:r>
            <a:r>
              <a:rPr lang="en-GB" sz="2800" dirty="0"/>
              <a:t>= .......................................... kJ mol−1  [2]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B42984-5635-42B3-B324-CDFCFAA192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5006" y="2022408"/>
            <a:ext cx="5800725" cy="15811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5452A2E-B63E-43B0-BF0F-5D804301A9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8186" y="4842108"/>
            <a:ext cx="4713814" cy="19100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5EC069E-3E28-4C73-B09E-62E901CF34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321" y="5095559"/>
            <a:ext cx="6489013" cy="71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443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1CF70E-3858-42A5-9A8F-06BB40EDA123}"/>
              </a:ext>
            </a:extLst>
          </p:cNvPr>
          <p:cNvSpPr/>
          <p:nvPr/>
        </p:nvSpPr>
        <p:spPr>
          <a:xfrm>
            <a:off x="266299" y="278141"/>
            <a:ext cx="995573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Bromine disproportionates when it reacts with potassium hydroxide solution.</a:t>
            </a:r>
          </a:p>
          <a:p>
            <a:endParaRPr lang="en-GB" sz="2800" dirty="0"/>
          </a:p>
          <a:p>
            <a:r>
              <a:rPr lang="en-GB" sz="2800" dirty="0"/>
              <a:t>Suggest an equation for this reaction.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47AEFC-FBF2-4BE0-A305-24CE1F1401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797" y="2598821"/>
            <a:ext cx="6377453" cy="1030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372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7BD3C3C-4384-4CE9-89EA-029A86B59B20}"/>
              </a:ext>
            </a:extLst>
          </p:cNvPr>
          <p:cNvSpPr/>
          <p:nvPr/>
        </p:nvSpPr>
        <p:spPr>
          <a:xfrm>
            <a:off x="612807" y="74920"/>
            <a:ext cx="1126476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Chlorine is used in water treatment.</a:t>
            </a:r>
          </a:p>
          <a:p>
            <a:endParaRPr lang="en-GB" sz="2800" dirty="0"/>
          </a:p>
          <a:p>
            <a:r>
              <a:rPr lang="en-GB" sz="2800" dirty="0"/>
              <a:t>State one benefit and one risk of chlorine in water treatment.</a:t>
            </a:r>
          </a:p>
          <a:p>
            <a:endParaRPr lang="en-GB" sz="2800" dirty="0"/>
          </a:p>
          <a:p>
            <a:r>
              <a:rPr lang="en-GB" sz="2800" dirty="0"/>
              <a:t>Benefit</a:t>
            </a:r>
          </a:p>
          <a:p>
            <a:endParaRPr lang="en-GB" sz="2800" dirty="0"/>
          </a:p>
          <a:p>
            <a:endParaRPr lang="en-GB" sz="2800" dirty="0"/>
          </a:p>
          <a:p>
            <a:r>
              <a:rPr lang="en-GB" sz="2800" dirty="0"/>
              <a:t>Risk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954223-38C6-4EAE-B353-58FE80A387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2724" y="1659155"/>
            <a:ext cx="6233109" cy="4385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904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589B230-8F99-4D39-A99E-2E0905FD5AC8}"/>
              </a:ext>
            </a:extLst>
          </p:cNvPr>
          <p:cNvSpPr/>
          <p:nvPr/>
        </p:nvSpPr>
        <p:spPr>
          <a:xfrm>
            <a:off x="211755" y="219821"/>
            <a:ext cx="11829449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Precipitation reactions can be used to distinguish between halide ions.</a:t>
            </a:r>
          </a:p>
          <a:p>
            <a:r>
              <a:rPr lang="en-GB" sz="2800" dirty="0"/>
              <a:t>State the reagent needed for these precipitation reactions.   [1]</a:t>
            </a:r>
          </a:p>
          <a:p>
            <a:r>
              <a:rPr lang="en-GB" sz="2800" dirty="0"/>
              <a:t/>
            </a:r>
            <a:br>
              <a:rPr lang="en-GB" sz="2800" dirty="0"/>
            </a:br>
            <a:r>
              <a:rPr lang="en-GB" sz="2800" dirty="0"/>
              <a:t>How would the appearance of the precipitates allow you to distinguish between chloride, bromide and iodide ions?</a:t>
            </a:r>
          </a:p>
          <a:p>
            <a:endParaRPr lang="en-GB" sz="2800" dirty="0"/>
          </a:p>
          <a:p>
            <a:r>
              <a:rPr lang="en-GB" sz="2800" dirty="0"/>
              <a:t>Chloride</a:t>
            </a:r>
          </a:p>
          <a:p>
            <a:endParaRPr lang="en-GB" sz="2800" dirty="0"/>
          </a:p>
          <a:p>
            <a:r>
              <a:rPr lang="en-GB" sz="2800" dirty="0"/>
              <a:t>Bromide </a:t>
            </a:r>
            <a:br>
              <a:rPr lang="en-GB" sz="2800" dirty="0"/>
            </a:br>
            <a:r>
              <a:rPr lang="en-GB" sz="2800" dirty="0"/>
              <a:t/>
            </a:r>
            <a:br>
              <a:rPr lang="en-GB" sz="2800" dirty="0"/>
            </a:br>
            <a:r>
              <a:rPr lang="en-GB" sz="2800" dirty="0"/>
              <a:t>Iodide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C3A618-DB4B-4807-B2BB-70E2273AA9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8732" y="2822759"/>
            <a:ext cx="7221998" cy="289464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8459B78-60AA-483B-8A06-58468CC247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4603" y="1049803"/>
            <a:ext cx="3744886" cy="653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342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332" y="231246"/>
            <a:ext cx="11572045" cy="45651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50154" y="3668042"/>
            <a:ext cx="4651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smtClean="0"/>
              <a:t>A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3374413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33" y="189582"/>
            <a:ext cx="11831630" cy="43408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5704" y="1562444"/>
            <a:ext cx="6166969" cy="4357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707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134" y="252044"/>
            <a:ext cx="11685058" cy="51216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3724" y="1309981"/>
            <a:ext cx="3896688" cy="7167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2860" y="2980245"/>
            <a:ext cx="5576630" cy="1978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339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330" y="142614"/>
            <a:ext cx="11057976" cy="44044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59202" y="3394664"/>
            <a:ext cx="4764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smtClean="0"/>
              <a:t>D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1060156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6675" y="137333"/>
            <a:ext cx="12258675" cy="35242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0026" y="1329309"/>
            <a:ext cx="6005562" cy="11402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5677" y="2713169"/>
            <a:ext cx="6643905" cy="62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885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57" y="124777"/>
            <a:ext cx="11639550" cy="40481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5333" y="2949460"/>
            <a:ext cx="6429375" cy="6762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263" y="4172902"/>
            <a:ext cx="8837312" cy="7478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9262" y="5013636"/>
            <a:ext cx="10162263" cy="1189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104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4" y="168402"/>
            <a:ext cx="11862858" cy="37749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1612" y="1154194"/>
            <a:ext cx="7983268" cy="8160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2480" y="3262018"/>
            <a:ext cx="8960509" cy="95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819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317</Words>
  <Application>Microsoft Office PowerPoint</Application>
  <PresentationFormat>Widescreen</PresentationFormat>
  <Paragraphs>90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Helvetica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Alan Glaze</dc:creator>
  <cp:lastModifiedBy>Windows User</cp:lastModifiedBy>
  <cp:revision>23</cp:revision>
  <dcterms:created xsi:type="dcterms:W3CDTF">2017-12-06T22:36:23Z</dcterms:created>
  <dcterms:modified xsi:type="dcterms:W3CDTF">2018-12-07T15:27:43Z</dcterms:modified>
</cp:coreProperties>
</file>