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3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55699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6605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65984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51641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C5045-C4DA-46F0-8E5B-6FC0343384BB}" type="datetimeFigureOut">
              <a:rPr lang="en-GB" smtClean="0"/>
              <a:t>26/06/2017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126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943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BC5045-C4DA-46F0-8E5B-6FC0343384BB}" type="datetimeFigureOut">
              <a:rPr lang="en-GB" smtClean="0"/>
              <a:t>26/06/2017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37351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BC5045-C4DA-46F0-8E5B-6FC0343384BB}" type="datetimeFigureOut">
              <a:rPr lang="en-GB" smtClean="0"/>
              <a:t>26/06/2017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23575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C5045-C4DA-46F0-8E5B-6FC0343384BB}" type="datetimeFigureOut">
              <a:rPr lang="en-GB" smtClean="0"/>
              <a:t>26/06/2017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4279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67650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86078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C5045-C4DA-46F0-8E5B-6FC0343384BB}" type="datetimeFigureOut">
              <a:rPr lang="en-GB" smtClean="0"/>
              <a:t>26/06/2017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8BE0A-355B-421B-A6CC-EE39C8C64FF0}" type="slidenum">
              <a:rPr lang="en-GB" smtClean="0"/>
              <a:t>‹#›</a:t>
            </a:fld>
            <a:endParaRPr lang="en-GB"/>
          </a:p>
        </p:txBody>
      </p:sp>
    </p:spTree>
    <p:extLst>
      <p:ext uri="{BB962C8B-B14F-4D97-AF65-F5344CB8AC3E}">
        <p14:creationId xmlns:p14="http://schemas.microsoft.com/office/powerpoint/2010/main" val="3598164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5975" y="0"/>
            <a:ext cx="9954227"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Using a light microscope </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18952" y="557056"/>
            <a:ext cx="5839313" cy="80021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400" dirty="0" smtClean="0"/>
              <a:t>To find out what cells look like and see how big they are and see how they work.</a:t>
            </a:r>
          </a:p>
        </p:txBody>
      </p:sp>
      <p:sp>
        <p:nvSpPr>
          <p:cNvPr id="7" name="TextBox 6"/>
          <p:cNvSpPr txBox="1"/>
          <p:nvPr/>
        </p:nvSpPr>
        <p:spPr>
          <a:xfrm>
            <a:off x="5895860" y="504346"/>
            <a:ext cx="6120591" cy="5155257"/>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a:p>
          <a:p>
            <a:endParaRPr lang="en-GB" u="sng" dirty="0" smtClean="0"/>
          </a:p>
          <a:p>
            <a:endParaRPr lang="en-GB" u="sng" dirty="0" smtClean="0"/>
          </a:p>
          <a:p>
            <a:endParaRPr lang="en-GB" dirty="0" smtClean="0"/>
          </a:p>
          <a:p>
            <a:endParaRPr lang="en-GB" dirty="0" smtClean="0"/>
          </a:p>
          <a:p>
            <a:pPr marL="285750" indent="-285750">
              <a:buFontTx/>
              <a:buChar char="-"/>
            </a:pPr>
            <a:r>
              <a:rPr lang="en-GB" dirty="0" smtClean="0"/>
              <a:t>Use a stain to make things</a:t>
            </a:r>
          </a:p>
          <a:p>
            <a:r>
              <a:rPr lang="en-GB" dirty="0" err="1" smtClean="0"/>
              <a:t>visble</a:t>
            </a:r>
            <a:r>
              <a:rPr lang="en-GB" dirty="0" smtClean="0"/>
              <a:t> (cell wall, nucleus).</a:t>
            </a:r>
          </a:p>
          <a:p>
            <a:pPr marL="285750" indent="-285750">
              <a:buFontTx/>
              <a:buChar char="-"/>
            </a:pPr>
            <a:r>
              <a:rPr lang="en-GB" dirty="0" smtClean="0"/>
              <a:t>Get the specimen as flat and</a:t>
            </a:r>
          </a:p>
          <a:p>
            <a:r>
              <a:rPr lang="en-GB" dirty="0" smtClean="0"/>
              <a:t>thin as possible.</a:t>
            </a:r>
          </a:p>
          <a:p>
            <a:pPr marL="285750" indent="-285750">
              <a:buFontTx/>
              <a:buChar char="-"/>
            </a:pPr>
            <a:r>
              <a:rPr lang="en-GB" dirty="0" smtClean="0"/>
              <a:t>Start on the smallest lens, </a:t>
            </a:r>
          </a:p>
          <a:p>
            <a:r>
              <a:rPr lang="en-GB" dirty="0" smtClean="0"/>
              <a:t>focus, then move up a lens.</a:t>
            </a:r>
          </a:p>
          <a:p>
            <a:pPr marL="285750" indent="-285750">
              <a:buFontTx/>
              <a:buChar char="-"/>
            </a:pPr>
            <a:r>
              <a:rPr lang="en-GB" dirty="0" smtClean="0"/>
              <a:t>a ruler, or eyepiece scale can</a:t>
            </a:r>
          </a:p>
          <a:p>
            <a:r>
              <a:rPr lang="en-GB" dirty="0" smtClean="0"/>
              <a:t>be used to measure size</a:t>
            </a:r>
            <a:endParaRPr lang="en-GB" dirty="0"/>
          </a:p>
          <a:p>
            <a:pPr marL="285750" indent="-285750">
              <a:buFontTx/>
              <a:buChar char="-"/>
            </a:pPr>
            <a:r>
              <a:rPr lang="en-GB" dirty="0" smtClean="0"/>
              <a:t>Use the equation:</a:t>
            </a:r>
          </a:p>
          <a:p>
            <a:endParaRPr lang="en-GB" sz="1600" dirty="0" smtClean="0"/>
          </a:p>
          <a:p>
            <a:r>
              <a:rPr lang="en-GB" sz="1600" dirty="0" smtClean="0"/>
              <a:t>Magnification =  ___</a:t>
            </a:r>
            <a:r>
              <a:rPr lang="en-GB" sz="1600" u="sng" dirty="0" smtClean="0"/>
              <a:t>image size____</a:t>
            </a:r>
          </a:p>
          <a:p>
            <a:r>
              <a:rPr lang="en-GB" dirty="0" smtClean="0"/>
              <a:t>	        actual object size</a:t>
            </a:r>
          </a:p>
          <a:p>
            <a:endParaRPr lang="en-GB" sz="900" dirty="0"/>
          </a:p>
        </p:txBody>
      </p:sp>
      <p:sp>
        <p:nvSpPr>
          <p:cNvPr id="8" name="TextBox 7"/>
          <p:cNvSpPr txBox="1"/>
          <p:nvPr/>
        </p:nvSpPr>
        <p:spPr>
          <a:xfrm>
            <a:off x="150472" y="1455842"/>
            <a:ext cx="5578996" cy="3970318"/>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Make sure you can use and rearrange the equation</a:t>
            </a:r>
          </a:p>
          <a:p>
            <a:pPr marL="285750" indent="-285750">
              <a:buFontTx/>
              <a:buChar char="-"/>
            </a:pPr>
            <a:r>
              <a:rPr lang="en-GB" dirty="0" smtClean="0"/>
              <a:t>Make sure you know the units:</a:t>
            </a:r>
          </a:p>
          <a:p>
            <a:pPr lvl="1"/>
            <a:r>
              <a:rPr lang="en-GB" dirty="0" smtClean="0"/>
              <a:t>1mm = 1000um</a:t>
            </a:r>
          </a:p>
          <a:p>
            <a:pPr lvl="1"/>
            <a:r>
              <a:rPr lang="en-GB" dirty="0" smtClean="0"/>
              <a:t>1um = 1000nm</a:t>
            </a:r>
          </a:p>
          <a:p>
            <a:pPr marL="285750" lvl="1" indent="-285750">
              <a:buFontTx/>
              <a:buChar char="-"/>
            </a:pPr>
            <a:r>
              <a:rPr lang="en-GB" dirty="0" smtClean="0"/>
              <a:t>You may need a ruler to measure the size of images and work out their real size.</a:t>
            </a:r>
          </a:p>
          <a:p>
            <a:pPr marL="285750" lvl="1" indent="-285750">
              <a:buFontTx/>
              <a:buChar char="-"/>
            </a:pPr>
            <a:r>
              <a:rPr lang="en-GB" dirty="0" smtClean="0"/>
              <a:t>Explain why we can see the nucleus and cell wall but not the mitochondria </a:t>
            </a:r>
            <a:r>
              <a:rPr lang="en-GB" i="1" dirty="0" smtClean="0"/>
              <a:t>(they’re far too small and not stained)</a:t>
            </a:r>
            <a:endParaRPr lang="en-GB" dirty="0" smtClean="0"/>
          </a:p>
          <a:p>
            <a:pPr marL="285750" lvl="1" indent="-285750">
              <a:buFontTx/>
              <a:buChar char="-"/>
            </a:pPr>
            <a:r>
              <a:rPr lang="en-GB" dirty="0" smtClean="0"/>
              <a:t>How can we see smaller parts of cells? (</a:t>
            </a:r>
            <a:r>
              <a:rPr lang="en-GB" i="1" dirty="0" smtClean="0"/>
              <a:t>An electron microscope has much more resolution </a:t>
            </a:r>
            <a:r>
              <a:rPr lang="en-GB" i="1" smtClean="0"/>
              <a:t>and magnification)</a:t>
            </a:r>
            <a:endParaRPr lang="en-GB" dirty="0" smtClean="0"/>
          </a:p>
          <a:p>
            <a:pPr marL="285750" indent="-285750">
              <a:buFontTx/>
              <a:buChar char="-"/>
            </a:pPr>
            <a:endParaRPr lang="en-GB" dirty="0" smtClean="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5576" y="2484580"/>
            <a:ext cx="2777730" cy="2587948"/>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8876"/>
          <a:stretch/>
        </p:blipFill>
        <p:spPr>
          <a:xfrm>
            <a:off x="5935161" y="805092"/>
            <a:ext cx="6043695" cy="1301500"/>
          </a:xfrm>
          <a:prstGeom prst="rect">
            <a:avLst/>
          </a:prstGeom>
        </p:spPr>
      </p:pic>
    </p:spTree>
    <p:extLst>
      <p:ext uri="{BB962C8B-B14F-4D97-AF65-F5344CB8AC3E}">
        <p14:creationId xmlns:p14="http://schemas.microsoft.com/office/powerpoint/2010/main" val="2177668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8047" y="-49283"/>
            <a:ext cx="9954227"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Investigating Osmosis</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95847" y="1157278"/>
            <a:ext cx="5632259"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400" dirty="0" smtClean="0"/>
              <a:t>To find out what happens to cells when you put them in different concentrations of sugar or salt solutions. (to see how the water moves in or out of the plant tissue)</a:t>
            </a:r>
          </a:p>
        </p:txBody>
      </p:sp>
      <p:sp>
        <p:nvSpPr>
          <p:cNvPr id="7" name="TextBox 6"/>
          <p:cNvSpPr txBox="1"/>
          <p:nvPr/>
        </p:nvSpPr>
        <p:spPr>
          <a:xfrm>
            <a:off x="5857355" y="997156"/>
            <a:ext cx="6120591" cy="313932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a:p>
          <a:p>
            <a:endParaRPr lang="en-GB" u="sng" dirty="0" smtClean="0"/>
          </a:p>
          <a:p>
            <a:endParaRPr lang="en-GB" u="sng" dirty="0" smtClean="0"/>
          </a:p>
          <a:p>
            <a:endParaRPr lang="en-GB" dirty="0" smtClean="0"/>
          </a:p>
          <a:p>
            <a:endParaRPr lang="en-GB" dirty="0"/>
          </a:p>
          <a:p>
            <a:endParaRPr lang="en-GB" dirty="0" smtClean="0"/>
          </a:p>
          <a:p>
            <a:endParaRPr lang="en-GB" dirty="0"/>
          </a:p>
          <a:p>
            <a:pPr marL="285750" indent="-285750">
              <a:buFontTx/>
              <a:buChar char="-"/>
            </a:pPr>
            <a:r>
              <a:rPr lang="en-GB" dirty="0" smtClean="0"/>
              <a:t>Different concentrations of sugar (or salt)</a:t>
            </a:r>
          </a:p>
          <a:p>
            <a:pPr marL="285750" indent="-285750">
              <a:buFontTx/>
              <a:buChar char="-"/>
            </a:pPr>
            <a:r>
              <a:rPr lang="en-GB" dirty="0" smtClean="0"/>
              <a:t>Measure the length (or mass) of the potato cylinders before and after.</a:t>
            </a:r>
            <a:endParaRPr lang="en-GB" sz="900" dirty="0"/>
          </a:p>
        </p:txBody>
      </p:sp>
      <p:sp>
        <p:nvSpPr>
          <p:cNvPr id="8" name="TextBox 7"/>
          <p:cNvSpPr txBox="1"/>
          <p:nvPr/>
        </p:nvSpPr>
        <p:spPr>
          <a:xfrm>
            <a:off x="5857355" y="4405053"/>
            <a:ext cx="6114808" cy="230832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Control variables</a:t>
            </a:r>
          </a:p>
          <a:p>
            <a:pPr marL="285750" indent="-285750">
              <a:buFontTx/>
              <a:buChar char="-"/>
            </a:pPr>
            <a:r>
              <a:rPr lang="en-GB" dirty="0" smtClean="0"/>
              <a:t>Accuracy of measurements – why should you remove excess water with paper towel before weighing</a:t>
            </a:r>
          </a:p>
          <a:p>
            <a:pPr marL="285750" indent="-285750">
              <a:buFontTx/>
              <a:buChar char="-"/>
            </a:pPr>
            <a:r>
              <a:rPr lang="en-GB" dirty="0" smtClean="0"/>
              <a:t>Use a graph of results to find the concentration inside the potato cells</a:t>
            </a:r>
          </a:p>
          <a:p>
            <a:pPr marL="285750" indent="-285750">
              <a:buFontTx/>
              <a:buChar char="-"/>
            </a:pPr>
            <a:r>
              <a:rPr lang="en-GB" dirty="0" smtClean="0"/>
              <a:t>Why can the water, but not the sugar/salt move through the membrane?</a:t>
            </a: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0" y="523220"/>
            <a:ext cx="12192000" cy="584775"/>
          </a:xfrm>
          <a:prstGeom prst="rect">
            <a:avLst/>
          </a:prstGeom>
          <a:noFill/>
        </p:spPr>
        <p:txBody>
          <a:bodyPr wrap="square" rtlCol="0">
            <a:spAutoFit/>
          </a:bodyPr>
          <a:lstStyle/>
          <a:p>
            <a:r>
              <a:rPr lang="en-GB" sz="1600" dirty="0" smtClean="0"/>
              <a:t>Osmosis: the movement of water from an area with high concentration OF WATER, to an area with lower concentration OF WATER.</a:t>
            </a:r>
          </a:p>
          <a:p>
            <a:r>
              <a:rPr lang="en-GB" sz="1600" dirty="0" smtClean="0"/>
              <a:t>Solute: something that dissolves in water</a:t>
            </a:r>
            <a:endParaRPr lang="en-GB" sz="1600" dirty="0"/>
          </a:p>
        </p:txBody>
      </p:sp>
      <p:pic>
        <p:nvPicPr>
          <p:cNvPr id="10" name="Picture 9" descr="M:\PRODUCT REFORM\GCSE Science Product Reform\Resources\Practical Handbook\Sample practical lessons\Science Practical images\SPH_B6.jpg"/>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12012" y="1376571"/>
            <a:ext cx="4405493" cy="1781183"/>
          </a:xfrm>
          <a:prstGeom prst="rect">
            <a:avLst/>
          </a:prstGeom>
          <a:noFill/>
          <a:ln>
            <a:noFill/>
          </a:ln>
        </p:spPr>
      </p:pic>
      <p:sp>
        <p:nvSpPr>
          <p:cNvPr id="12" name="TextBox 11"/>
          <p:cNvSpPr txBox="1"/>
          <p:nvPr/>
        </p:nvSpPr>
        <p:spPr>
          <a:xfrm>
            <a:off x="129559" y="2330999"/>
            <a:ext cx="5598547" cy="452431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Results</a:t>
            </a:r>
          </a:p>
          <a:p>
            <a:r>
              <a:rPr lang="en-GB" dirty="0" smtClean="0"/>
              <a:t>- High concentration of sugar in solution = water moves out of potato cells into the solution. Potato gets smaller.</a:t>
            </a:r>
            <a:endParaRPr lang="en-GB" dirty="0"/>
          </a:p>
          <a:p>
            <a:pPr>
              <a:buFontTx/>
              <a:buChar char="-"/>
            </a:pPr>
            <a:r>
              <a:rPr lang="en-GB" dirty="0" smtClean="0"/>
              <a:t>Low concentration of sugar in solution = water moves into the potato cells from the solution. Potato gets bigger.</a:t>
            </a:r>
          </a:p>
          <a:p>
            <a:pPr>
              <a:buFontTx/>
              <a:buChar char="-"/>
            </a:pPr>
            <a:endParaRPr lang="en-GB" dirty="0" smtClean="0"/>
          </a:p>
          <a:p>
            <a:pPr>
              <a:buFontTx/>
              <a:buChar char="-"/>
            </a:pPr>
            <a:endParaRPr lang="en-GB" dirty="0" smtClean="0"/>
          </a:p>
          <a:p>
            <a:pPr>
              <a:buFontTx/>
              <a:buChar char="-"/>
            </a:pPr>
            <a:endParaRPr lang="en-GB" dirty="0"/>
          </a:p>
          <a:p>
            <a:pPr>
              <a:buFontTx/>
              <a:buChar char="-"/>
            </a:pPr>
            <a:endParaRPr lang="en-GB" dirty="0" smtClean="0"/>
          </a:p>
          <a:p>
            <a:pPr>
              <a:buFontTx/>
              <a:buChar char="-"/>
            </a:pPr>
            <a:endParaRPr lang="en-GB" dirty="0"/>
          </a:p>
          <a:p>
            <a:pPr>
              <a:buFontTx/>
              <a:buChar char="-"/>
            </a:pPr>
            <a:endParaRPr lang="en-GB" dirty="0" smtClean="0"/>
          </a:p>
          <a:p>
            <a:pPr>
              <a:buFontTx/>
              <a:buChar char="-"/>
            </a:pPr>
            <a:endParaRPr lang="en-GB" dirty="0"/>
          </a:p>
          <a:p>
            <a:pPr>
              <a:buFontTx/>
              <a:buChar char="-"/>
            </a:pPr>
            <a:endParaRPr lang="en-GB" dirty="0"/>
          </a:p>
          <a:p>
            <a:pPr>
              <a:buFontTx/>
              <a:buChar char="-"/>
            </a:pPr>
            <a:r>
              <a:rPr lang="en-GB" dirty="0" smtClean="0"/>
              <a:t>If no water goes in or out of the potato overall and it doesn’t change mass, then the solution is exactly the same concentration as inside the potato</a:t>
            </a:r>
          </a:p>
        </p:txBody>
      </p:sp>
      <p:pic>
        <p:nvPicPr>
          <p:cNvPr id="14" name="Picture 13"/>
          <p:cNvPicPr>
            <a:picLocks noChangeAspect="1"/>
          </p:cNvPicPr>
          <p:nvPr/>
        </p:nvPicPr>
        <p:blipFill>
          <a:blip r:embed="rId3"/>
          <a:stretch>
            <a:fillRect/>
          </a:stretch>
        </p:blipFill>
        <p:spPr>
          <a:xfrm>
            <a:off x="767991" y="3828375"/>
            <a:ext cx="4253714" cy="1951704"/>
          </a:xfrm>
          <a:prstGeom prst="rect">
            <a:avLst/>
          </a:prstGeom>
        </p:spPr>
      </p:pic>
    </p:spTree>
    <p:extLst>
      <p:ext uri="{BB962C8B-B14F-4D97-AF65-F5344CB8AC3E}">
        <p14:creationId xmlns:p14="http://schemas.microsoft.com/office/powerpoint/2010/main" val="3169954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8047" y="-49283"/>
            <a:ext cx="9954227"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Food Tests</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78718" y="464683"/>
            <a:ext cx="5632259" cy="61555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600" dirty="0" smtClean="0"/>
              <a:t>To find out if sugars, starch and/or proteins are in certain foods</a:t>
            </a:r>
            <a:r>
              <a:rPr lang="en-GB" sz="1400" dirty="0" smtClean="0"/>
              <a:t>.</a:t>
            </a:r>
          </a:p>
        </p:txBody>
      </p:sp>
      <p:sp>
        <p:nvSpPr>
          <p:cNvPr id="7" name="TextBox 6"/>
          <p:cNvSpPr txBox="1"/>
          <p:nvPr/>
        </p:nvSpPr>
        <p:spPr>
          <a:xfrm>
            <a:off x="78718" y="1223086"/>
            <a:ext cx="7933168" cy="563231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 and results</a:t>
            </a:r>
          </a:p>
          <a:p>
            <a:endParaRPr lang="en-GB" u="sng" dirty="0" smtClean="0"/>
          </a:p>
          <a:p>
            <a:endParaRPr lang="en-GB" u="sng" dirty="0"/>
          </a:p>
          <a:p>
            <a:endParaRPr lang="en-GB" u="sng" dirty="0" smtClean="0"/>
          </a:p>
          <a:p>
            <a:endParaRPr lang="en-GB" u="sng" dirty="0"/>
          </a:p>
          <a:p>
            <a:endParaRPr lang="en-GB" u="sng" dirty="0" smtClean="0"/>
          </a:p>
          <a:p>
            <a:endParaRPr lang="en-GB" u="sng" dirty="0"/>
          </a:p>
          <a:p>
            <a:endParaRPr lang="en-GB" u="sng" dirty="0" smtClean="0"/>
          </a:p>
          <a:p>
            <a:endParaRPr lang="en-GB" u="sng" dirty="0"/>
          </a:p>
          <a:p>
            <a:endParaRPr lang="en-GB" u="sng" dirty="0" smtClean="0"/>
          </a:p>
          <a:p>
            <a:endParaRPr lang="en-GB" u="sng" dirty="0"/>
          </a:p>
          <a:p>
            <a:endParaRPr lang="en-GB" u="sng" dirty="0" smtClean="0"/>
          </a:p>
          <a:p>
            <a:endParaRPr lang="en-GB" u="sng" dirty="0"/>
          </a:p>
          <a:p>
            <a:endParaRPr lang="en-GB" u="sng" dirty="0"/>
          </a:p>
          <a:p>
            <a:endParaRPr lang="en-GB" u="sng" dirty="0" smtClean="0"/>
          </a:p>
          <a:p>
            <a:endParaRPr lang="en-GB" u="sng" dirty="0" smtClean="0"/>
          </a:p>
          <a:p>
            <a:endParaRPr lang="en-GB" dirty="0" smtClean="0"/>
          </a:p>
          <a:p>
            <a:endParaRPr lang="en-GB" dirty="0"/>
          </a:p>
          <a:p>
            <a:endParaRPr lang="en-GB" dirty="0" smtClean="0"/>
          </a:p>
          <a:p>
            <a:endParaRPr lang="en-GB" dirty="0"/>
          </a:p>
        </p:txBody>
      </p:sp>
      <p:sp>
        <p:nvSpPr>
          <p:cNvPr id="8" name="TextBox 7"/>
          <p:cNvSpPr txBox="1"/>
          <p:nvPr/>
        </p:nvSpPr>
        <p:spPr>
          <a:xfrm>
            <a:off x="8237698" y="772459"/>
            <a:ext cx="3908290" cy="2862322"/>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Qualitative test (tell you just yes/no) vs Qua</a:t>
            </a:r>
            <a:r>
              <a:rPr lang="en-GB" b="1" dirty="0" smtClean="0"/>
              <a:t>n</a:t>
            </a:r>
            <a:r>
              <a:rPr lang="en-GB" dirty="0" smtClean="0"/>
              <a:t>titative (tells you how much) tests.</a:t>
            </a:r>
          </a:p>
          <a:p>
            <a:pPr marL="285750" indent="-285750">
              <a:buFontTx/>
              <a:buChar char="-"/>
            </a:pPr>
            <a:r>
              <a:rPr lang="en-GB" dirty="0" smtClean="0"/>
              <a:t>Sources of error – how could you make mistakes?</a:t>
            </a:r>
          </a:p>
          <a:p>
            <a:pPr marL="285750" indent="-285750">
              <a:buFontTx/>
              <a:buChar char="-"/>
            </a:pPr>
            <a:r>
              <a:rPr lang="en-GB" dirty="0" smtClean="0"/>
              <a:t>Why is it hard to judge colour change accurately?</a:t>
            </a:r>
          </a:p>
          <a:p>
            <a:pPr marL="285750" indent="-285750">
              <a:buFontTx/>
              <a:buChar char="-"/>
            </a:pPr>
            <a:r>
              <a:rPr lang="en-GB" dirty="0" smtClean="0"/>
              <a:t>Resolution of measurements, repeatability, reproducibility etc.</a:t>
            </a: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272" y="1544918"/>
            <a:ext cx="7456114" cy="5278929"/>
          </a:xfrm>
          <a:prstGeom prst="rect">
            <a:avLst/>
          </a:prstGeom>
        </p:spPr>
      </p:pic>
    </p:spTree>
    <p:extLst>
      <p:ext uri="{BB962C8B-B14F-4D97-AF65-F5344CB8AC3E}">
        <p14:creationId xmlns:p14="http://schemas.microsoft.com/office/powerpoint/2010/main" val="388879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0320" y="-54907"/>
            <a:ext cx="10491360"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Investigating amylase enzyme</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105773" y="1507961"/>
            <a:ext cx="5632259" cy="8617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600" dirty="0" smtClean="0"/>
              <a:t>To find out what happens to the rate of enzyme activity when the pH changes.</a:t>
            </a:r>
          </a:p>
        </p:txBody>
      </p:sp>
      <p:sp>
        <p:nvSpPr>
          <p:cNvPr id="7" name="TextBox 6"/>
          <p:cNvSpPr txBox="1"/>
          <p:nvPr/>
        </p:nvSpPr>
        <p:spPr>
          <a:xfrm>
            <a:off x="5857355" y="460482"/>
            <a:ext cx="6203465" cy="452431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a:p>
          <a:p>
            <a:endParaRPr lang="en-GB" u="sng" dirty="0" smtClean="0"/>
          </a:p>
          <a:p>
            <a:endParaRPr lang="en-GB" u="sng" dirty="0" smtClean="0"/>
          </a:p>
          <a:p>
            <a:endParaRPr lang="en-GB" dirty="0" smtClean="0"/>
          </a:p>
          <a:p>
            <a:endParaRPr lang="en-GB" dirty="0"/>
          </a:p>
          <a:p>
            <a:endParaRPr lang="en-GB" dirty="0" smtClean="0"/>
          </a:p>
          <a:p>
            <a:endParaRPr lang="en-GB" dirty="0" smtClean="0"/>
          </a:p>
          <a:p>
            <a:endParaRPr lang="en-GB" dirty="0"/>
          </a:p>
          <a:p>
            <a:pPr marL="285750" indent="-285750">
              <a:buFontTx/>
              <a:buChar char="-"/>
            </a:pPr>
            <a:endParaRPr lang="en-GB" dirty="0" smtClean="0"/>
          </a:p>
          <a:p>
            <a:pPr marL="285750" indent="-285750">
              <a:buFontTx/>
              <a:buChar char="-"/>
            </a:pPr>
            <a:endParaRPr lang="en-GB" dirty="0" smtClean="0"/>
          </a:p>
          <a:p>
            <a:pPr marL="285750" indent="-285750">
              <a:buFontTx/>
              <a:buChar char="-"/>
            </a:pPr>
            <a:r>
              <a:rPr lang="en-GB" dirty="0" smtClean="0"/>
              <a:t>Starch reacts with amylase in a water bath</a:t>
            </a:r>
          </a:p>
          <a:p>
            <a:pPr marL="285750" indent="-285750">
              <a:buFontTx/>
              <a:buChar char="-"/>
            </a:pPr>
            <a:r>
              <a:rPr lang="en-GB" dirty="0" smtClean="0"/>
              <a:t>Take samples from the mixture every 30 seconds</a:t>
            </a:r>
            <a:r>
              <a:rPr lang="en-GB" dirty="0"/>
              <a:t> </a:t>
            </a:r>
            <a:r>
              <a:rPr lang="en-GB" dirty="0" smtClean="0"/>
              <a:t>and add it to iodine</a:t>
            </a:r>
          </a:p>
          <a:p>
            <a:pPr marL="285750" indent="-285750">
              <a:buFontTx/>
              <a:buChar char="-"/>
            </a:pPr>
            <a:r>
              <a:rPr lang="en-GB" dirty="0" smtClean="0"/>
              <a:t>Iodine goes black = starch present</a:t>
            </a:r>
          </a:p>
          <a:p>
            <a:pPr marL="285750" indent="-285750">
              <a:buFontTx/>
              <a:buChar char="-"/>
            </a:pPr>
            <a:r>
              <a:rPr lang="en-GB" dirty="0" smtClean="0"/>
              <a:t>Iodine stays brown = no starch present (it’s reacted)</a:t>
            </a:r>
          </a:p>
        </p:txBody>
      </p:sp>
      <p:sp>
        <p:nvSpPr>
          <p:cNvPr id="8" name="TextBox 7"/>
          <p:cNvSpPr txBox="1"/>
          <p:nvPr/>
        </p:nvSpPr>
        <p:spPr>
          <a:xfrm>
            <a:off x="112548" y="5123204"/>
            <a:ext cx="11948272" cy="1754326"/>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Why do you need a water bath? </a:t>
            </a:r>
            <a:r>
              <a:rPr lang="en-GB" i="1" dirty="0" smtClean="0"/>
              <a:t>(To maintain the correct temperature, because temperature affects reaction rate)</a:t>
            </a:r>
          </a:p>
          <a:p>
            <a:pPr marL="285750" indent="-285750">
              <a:buFontTx/>
              <a:buChar char="-"/>
            </a:pPr>
            <a:r>
              <a:rPr lang="en-GB" dirty="0" smtClean="0"/>
              <a:t>If you test at pH 3,4,5,6,7,8,9 and 10, Why don’t we know the exact optimum pH? </a:t>
            </a:r>
            <a:r>
              <a:rPr lang="en-GB" i="1" dirty="0" smtClean="0"/>
              <a:t>(because although two answers may both show quick reactions (e.g. pH7 and pH8), the actual optimum could be between those number (e.g. pH 7.6) so you need to test different pH’s to find out the exact optimum.</a:t>
            </a:r>
          </a:p>
          <a:p>
            <a:pPr marL="285750" indent="-285750">
              <a:buFontTx/>
              <a:buChar char="-"/>
            </a:pPr>
            <a:r>
              <a:rPr lang="en-GB" dirty="0" smtClean="0"/>
              <a:t>Sources of error and weaknesses – e.g. in measuring, starting and stopping timers </a:t>
            </a:r>
            <a:r>
              <a:rPr lang="en-GB" dirty="0" err="1" smtClean="0"/>
              <a:t>etc</a:t>
            </a:r>
            <a:endParaRPr lang="en-GB" dirty="0" smtClean="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0" y="369260"/>
            <a:ext cx="12192000" cy="1200329"/>
          </a:xfrm>
          <a:prstGeom prst="rect">
            <a:avLst/>
          </a:prstGeom>
          <a:noFill/>
        </p:spPr>
        <p:txBody>
          <a:bodyPr wrap="square" rtlCol="0">
            <a:spAutoFit/>
          </a:bodyPr>
          <a:lstStyle/>
          <a:p>
            <a:r>
              <a:rPr lang="en-GB" sz="1400" dirty="0" smtClean="0"/>
              <a:t>Enzyme: a biological catalyst. Speeds up reactions in the body by </a:t>
            </a:r>
            <a:endParaRPr lang="en-GB" sz="1400" dirty="0" smtClean="0"/>
          </a:p>
          <a:p>
            <a:r>
              <a:rPr lang="en-GB" sz="1400" dirty="0" smtClean="0"/>
              <a:t>lowering </a:t>
            </a:r>
            <a:r>
              <a:rPr lang="en-GB" sz="1400" dirty="0" smtClean="0"/>
              <a:t>the activation energy.</a:t>
            </a:r>
          </a:p>
          <a:p>
            <a:r>
              <a:rPr lang="en-GB" sz="1400" dirty="0" smtClean="0"/>
              <a:t>pH: how acidic or alkali a substance is (1 = strong acid, 7=neutral, </a:t>
            </a:r>
            <a:endParaRPr lang="en-GB" sz="1400" dirty="0" smtClean="0"/>
          </a:p>
          <a:p>
            <a:r>
              <a:rPr lang="en-GB" sz="1400" dirty="0" smtClean="0"/>
              <a:t>14 </a:t>
            </a:r>
            <a:r>
              <a:rPr lang="en-GB" sz="1400" dirty="0" smtClean="0"/>
              <a:t>= strong alkali)</a:t>
            </a:r>
          </a:p>
          <a:p>
            <a:r>
              <a:rPr lang="en-GB" sz="1400" dirty="0" smtClean="0"/>
              <a:t>Amylase: an enzyme that breaks down </a:t>
            </a:r>
            <a:r>
              <a:rPr lang="en-GB" sz="1400" dirty="0" smtClean="0"/>
              <a:t>starch into </a:t>
            </a:r>
            <a:r>
              <a:rPr lang="en-GB" sz="1400" dirty="0" smtClean="0">
                <a:sym typeface="Wingdings" panose="05000000000000000000" pitchFamily="2" charset="2"/>
              </a:rPr>
              <a:t>sugar</a:t>
            </a:r>
            <a:endParaRPr lang="en-GB" sz="1400" dirty="0"/>
          </a:p>
        </p:txBody>
      </p:sp>
      <p:sp>
        <p:nvSpPr>
          <p:cNvPr id="12" name="TextBox 11"/>
          <p:cNvSpPr txBox="1"/>
          <p:nvPr/>
        </p:nvSpPr>
        <p:spPr>
          <a:xfrm>
            <a:off x="112548" y="2423067"/>
            <a:ext cx="5632259" cy="2585323"/>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Results</a:t>
            </a:r>
          </a:p>
          <a:p>
            <a:r>
              <a:rPr lang="en-GB" dirty="0" smtClean="0"/>
              <a:t>- At low pH and high pH,</a:t>
            </a:r>
          </a:p>
          <a:p>
            <a:r>
              <a:rPr lang="en-GB" dirty="0" smtClean="0"/>
              <a:t>the iodine keeps turning</a:t>
            </a:r>
          </a:p>
          <a:p>
            <a:r>
              <a:rPr lang="en-GB" dirty="0"/>
              <a:t>b</a:t>
            </a:r>
            <a:r>
              <a:rPr lang="en-GB" dirty="0" smtClean="0"/>
              <a:t>lack because the enzyme</a:t>
            </a:r>
          </a:p>
          <a:p>
            <a:r>
              <a:rPr lang="en-GB" dirty="0" smtClean="0"/>
              <a:t>has b</a:t>
            </a:r>
            <a:r>
              <a:rPr lang="en-GB" dirty="0" smtClean="0"/>
              <a:t>een denatured.</a:t>
            </a:r>
          </a:p>
          <a:p>
            <a:r>
              <a:rPr lang="en-GB" dirty="0" smtClean="0"/>
              <a:t>- After just a few minutes </a:t>
            </a:r>
          </a:p>
          <a:p>
            <a:r>
              <a:rPr lang="en-GB" dirty="0" smtClean="0"/>
              <a:t>at pH 7-9, the iodine stays</a:t>
            </a:r>
          </a:p>
          <a:p>
            <a:r>
              <a:rPr lang="en-GB" dirty="0"/>
              <a:t>b</a:t>
            </a:r>
            <a:r>
              <a:rPr lang="en-GB" dirty="0" smtClean="0"/>
              <a:t>rown – the starch has all </a:t>
            </a:r>
          </a:p>
          <a:p>
            <a:r>
              <a:rPr lang="en-GB" dirty="0"/>
              <a:t>b</a:t>
            </a:r>
            <a:r>
              <a:rPr lang="en-GB" dirty="0" smtClean="0"/>
              <a:t>roken down into sugar.</a:t>
            </a:r>
            <a:endParaRPr lang="en-GB" dirty="0" smtClean="0"/>
          </a:p>
        </p:txBody>
      </p:sp>
      <p:pic>
        <p:nvPicPr>
          <p:cNvPr id="13" name="Picture 12" descr="M:\PRODUCT REFORM\GCSE Science Product Reform\Resources\Practical Handbook\Sample practical lessons\Science Practical images\SPH_B5.jpg"/>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95095" y="738476"/>
            <a:ext cx="5165725" cy="2177415"/>
          </a:xfrm>
          <a:prstGeom prst="rect">
            <a:avLst/>
          </a:prstGeom>
          <a:noFill/>
          <a:ln>
            <a:noFill/>
          </a:ln>
        </p:spPr>
      </p:pic>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6676" t="48967" r="54969" b="2993"/>
          <a:stretch/>
        </p:blipFill>
        <p:spPr>
          <a:xfrm>
            <a:off x="6096000" y="1276910"/>
            <a:ext cx="2005242" cy="2264944"/>
          </a:xfrm>
          <a:prstGeom prst="rect">
            <a:avLst/>
          </a:prstGeom>
        </p:spPr>
      </p:pic>
      <p:pic>
        <p:nvPicPr>
          <p:cNvPr id="3" name="Picture 2"/>
          <p:cNvPicPr>
            <a:picLocks noChangeAspect="1"/>
          </p:cNvPicPr>
          <p:nvPr/>
        </p:nvPicPr>
        <p:blipFill>
          <a:blip r:embed="rId4"/>
          <a:stretch>
            <a:fillRect/>
          </a:stretch>
        </p:blipFill>
        <p:spPr>
          <a:xfrm>
            <a:off x="2749773" y="2461734"/>
            <a:ext cx="2976402" cy="2093403"/>
          </a:xfrm>
          <a:prstGeom prst="rect">
            <a:avLst/>
          </a:prstGeom>
        </p:spPr>
      </p:pic>
    </p:spTree>
    <p:extLst>
      <p:ext uri="{BB962C8B-B14F-4D97-AF65-F5344CB8AC3E}">
        <p14:creationId xmlns:p14="http://schemas.microsoft.com/office/powerpoint/2010/main" val="2153896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0320" y="-54907"/>
            <a:ext cx="10491360" cy="523220"/>
          </a:xfrm>
          <a:prstGeom prst="rect">
            <a:avLst/>
          </a:prstGeom>
          <a:noFill/>
        </p:spPr>
        <p:txBody>
          <a:bodyPr wrap="square" rtlCol="0">
            <a:spAutoFit/>
          </a:bodyPr>
          <a:lstStyle/>
          <a:p>
            <a:pPr algn="ctr"/>
            <a:r>
              <a:rPr lang="en-GB" sz="2800" u="sng" dirty="0" smtClean="0">
                <a:solidFill>
                  <a:srgbClr val="00B050"/>
                </a:solidFill>
                <a:latin typeface="Blue Ridge Heavy SF" panose="020BE200000000000000" pitchFamily="34" charset="0"/>
              </a:rPr>
              <a:t>GCSE Required Practical – Biology </a:t>
            </a:r>
            <a:r>
              <a:rPr lang="en-GB" sz="2800" u="sng" dirty="0">
                <a:solidFill>
                  <a:srgbClr val="00B050"/>
                </a:solidFill>
                <a:latin typeface="Blue Ridge Heavy SF" panose="020BE200000000000000" pitchFamily="34" charset="0"/>
              </a:rPr>
              <a:t>1</a:t>
            </a:r>
            <a:r>
              <a:rPr lang="en-GB" sz="2800" u="sng" dirty="0" smtClean="0">
                <a:solidFill>
                  <a:srgbClr val="00B050"/>
                </a:solidFill>
                <a:latin typeface="Blue Ridge Heavy SF" panose="020BE200000000000000" pitchFamily="34" charset="0"/>
              </a:rPr>
              <a:t> – </a:t>
            </a:r>
            <a:r>
              <a:rPr lang="en-GB" sz="2800" u="sng" dirty="0" smtClean="0">
                <a:solidFill>
                  <a:srgbClr val="00B050"/>
                </a:solidFill>
                <a:latin typeface="Blue Ridge Heavy SF" panose="020BE200000000000000" pitchFamily="34" charset="0"/>
              </a:rPr>
              <a:t>Light and Photosynthesis</a:t>
            </a:r>
            <a:endParaRPr lang="en-GB" sz="2800" u="sng" dirty="0">
              <a:solidFill>
                <a:srgbClr val="00B050"/>
              </a:solidFill>
              <a:latin typeface="Blue Ridge Heavy SF" panose="020BE200000000000000" pitchFamily="34" charset="0"/>
            </a:endParaRPr>
          </a:p>
        </p:txBody>
      </p:sp>
      <p:sp>
        <p:nvSpPr>
          <p:cNvPr id="6" name="TextBox 5"/>
          <p:cNvSpPr txBox="1"/>
          <p:nvPr/>
        </p:nvSpPr>
        <p:spPr>
          <a:xfrm>
            <a:off x="105773" y="1387360"/>
            <a:ext cx="5632259" cy="8617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sz="1600" dirty="0" smtClean="0"/>
              <a:t>To find out what happens to the rate of </a:t>
            </a:r>
            <a:r>
              <a:rPr lang="en-GB" sz="1600" dirty="0" smtClean="0"/>
              <a:t>photosynthesis when we change the light intensity</a:t>
            </a:r>
            <a:endParaRPr lang="en-GB" sz="1600" dirty="0" smtClean="0"/>
          </a:p>
        </p:txBody>
      </p:sp>
      <p:sp>
        <p:nvSpPr>
          <p:cNvPr id="7" name="TextBox 6"/>
          <p:cNvSpPr txBox="1"/>
          <p:nvPr/>
        </p:nvSpPr>
        <p:spPr>
          <a:xfrm>
            <a:off x="5857355" y="460482"/>
            <a:ext cx="6203465" cy="313932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a:p>
          <a:p>
            <a:endParaRPr lang="en-GB" u="sng" dirty="0" smtClean="0"/>
          </a:p>
          <a:p>
            <a:endParaRPr lang="en-GB" u="sng" dirty="0" smtClean="0"/>
          </a:p>
          <a:p>
            <a:endParaRPr lang="en-GB" dirty="0" smtClean="0"/>
          </a:p>
          <a:p>
            <a:endParaRPr lang="en-GB" dirty="0"/>
          </a:p>
          <a:p>
            <a:endParaRPr lang="en-GB" dirty="0" smtClean="0"/>
          </a:p>
          <a:p>
            <a:endParaRPr lang="en-GB" dirty="0" smtClean="0"/>
          </a:p>
          <a:p>
            <a:endParaRPr lang="en-GB" dirty="0"/>
          </a:p>
          <a:p>
            <a:pPr marL="285750" indent="-285750">
              <a:buFontTx/>
              <a:buChar char="-"/>
            </a:pPr>
            <a:endParaRPr lang="en-GB" dirty="0" smtClean="0"/>
          </a:p>
          <a:p>
            <a:pPr marL="285750" indent="-285750">
              <a:buFontTx/>
              <a:buChar char="-"/>
            </a:pPr>
            <a:endParaRPr lang="en-GB" dirty="0" smtClean="0"/>
          </a:p>
        </p:txBody>
      </p:sp>
      <p:sp>
        <p:nvSpPr>
          <p:cNvPr id="8" name="TextBox 7"/>
          <p:cNvSpPr txBox="1"/>
          <p:nvPr/>
        </p:nvSpPr>
        <p:spPr>
          <a:xfrm>
            <a:off x="112548" y="4498769"/>
            <a:ext cx="11948272" cy="230832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pPr marL="285750" indent="-285750">
              <a:buFontTx/>
              <a:buChar char="-"/>
            </a:pPr>
            <a:r>
              <a:rPr lang="en-GB" dirty="0" smtClean="0"/>
              <a:t>Why results may be inaccurate (</a:t>
            </a:r>
            <a:r>
              <a:rPr lang="en-GB" i="1" dirty="0" smtClean="0"/>
              <a:t>difficult to count very small bubbles, each bubble counts as ‘1’ no matter how big it is</a:t>
            </a:r>
            <a:r>
              <a:rPr lang="en-GB" dirty="0" smtClean="0"/>
              <a:t>)</a:t>
            </a:r>
          </a:p>
          <a:p>
            <a:pPr marL="285750" indent="-285750">
              <a:buFontTx/>
              <a:buChar char="-"/>
            </a:pPr>
            <a:r>
              <a:rPr lang="en-GB" dirty="0" smtClean="0"/>
              <a:t>Why should you leave the plant for a few minutes before starting to count bubbles (</a:t>
            </a:r>
            <a:r>
              <a:rPr lang="en-GB" i="1" dirty="0" smtClean="0"/>
              <a:t>as it takes time for the plant to adjust to the light/temperature and for photosynthesis to reach the correct rate</a:t>
            </a:r>
            <a:r>
              <a:rPr lang="en-GB" dirty="0" smtClean="0"/>
              <a:t>).</a:t>
            </a:r>
          </a:p>
          <a:p>
            <a:pPr marL="285750" indent="-285750">
              <a:buFontTx/>
              <a:buChar char="-"/>
            </a:pPr>
            <a:r>
              <a:rPr lang="en-GB" dirty="0" smtClean="0"/>
              <a:t>Heat from the lamp is a source of error, how could you avoid this? (</a:t>
            </a:r>
            <a:r>
              <a:rPr lang="en-GB" i="1" dirty="0" smtClean="0"/>
              <a:t>Place a glass screen in front of the beaker so that light gets through but heat doesn’t</a:t>
            </a:r>
            <a:r>
              <a:rPr lang="en-GB" dirty="0" smtClean="0"/>
              <a:t>)</a:t>
            </a:r>
          </a:p>
          <a:p>
            <a:pPr marL="285750" indent="-285750">
              <a:buFontTx/>
              <a:buChar char="-"/>
            </a:pPr>
            <a:r>
              <a:rPr lang="en-GB" dirty="0" smtClean="0"/>
              <a:t>What are the other limiting factors apart from light? Why will rate of photosynthesis level off, even with maximum light? (</a:t>
            </a:r>
            <a:r>
              <a:rPr lang="en-GB" i="1" dirty="0" smtClean="0"/>
              <a:t>The plant also needs enough temperature and CO</a:t>
            </a:r>
            <a:r>
              <a:rPr lang="en-GB" i="1" baseline="-25000" dirty="0" smtClean="0"/>
              <a:t>2</a:t>
            </a:r>
            <a:r>
              <a:rPr lang="en-GB" dirty="0"/>
              <a:t>)</a:t>
            </a:r>
            <a:endParaRPr lang="en-GB" dirty="0" smtClean="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0" y="552588"/>
            <a:ext cx="5738032" cy="1077218"/>
          </a:xfrm>
          <a:prstGeom prst="rect">
            <a:avLst/>
          </a:prstGeom>
          <a:noFill/>
        </p:spPr>
        <p:txBody>
          <a:bodyPr wrap="square" rtlCol="0">
            <a:spAutoFit/>
          </a:bodyPr>
          <a:lstStyle/>
          <a:p>
            <a:r>
              <a:rPr lang="en-GB" sz="1600" dirty="0" smtClean="0"/>
              <a:t>Photosynthesis: when plants use carbon dioxide and water to make glucose (and oxygen). Happens in the chloroplast and needs light to happen.</a:t>
            </a:r>
          </a:p>
          <a:p>
            <a:endParaRPr lang="en-GB" sz="1600" dirty="0" smtClean="0"/>
          </a:p>
        </p:txBody>
      </p:sp>
      <p:sp>
        <p:nvSpPr>
          <p:cNvPr id="12" name="TextBox 11"/>
          <p:cNvSpPr txBox="1"/>
          <p:nvPr/>
        </p:nvSpPr>
        <p:spPr>
          <a:xfrm>
            <a:off x="112548" y="3699374"/>
            <a:ext cx="11867249" cy="64633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Results</a:t>
            </a:r>
          </a:p>
          <a:p>
            <a:r>
              <a:rPr lang="en-GB" dirty="0" smtClean="0"/>
              <a:t>- The closer the lamp, the quicker the bubbles are produced (so higher rate of photosynthesis)</a:t>
            </a:r>
            <a:endParaRPr lang="en-GB" dirty="0" smtClean="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4111" y="798156"/>
            <a:ext cx="4767731" cy="2697130"/>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4317" y="2380258"/>
            <a:ext cx="3584060" cy="984076"/>
          </a:xfrm>
          <a:prstGeom prst="rect">
            <a:avLst/>
          </a:prstGeom>
        </p:spPr>
      </p:pic>
    </p:spTree>
    <p:extLst>
      <p:ext uri="{BB962C8B-B14F-4D97-AF65-F5344CB8AC3E}">
        <p14:creationId xmlns:p14="http://schemas.microsoft.com/office/powerpoint/2010/main" val="4189478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1002</Words>
  <Application>Microsoft Office PowerPoint</Application>
  <PresentationFormat>Widescreen</PresentationFormat>
  <Paragraphs>143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Blue Ridge Heavy SF</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Webb</dc:creator>
  <cp:lastModifiedBy>A Webb</cp:lastModifiedBy>
  <cp:revision>42</cp:revision>
  <dcterms:created xsi:type="dcterms:W3CDTF">2017-06-22T08:23:19Z</dcterms:created>
  <dcterms:modified xsi:type="dcterms:W3CDTF">2017-06-26T12:25:28Z</dcterms:modified>
</cp:coreProperties>
</file>