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7"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4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79818-F167-4598-A621-B51D40D7D8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C5F147E-DFAB-4248-8407-B21E72FBD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B52A12-9D8B-4CAC-8DE1-DC4BCBD551A7}"/>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5" name="Footer Placeholder 4">
            <a:extLst>
              <a:ext uri="{FF2B5EF4-FFF2-40B4-BE49-F238E27FC236}">
                <a16:creationId xmlns:a16="http://schemas.microsoft.com/office/drawing/2014/main" id="{B8A3F21C-DDA1-45D6-9881-B65C3585E1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00A0FE-651E-4F44-98A9-8E05EAE96A7C}"/>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2325707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B14B-C982-419B-81F3-C73997D692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48AD2B-AE1C-4CB8-8897-BA5852764C8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1EE41B-6055-4C63-B0BA-3CDC170F0153}"/>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5" name="Footer Placeholder 4">
            <a:extLst>
              <a:ext uri="{FF2B5EF4-FFF2-40B4-BE49-F238E27FC236}">
                <a16:creationId xmlns:a16="http://schemas.microsoft.com/office/drawing/2014/main" id="{5B5B98EE-B398-481F-8FAC-CFE5DA1A23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9C4453-42E2-4813-8321-B4DA029BE96B}"/>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344122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6FF3D7-5ABB-4C88-83E7-29090B0547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FDD6BB-29DF-474B-BF15-402BF68EC6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BFBDB7-798A-4487-9CF8-C40D5FD60DAF}"/>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5" name="Footer Placeholder 4">
            <a:extLst>
              <a:ext uri="{FF2B5EF4-FFF2-40B4-BE49-F238E27FC236}">
                <a16:creationId xmlns:a16="http://schemas.microsoft.com/office/drawing/2014/main" id="{2BF61135-C91A-4933-95D1-5F9B7348A8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01AFA8-2B63-4D8B-B245-CE5744CED9B5}"/>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3685036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F1224-FC67-41AB-98C0-0BAC29FA56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CA04DE-EC6E-4570-A18D-D99CEB09D6A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DB4C2A-5B18-426F-AD30-A7F6A44B25CE}"/>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5" name="Footer Placeholder 4">
            <a:extLst>
              <a:ext uri="{FF2B5EF4-FFF2-40B4-BE49-F238E27FC236}">
                <a16:creationId xmlns:a16="http://schemas.microsoft.com/office/drawing/2014/main" id="{540FD08C-94A4-466A-B9E4-9E0F5B48AA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331271-382F-4D79-B93F-190A2976D70C}"/>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641806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DD406-5EDC-4CA4-8DE3-C03B135B00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76786A-7CEB-4280-905B-88C67998E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15899B6-C286-4110-A060-3C68A1EEA486}"/>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5" name="Footer Placeholder 4">
            <a:extLst>
              <a:ext uri="{FF2B5EF4-FFF2-40B4-BE49-F238E27FC236}">
                <a16:creationId xmlns:a16="http://schemas.microsoft.com/office/drawing/2014/main" id="{7F00AAE0-78C0-498A-86B1-4867DBB04F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60D96D-3777-4082-8889-DE511127C8F9}"/>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269532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8B02E-C397-46F4-B61A-83B25A6B2D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FBBB3A-DC4C-4BA7-BB59-BF72E25EFD7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7795979-DA34-4E28-A001-70C51103FB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D61FCF0-D8F0-48EC-95C4-250C064053E2}"/>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6" name="Footer Placeholder 5">
            <a:extLst>
              <a:ext uri="{FF2B5EF4-FFF2-40B4-BE49-F238E27FC236}">
                <a16:creationId xmlns:a16="http://schemas.microsoft.com/office/drawing/2014/main" id="{3BFDD26D-B474-485F-924E-3DDD20B8C3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8A9E2A-44DD-41A9-8D6D-C79B7EB034FC}"/>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2973023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2C1C-351E-44F5-8C93-7BE0443E78D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8B3710-9C10-42DC-812A-35F778AFF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24F526-6069-46B4-A421-3E8E507F8A3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A6E5F4-EBD1-4612-B91F-DA902B8A45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760D79D-A4C0-4D71-BE50-F815F10F70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7ABD0A-39DB-4155-961C-74014D27F02A}"/>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8" name="Footer Placeholder 7">
            <a:extLst>
              <a:ext uri="{FF2B5EF4-FFF2-40B4-BE49-F238E27FC236}">
                <a16:creationId xmlns:a16="http://schemas.microsoft.com/office/drawing/2014/main" id="{613A3D08-6397-454D-9885-DAB21CB2F06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35E0AD9-2281-4A70-9CAA-5C214E471F7A}"/>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279485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238D9-0904-4872-BB07-017125E301C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8678A5C-9C22-422D-9700-6EB22494E165}"/>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4" name="Footer Placeholder 3">
            <a:extLst>
              <a:ext uri="{FF2B5EF4-FFF2-40B4-BE49-F238E27FC236}">
                <a16:creationId xmlns:a16="http://schemas.microsoft.com/office/drawing/2014/main" id="{23C31729-2D81-464B-88F4-37E5C58102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294584-6236-4722-BFB6-ED8C679A81AB}"/>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3966457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7980A7-5571-49BC-AE9F-F1AFAF8498E9}"/>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3" name="Footer Placeholder 2">
            <a:extLst>
              <a:ext uri="{FF2B5EF4-FFF2-40B4-BE49-F238E27FC236}">
                <a16:creationId xmlns:a16="http://schemas.microsoft.com/office/drawing/2014/main" id="{BE726B8C-D64E-473A-952B-F1AFE8E4A1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88C1A53-E5C2-4258-B952-335EA4B80FF6}"/>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291230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9450-F14D-4E54-87B9-9007EAE1A4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D13E5A8-30D5-4622-B195-2A75DA8BBF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5C372D2-A8DB-43D1-9270-26BA34818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9AC7D9-5E3A-4AC0-8A69-127D8441A992}"/>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6" name="Footer Placeholder 5">
            <a:extLst>
              <a:ext uri="{FF2B5EF4-FFF2-40B4-BE49-F238E27FC236}">
                <a16:creationId xmlns:a16="http://schemas.microsoft.com/office/drawing/2014/main" id="{B62557E2-A87C-44CE-8288-079CDFB037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FEA5DC-6275-4B8C-BF00-9DF675ADEC86}"/>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193490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1D75-60F4-45FC-9C9B-E81E4FD8BE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B812D39-D002-4F40-9D36-6EAD0E92D2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C1FC868-9EAE-4CDA-96BB-55DCF11BF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FCA25B-0CA7-42B4-94AD-572E3183323B}"/>
              </a:ext>
            </a:extLst>
          </p:cNvPr>
          <p:cNvSpPr>
            <a:spLocks noGrp="1"/>
          </p:cNvSpPr>
          <p:nvPr>
            <p:ph type="dt" sz="half" idx="10"/>
          </p:nvPr>
        </p:nvSpPr>
        <p:spPr/>
        <p:txBody>
          <a:bodyPr/>
          <a:lstStyle/>
          <a:p>
            <a:fld id="{696C2340-6407-4265-ACEB-598B905A1A74}" type="datetimeFigureOut">
              <a:rPr lang="en-GB" smtClean="0"/>
              <a:t>06/01/2019</a:t>
            </a:fld>
            <a:endParaRPr lang="en-GB"/>
          </a:p>
        </p:txBody>
      </p:sp>
      <p:sp>
        <p:nvSpPr>
          <p:cNvPr id="6" name="Footer Placeholder 5">
            <a:extLst>
              <a:ext uri="{FF2B5EF4-FFF2-40B4-BE49-F238E27FC236}">
                <a16:creationId xmlns:a16="http://schemas.microsoft.com/office/drawing/2014/main" id="{CD52E71E-A2DB-463E-B987-77D8E7FB37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1CCDD5-582D-46B7-AC07-319D8219025E}"/>
              </a:ext>
            </a:extLst>
          </p:cNvPr>
          <p:cNvSpPr>
            <a:spLocks noGrp="1"/>
          </p:cNvSpPr>
          <p:nvPr>
            <p:ph type="sldNum" sz="quarter" idx="12"/>
          </p:nvPr>
        </p:nvSpPr>
        <p:spPr/>
        <p:txBody>
          <a:bodyPr/>
          <a:lstStyle/>
          <a:p>
            <a:fld id="{AC771AE5-A2C3-4553-ACFD-AA9C0E64215D}" type="slidenum">
              <a:rPr lang="en-GB" smtClean="0"/>
              <a:t>‹#›</a:t>
            </a:fld>
            <a:endParaRPr lang="en-GB"/>
          </a:p>
        </p:txBody>
      </p:sp>
    </p:spTree>
    <p:extLst>
      <p:ext uri="{BB962C8B-B14F-4D97-AF65-F5344CB8AC3E}">
        <p14:creationId xmlns:p14="http://schemas.microsoft.com/office/powerpoint/2010/main" val="387291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8AE47C-7EA8-4575-85CB-3A7EBBC88A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CD57098-E87A-411F-B00E-E85A58C801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13E33B-E761-4A68-8776-C07576C9FE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C2340-6407-4265-ACEB-598B905A1A74}" type="datetimeFigureOut">
              <a:rPr lang="en-GB" smtClean="0"/>
              <a:t>06/01/2019</a:t>
            </a:fld>
            <a:endParaRPr lang="en-GB"/>
          </a:p>
        </p:txBody>
      </p:sp>
      <p:sp>
        <p:nvSpPr>
          <p:cNvPr id="5" name="Footer Placeholder 4">
            <a:extLst>
              <a:ext uri="{FF2B5EF4-FFF2-40B4-BE49-F238E27FC236}">
                <a16:creationId xmlns:a16="http://schemas.microsoft.com/office/drawing/2014/main" id="{EDF25610-5882-43ED-8CB9-48DB645EEC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D782D05-1D7A-4082-9FA9-928EC2FF7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71AE5-A2C3-4553-ACFD-AA9C0E64215D}" type="slidenum">
              <a:rPr lang="en-GB" smtClean="0"/>
              <a:t>‹#›</a:t>
            </a:fld>
            <a:endParaRPr lang="en-GB"/>
          </a:p>
        </p:txBody>
      </p:sp>
    </p:spTree>
    <p:extLst>
      <p:ext uri="{BB962C8B-B14F-4D97-AF65-F5344CB8AC3E}">
        <p14:creationId xmlns:p14="http://schemas.microsoft.com/office/powerpoint/2010/main" val="1420091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684B16-3415-4B9E-A8E0-E79A0542370E}"/>
              </a:ext>
            </a:extLst>
          </p:cNvPr>
          <p:cNvSpPr/>
          <p:nvPr/>
        </p:nvSpPr>
        <p:spPr>
          <a:xfrm>
            <a:off x="380300" y="186142"/>
            <a:ext cx="11607567" cy="1815882"/>
          </a:xfrm>
          <a:prstGeom prst="rect">
            <a:avLst/>
          </a:prstGeom>
        </p:spPr>
        <p:txBody>
          <a:bodyPr wrap="square">
            <a:spAutoFit/>
          </a:bodyPr>
          <a:lstStyle/>
          <a:p>
            <a:r>
              <a:rPr lang="en-US" sz="2800" dirty="0"/>
              <a:t>One Group 2 compound found in paintings is gypsum, a form of calcium sulphate.   The solubility of Group 2 sulphates decreases down the group.</a:t>
            </a:r>
          </a:p>
          <a:p>
            <a:r>
              <a:rPr lang="en-US" sz="2800" dirty="0"/>
              <a:t>Give two properties of other Group 2 compounds that decrease down the group.                  [2]</a:t>
            </a:r>
          </a:p>
        </p:txBody>
      </p:sp>
      <p:sp>
        <p:nvSpPr>
          <p:cNvPr id="5" name="Rectangle 4">
            <a:extLst>
              <a:ext uri="{FF2B5EF4-FFF2-40B4-BE49-F238E27FC236}">
                <a16:creationId xmlns:a16="http://schemas.microsoft.com/office/drawing/2014/main" id="{DAB1946F-A88F-4751-B32B-A543E2EA598B}"/>
              </a:ext>
            </a:extLst>
          </p:cNvPr>
          <p:cNvSpPr/>
          <p:nvPr/>
        </p:nvSpPr>
        <p:spPr>
          <a:xfrm>
            <a:off x="528505" y="2828836"/>
            <a:ext cx="10335237" cy="2308324"/>
          </a:xfrm>
          <a:prstGeom prst="rect">
            <a:avLst/>
          </a:prstGeom>
        </p:spPr>
        <p:txBody>
          <a:bodyPr wrap="square">
            <a:spAutoFit/>
          </a:bodyPr>
          <a:lstStyle/>
          <a:p>
            <a:r>
              <a:rPr lang="en-US" sz="3600" dirty="0">
                <a:solidFill>
                  <a:srgbClr val="FF0000"/>
                </a:solidFill>
              </a:rPr>
              <a:t>ease of thermal decomposition of carbonates; solubility of carbonates;</a:t>
            </a:r>
          </a:p>
          <a:p>
            <a:r>
              <a:rPr lang="en-US" sz="3600" dirty="0">
                <a:solidFill>
                  <a:srgbClr val="FF0000"/>
                </a:solidFill>
              </a:rPr>
              <a:t>insolubility of hydroxides/nitrates; AW/</a:t>
            </a:r>
            <a:r>
              <a:rPr lang="en-US" sz="3600" dirty="0" err="1">
                <a:solidFill>
                  <a:srgbClr val="FF0000"/>
                </a:solidFill>
              </a:rPr>
              <a:t>ora</a:t>
            </a:r>
            <a:r>
              <a:rPr lang="en-US" sz="3600" dirty="0">
                <a:solidFill>
                  <a:srgbClr val="FF0000"/>
                </a:solidFill>
              </a:rPr>
              <a:t>/ two max</a:t>
            </a:r>
          </a:p>
          <a:p>
            <a:r>
              <a:rPr lang="en-US" sz="3600" dirty="0">
                <a:solidFill>
                  <a:srgbClr val="FF0000"/>
                </a:solidFill>
              </a:rPr>
              <a:t>must use named class of compound to gain marks</a:t>
            </a:r>
          </a:p>
        </p:txBody>
      </p:sp>
    </p:spTree>
    <p:extLst>
      <p:ext uri="{BB962C8B-B14F-4D97-AF65-F5344CB8AC3E}">
        <p14:creationId xmlns:p14="http://schemas.microsoft.com/office/powerpoint/2010/main" val="200348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DB9737-DD48-47BC-9DB6-3AD7F2CF6816}"/>
              </a:ext>
            </a:extLst>
          </p:cNvPr>
          <p:cNvSpPr/>
          <p:nvPr/>
        </p:nvSpPr>
        <p:spPr>
          <a:xfrm>
            <a:off x="163629" y="0"/>
            <a:ext cx="12204834" cy="3354765"/>
          </a:xfrm>
          <a:prstGeom prst="rect">
            <a:avLst/>
          </a:prstGeom>
        </p:spPr>
        <p:txBody>
          <a:bodyPr wrap="square">
            <a:spAutoFit/>
          </a:bodyPr>
          <a:lstStyle/>
          <a:p>
            <a:pPr>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2400" dirty="0">
                <a:latin typeface="Arial" panose="020B0604020202020204" pitchFamily="34" charset="0"/>
                <a:ea typeface="Times New Roman" panose="02020603050405020304" pitchFamily="18" charset="0"/>
              </a:rPr>
              <a:t>In the event of an accident when chlorine is being transported, people living near the accident site are evacuated. Give </a:t>
            </a:r>
            <a:r>
              <a:rPr lang="en-GB" sz="2400" b="1" dirty="0">
                <a:latin typeface="Arial" panose="020B0604020202020204" pitchFamily="34" charset="0"/>
                <a:ea typeface="Times New Roman" panose="02020603050405020304" pitchFamily="18" charset="0"/>
              </a:rPr>
              <a:t>two</a:t>
            </a:r>
            <a:r>
              <a:rPr lang="en-GB" sz="2400" dirty="0">
                <a:latin typeface="Arial" panose="020B0604020202020204" pitchFamily="34" charset="0"/>
                <a:ea typeface="Times New Roman" panose="02020603050405020304" pitchFamily="18" charset="0"/>
              </a:rPr>
              <a:t> properties of chlorine that makes this necessary.    </a:t>
            </a:r>
            <a:r>
              <a:rPr lang="en-GB" sz="2400" b="0" dirty="0">
                <a:effectLst/>
                <a:latin typeface="Arial" panose="020B0604020202020204" pitchFamily="34" charset="0"/>
                <a:ea typeface="Times New Roman" panose="02020603050405020304" pitchFamily="18" charset="0"/>
              </a:rPr>
              <a:t> [2]</a:t>
            </a:r>
            <a:r>
              <a:rPr lang="en-GB" sz="2400" b="1"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2400" dirty="0">
                <a:latin typeface="Arial" panose="020B0604020202020204" pitchFamily="34" charset="0"/>
                <a:ea typeface="Times New Roman" panose="02020603050405020304" pitchFamily="18" charset="0"/>
              </a:rPr>
              <a:t>Chlorine concentrations in water are not allowed to rise above certain levels. Suggest </a:t>
            </a:r>
            <a:r>
              <a:rPr lang="en-GB" sz="2400" b="1" dirty="0">
                <a:latin typeface="Arial" panose="020B0604020202020204" pitchFamily="34" charset="0"/>
                <a:ea typeface="Times New Roman" panose="02020603050405020304" pitchFamily="18" charset="0"/>
              </a:rPr>
              <a:t>one</a:t>
            </a:r>
            <a:r>
              <a:rPr lang="en-GB" sz="2400" dirty="0">
                <a:latin typeface="Arial" panose="020B0604020202020204" pitchFamily="34" charset="0"/>
                <a:ea typeface="Times New Roman" panose="02020603050405020304" pitchFamily="18" charset="0"/>
              </a:rPr>
              <a:t> reason why the concentration of chlorine in water is kept very low.</a:t>
            </a:r>
            <a:r>
              <a:rPr lang="en-GB" sz="2400" dirty="0">
                <a:latin typeface="Times New Roman" panose="02020603050405020304" pitchFamily="18" charset="0"/>
                <a:ea typeface="Times New Roman" panose="02020603050405020304" pitchFamily="18" charset="0"/>
              </a:rPr>
              <a:t>            </a:t>
            </a:r>
            <a:r>
              <a:rPr lang="en-GB" sz="2400" b="0" dirty="0">
                <a:effectLst/>
                <a:latin typeface="Arial" panose="020B0604020202020204" pitchFamily="34" charset="0"/>
                <a:ea typeface="Times New Roman" panose="02020603050405020304" pitchFamily="18" charset="0"/>
              </a:rPr>
              <a:t>[1]</a:t>
            </a: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2400" dirty="0">
                <a:latin typeface="Arial" panose="020B0604020202020204" pitchFamily="34" charset="0"/>
              </a:rPr>
              <a:t>Large amounts of chlorine are manufactured each year. Water treatment is one of the major uses for chlorine. State one other large-scale use of chlorine, apart from water treatment.     [1]</a:t>
            </a:r>
          </a:p>
        </p:txBody>
      </p:sp>
      <p:sp>
        <p:nvSpPr>
          <p:cNvPr id="3" name="Rectangle 2">
            <a:extLst>
              <a:ext uri="{FF2B5EF4-FFF2-40B4-BE49-F238E27FC236}">
                <a16:creationId xmlns:a16="http://schemas.microsoft.com/office/drawing/2014/main" id="{B21F7265-314C-4C3D-9DDA-DD614C20DEFD}"/>
              </a:ext>
            </a:extLst>
          </p:cNvPr>
          <p:cNvSpPr/>
          <p:nvPr/>
        </p:nvSpPr>
        <p:spPr>
          <a:xfrm>
            <a:off x="163629" y="3429000"/>
            <a:ext cx="12028371" cy="3354765"/>
          </a:xfrm>
          <a:prstGeom prst="rect">
            <a:avLst/>
          </a:prstGeom>
        </p:spPr>
        <p:txBody>
          <a:bodyPr wrap="square">
            <a:spAutoFit/>
          </a:bodyPr>
          <a:lstStyle/>
          <a:p>
            <a:pPr>
              <a:spcBef>
                <a:spcPts val="600"/>
              </a:spcBef>
              <a:spcAft>
                <a:spcPts val="0"/>
              </a:spcAft>
              <a:tabLst>
                <a:tab pos="5760085" algn="r"/>
              </a:tabLst>
            </a:pP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Volatile/gas </a:t>
            </a:r>
            <a:r>
              <a:rPr lang="en-GB"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(1)</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toxic to humans/causes respiratory diseases/choking gas </a:t>
            </a:r>
            <a:r>
              <a:rPr lang="en-GB" sz="2400" b="1" dirty="0">
                <a:solidFill>
                  <a:srgbClr val="FF0000"/>
                </a:solidFill>
                <a:latin typeface="Arial" panose="020B0604020202020204" pitchFamily="34" charset="0"/>
                <a:ea typeface="Times New Roman" panose="02020603050405020304" pitchFamily="18" charset="0"/>
                <a:cs typeface="Arial" panose="020B0604020202020204" pitchFamily="34" charset="0"/>
              </a:rPr>
              <a:t>(1)</a:t>
            </a:r>
            <a:endPar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0"/>
              </a:spcAft>
              <a:tabLst>
                <a:tab pos="5760085" algn="r"/>
              </a:tabLst>
            </a:pPr>
            <a:r>
              <a:rPr lang="en-GB"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Any ONE from</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b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b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Chlorine is poisonous/toxic/is a toxin/harmful/irritant (1);</a:t>
            </a:r>
            <a:b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b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Damaging to respiratory system/irritating to eyes (1);</a:t>
            </a:r>
            <a:b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b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Water has unacceptable smell/taste (1).    </a:t>
            </a:r>
            <a:r>
              <a:rPr lang="en-GB"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Not ‘dangerous’</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1</a:t>
            </a:r>
          </a:p>
          <a:p>
            <a:pPr>
              <a:spcBef>
                <a:spcPts val="600"/>
              </a:spcBef>
              <a:spcAft>
                <a:spcPts val="0"/>
              </a:spcAft>
              <a:tabLst>
                <a:tab pos="5760085" algn="r"/>
              </a:tabLst>
            </a:pP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GB"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Any ONE from:</a:t>
            </a:r>
            <a:endPar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0"/>
              </a:spcAft>
              <a:tabLst>
                <a:tab pos="5760085" algn="r"/>
              </a:tabLst>
            </a:pP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bleach/ disinfectant (1); </a:t>
            </a:r>
            <a:r>
              <a:rPr lang="en-GB"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not cleaning  </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GB" sz="2400" u="sng" dirty="0">
                <a:solidFill>
                  <a:srgbClr val="FF0000"/>
                </a:solidFill>
                <a:latin typeface="Arial" panose="020B0604020202020204" pitchFamily="34" charset="0"/>
                <a:ea typeface="Times New Roman" panose="02020603050405020304" pitchFamily="18" charset="0"/>
                <a:cs typeface="Arial" panose="020B0604020202020204" pitchFamily="34" charset="0"/>
              </a:rPr>
              <a:t>making</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PVC (1); </a:t>
            </a:r>
            <a:r>
              <a:rPr lang="en-GB"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not polymers or plastics</a:t>
            </a:r>
            <a:endPar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0"/>
              </a:spcAft>
              <a:tabLst>
                <a:tab pos="5760085" algn="r"/>
              </a:tabLst>
            </a:pP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GB" sz="2400" u="sng" dirty="0">
                <a:solidFill>
                  <a:srgbClr val="FF0000"/>
                </a:solidFill>
                <a:latin typeface="Arial" panose="020B0604020202020204" pitchFamily="34" charset="0"/>
                <a:ea typeface="Times New Roman" panose="02020603050405020304" pitchFamily="18" charset="0"/>
                <a:cs typeface="Arial" panose="020B0604020202020204" pitchFamily="34" charset="0"/>
              </a:rPr>
              <a:t>making</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solvents/CFCs/insecticides/HC</a:t>
            </a:r>
            <a:r>
              <a:rPr lang="en-GB"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l</a:t>
            </a:r>
            <a:r>
              <a:rPr lang="en-GB"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 (1)     bromine extraction (1)	</a:t>
            </a:r>
          </a:p>
        </p:txBody>
      </p:sp>
    </p:spTree>
    <p:extLst>
      <p:ext uri="{BB962C8B-B14F-4D97-AF65-F5344CB8AC3E}">
        <p14:creationId xmlns:p14="http://schemas.microsoft.com/office/powerpoint/2010/main" val="51192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230E53-B1C0-4873-B4DD-AA1ABBA43B30}"/>
              </a:ext>
            </a:extLst>
          </p:cNvPr>
          <p:cNvSpPr/>
          <p:nvPr/>
        </p:nvSpPr>
        <p:spPr>
          <a:xfrm>
            <a:off x="170047" y="198436"/>
            <a:ext cx="11784530" cy="3970318"/>
          </a:xfrm>
          <a:prstGeom prst="rect">
            <a:avLst/>
          </a:prstGeom>
        </p:spPr>
        <p:txBody>
          <a:bodyPr wrap="square">
            <a:spAutoFit/>
          </a:bodyPr>
          <a:lstStyle/>
          <a:p>
            <a:r>
              <a:rPr lang="en-US" sz="2800" dirty="0"/>
              <a:t>Bromine is made by passing chlorine through a solution derived from sea water containing bromide ions. The resulting bromine is dangerous to transport but it has several important uses.</a:t>
            </a:r>
          </a:p>
          <a:p>
            <a:r>
              <a:rPr lang="en-US" sz="2800" dirty="0"/>
              <a:t>-Describe the appearance of the element bromine at room temperature.    [2]</a:t>
            </a:r>
          </a:p>
          <a:p>
            <a:r>
              <a:rPr lang="en-US" sz="2800" dirty="0"/>
              <a:t>-What can be deduced about the relative reactivities of bromine and chlorine from the way bromine is made? Explain your answer. [1]</a:t>
            </a:r>
          </a:p>
          <a:p>
            <a:r>
              <a:rPr lang="en-GB" sz="2800" dirty="0"/>
              <a:t>-Write a half-equation showing what happens to bromide ions when they are converted to molecules of the element bromine.  [2]</a:t>
            </a:r>
          </a:p>
          <a:p>
            <a:r>
              <a:rPr lang="en-GB" sz="2800" dirty="0"/>
              <a:t>-Name the process taking place in this half-equation</a:t>
            </a:r>
            <a:endParaRPr lang="en-US" sz="2800" dirty="0"/>
          </a:p>
        </p:txBody>
      </p:sp>
      <p:sp>
        <p:nvSpPr>
          <p:cNvPr id="3" name="Rectangle 2">
            <a:extLst>
              <a:ext uri="{FF2B5EF4-FFF2-40B4-BE49-F238E27FC236}">
                <a16:creationId xmlns:a16="http://schemas.microsoft.com/office/drawing/2014/main" id="{67347AB1-629A-4ACB-9FA7-62C77D3B5009}"/>
              </a:ext>
            </a:extLst>
          </p:cNvPr>
          <p:cNvSpPr/>
          <p:nvPr/>
        </p:nvSpPr>
        <p:spPr>
          <a:xfrm>
            <a:off x="203735" y="4089176"/>
            <a:ext cx="11784530" cy="1938992"/>
          </a:xfrm>
          <a:prstGeom prst="rect">
            <a:avLst/>
          </a:prstGeom>
        </p:spPr>
        <p:txBody>
          <a:bodyPr wrap="square">
            <a:spAutoFit/>
          </a:bodyPr>
          <a:lstStyle/>
          <a:p>
            <a:r>
              <a:rPr lang="en-US" sz="2400" dirty="0">
                <a:solidFill>
                  <a:srgbClr val="FF0000"/>
                </a:solidFill>
                <a:latin typeface="Arial" panose="020B0604020202020204" pitchFamily="34" charset="0"/>
                <a:cs typeface="Arial" panose="020B0604020202020204" pitchFamily="34" charset="0"/>
              </a:rPr>
              <a:t>brown/red/red-brown/brown-orange/red-orange (NOT orange) (1)  liquid (1)</a:t>
            </a:r>
          </a:p>
          <a:p>
            <a:r>
              <a:rPr lang="en-US" sz="2400" dirty="0">
                <a:solidFill>
                  <a:srgbClr val="FF0000"/>
                </a:solidFill>
                <a:latin typeface="Arial" panose="020B0604020202020204" pitchFamily="34" charset="0"/>
                <a:cs typeface="Arial" panose="020B0604020202020204" pitchFamily="34" charset="0"/>
              </a:rPr>
              <a:t>chlorine is more reactive because it displaces bromine/</a:t>
            </a:r>
            <a:r>
              <a:rPr lang="en-US" sz="2400" dirty="0" err="1">
                <a:solidFill>
                  <a:srgbClr val="FF0000"/>
                </a:solidFill>
                <a:latin typeface="Arial" panose="020B0604020202020204" pitchFamily="34" charset="0"/>
                <a:cs typeface="Arial" panose="020B0604020202020204" pitchFamily="34" charset="0"/>
              </a:rPr>
              <a:t>oxidises</a:t>
            </a:r>
            <a:r>
              <a:rPr lang="en-US" sz="2400" dirty="0">
                <a:solidFill>
                  <a:srgbClr val="FF0000"/>
                </a:solidFill>
                <a:latin typeface="Arial" panose="020B0604020202020204" pitchFamily="34" charset="0"/>
                <a:cs typeface="Arial" panose="020B0604020202020204" pitchFamily="34" charset="0"/>
              </a:rPr>
              <a:t>/takes electrons away from Br– </a:t>
            </a:r>
            <a:r>
              <a:rPr lang="en-US" sz="2400" dirty="0" err="1">
                <a:solidFill>
                  <a:srgbClr val="FF0000"/>
                </a:solidFill>
                <a:latin typeface="Arial" panose="020B0604020202020204" pitchFamily="34" charset="0"/>
                <a:cs typeface="Arial" panose="020B0604020202020204" pitchFamily="34" charset="0"/>
              </a:rPr>
              <a:t>ora</a:t>
            </a:r>
            <a:r>
              <a:rPr lang="en-US" sz="2400" dirty="0">
                <a:solidFill>
                  <a:srgbClr val="FF0000"/>
                </a:solidFill>
                <a:latin typeface="Arial" panose="020B0604020202020204" pitchFamily="34" charset="0"/>
                <a:cs typeface="Arial" panose="020B0604020202020204" pitchFamily="34" charset="0"/>
              </a:rPr>
              <a:t> reason must be given	1</a:t>
            </a:r>
          </a:p>
          <a:p>
            <a:r>
              <a:rPr lang="en-US" sz="2400" dirty="0">
                <a:solidFill>
                  <a:srgbClr val="FF0000"/>
                </a:solidFill>
                <a:latin typeface="Arial" panose="020B0604020202020204" pitchFamily="34" charset="0"/>
                <a:cs typeface="Arial" panose="020B0604020202020204" pitchFamily="34" charset="0"/>
              </a:rPr>
              <a:t>Completely correct: 2Br</a:t>
            </a:r>
            <a:r>
              <a:rPr lang="en-US" sz="2400" baseline="30000" dirty="0">
                <a:solidFill>
                  <a:srgbClr val="FF0000"/>
                </a:solidFill>
                <a:latin typeface="Arial" panose="020B0604020202020204" pitchFamily="34" charset="0"/>
                <a:cs typeface="Arial" panose="020B0604020202020204" pitchFamily="34" charset="0"/>
              </a:rPr>
              <a:t>–</a:t>
            </a:r>
            <a:r>
              <a:rPr lang="en-US" sz="2400" dirty="0">
                <a:solidFill>
                  <a:srgbClr val="FF0000"/>
                </a:solidFill>
                <a:latin typeface="Arial" panose="020B0604020202020204" pitchFamily="34" charset="0"/>
                <a:cs typeface="Arial" panose="020B0604020202020204" pitchFamily="34" charset="0"/>
              </a:rPr>
              <a:t> → Br</a:t>
            </a:r>
            <a:r>
              <a:rPr lang="en-US" sz="2400" baseline="-25000" dirty="0">
                <a:solidFill>
                  <a:srgbClr val="FF0000"/>
                </a:solidFill>
                <a:latin typeface="Arial" panose="020B0604020202020204" pitchFamily="34" charset="0"/>
                <a:cs typeface="Arial" panose="020B0604020202020204" pitchFamily="34" charset="0"/>
              </a:rPr>
              <a:t>2</a:t>
            </a:r>
            <a:r>
              <a:rPr lang="en-US" sz="2400" dirty="0">
                <a:solidFill>
                  <a:srgbClr val="FF0000"/>
                </a:solidFill>
                <a:latin typeface="Arial" panose="020B0604020202020204" pitchFamily="34" charset="0"/>
                <a:cs typeface="Arial" panose="020B0604020202020204" pitchFamily="34" charset="0"/>
              </a:rPr>
              <a:t>  + 2e</a:t>
            </a:r>
            <a:r>
              <a:rPr lang="en-US" sz="2400" baseline="30000" dirty="0">
                <a:solidFill>
                  <a:srgbClr val="FF0000"/>
                </a:solidFill>
                <a:latin typeface="Arial" panose="020B0604020202020204" pitchFamily="34" charset="0"/>
                <a:cs typeface="Arial" panose="020B0604020202020204" pitchFamily="34" charset="0"/>
              </a:rPr>
              <a:t>–</a:t>
            </a:r>
          </a:p>
          <a:p>
            <a:r>
              <a:rPr lang="en-US" sz="2400" dirty="0">
                <a:solidFill>
                  <a:srgbClr val="FF0000"/>
                </a:solidFill>
                <a:latin typeface="Arial" panose="020B0604020202020204" pitchFamily="34" charset="0"/>
                <a:cs typeface="Arial" panose="020B0604020202020204" pitchFamily="34" charset="0"/>
              </a:rPr>
              <a:t>oxidation (</a:t>
            </a:r>
            <a:r>
              <a:rPr lang="en-US" sz="2400" dirty="0" err="1">
                <a:solidFill>
                  <a:srgbClr val="FF0000"/>
                </a:solidFill>
                <a:latin typeface="Arial" panose="020B0604020202020204" pitchFamily="34" charset="0"/>
                <a:cs typeface="Arial" panose="020B0604020202020204" pitchFamily="34" charset="0"/>
              </a:rPr>
              <a:t>ecf</a:t>
            </a:r>
            <a:r>
              <a:rPr lang="en-US" sz="2400" dirty="0">
                <a:solidFill>
                  <a:srgbClr val="FF0000"/>
                </a:solidFill>
                <a:latin typeface="Arial" panose="020B0604020202020204" pitchFamily="34" charset="0"/>
                <a:cs typeface="Arial" panose="020B0604020202020204" pitchFamily="34" charset="0"/>
              </a:rPr>
              <a:t> from a iii) NOT redox</a:t>
            </a:r>
          </a:p>
        </p:txBody>
      </p:sp>
    </p:spTree>
    <p:extLst>
      <p:ext uri="{BB962C8B-B14F-4D97-AF65-F5344CB8AC3E}">
        <p14:creationId xmlns:p14="http://schemas.microsoft.com/office/powerpoint/2010/main" val="81494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CFCF70-4194-48E5-B335-58EC1668A1D0}"/>
              </a:ext>
            </a:extLst>
          </p:cNvPr>
          <p:cNvSpPr/>
          <p:nvPr/>
        </p:nvSpPr>
        <p:spPr>
          <a:xfrm>
            <a:off x="266299" y="312896"/>
            <a:ext cx="11524648" cy="1384995"/>
          </a:xfrm>
          <a:prstGeom prst="rect">
            <a:avLst/>
          </a:prstGeom>
        </p:spPr>
        <p:txBody>
          <a:bodyPr wrap="square">
            <a:spAutoFit/>
          </a:bodyPr>
          <a:lstStyle/>
          <a:p>
            <a:r>
              <a:rPr lang="en-US" sz="2800" dirty="0"/>
              <a:t>One use of bromine involves making silver bromide for use in photography.</a:t>
            </a:r>
          </a:p>
          <a:p>
            <a:r>
              <a:rPr lang="en-US" sz="2800" dirty="0"/>
              <a:t>Write an ionic equation, with state symbols, for the reaction between a solution of silver ions and a solution of bromide ions to form silver bromide.</a:t>
            </a:r>
          </a:p>
        </p:txBody>
      </p:sp>
      <p:pic>
        <p:nvPicPr>
          <p:cNvPr id="3" name="Picture 2">
            <a:extLst>
              <a:ext uri="{FF2B5EF4-FFF2-40B4-BE49-F238E27FC236}">
                <a16:creationId xmlns:a16="http://schemas.microsoft.com/office/drawing/2014/main" id="{71C76F9A-394C-484A-A174-19A2B86C90ED}"/>
              </a:ext>
            </a:extLst>
          </p:cNvPr>
          <p:cNvPicPr>
            <a:picLocks noChangeAspect="1"/>
          </p:cNvPicPr>
          <p:nvPr/>
        </p:nvPicPr>
        <p:blipFill>
          <a:blip r:embed="rId2"/>
          <a:stretch>
            <a:fillRect/>
          </a:stretch>
        </p:blipFill>
        <p:spPr>
          <a:xfrm>
            <a:off x="2005141" y="2473172"/>
            <a:ext cx="20817387" cy="1215907"/>
          </a:xfrm>
          <a:prstGeom prst="rect">
            <a:avLst/>
          </a:prstGeom>
        </p:spPr>
      </p:pic>
    </p:spTree>
    <p:extLst>
      <p:ext uri="{BB962C8B-B14F-4D97-AF65-F5344CB8AC3E}">
        <p14:creationId xmlns:p14="http://schemas.microsoft.com/office/powerpoint/2010/main" val="215927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684B16-3415-4B9E-A8E0-E79A0542370E}"/>
              </a:ext>
            </a:extLst>
          </p:cNvPr>
          <p:cNvSpPr/>
          <p:nvPr/>
        </p:nvSpPr>
        <p:spPr>
          <a:xfrm>
            <a:off x="170576" y="110641"/>
            <a:ext cx="11909571" cy="4401205"/>
          </a:xfrm>
          <a:prstGeom prst="rect">
            <a:avLst/>
          </a:prstGeom>
        </p:spPr>
        <p:txBody>
          <a:bodyPr wrap="square">
            <a:spAutoFit/>
          </a:bodyPr>
          <a:lstStyle/>
          <a:p>
            <a:r>
              <a:rPr lang="en-US" sz="2800" dirty="0"/>
              <a:t>The calcium ion content of water can affect both the colour and texture of cooked vegetables.</a:t>
            </a:r>
          </a:p>
          <a:p>
            <a:r>
              <a:rPr lang="en-US" sz="2800" dirty="0"/>
              <a:t>Hard water areas contain relatively high concentrations of calcium ions. This is caused by groundwater running over naturally occurring calcium compounds such as limestone, an impure form of calcium carbonate.</a:t>
            </a:r>
          </a:p>
          <a:p>
            <a:r>
              <a:rPr lang="en-US" sz="2800" dirty="0"/>
              <a:t>(</a:t>
            </a:r>
            <a:r>
              <a:rPr lang="en-US" sz="2800" dirty="0" err="1"/>
              <a:t>i</a:t>
            </a:r>
            <a:r>
              <a:rPr lang="en-US" sz="2800" dirty="0"/>
              <a:t>) Describe the trend in the solubility of the Group 2 carbonates. [1]</a:t>
            </a:r>
          </a:p>
          <a:p>
            <a:r>
              <a:rPr lang="en-US" sz="2800" dirty="0"/>
              <a:t>(ii) The Group 2 elements form 2+ ions more easily as the group is descended and this is directly related to their reactivity.</a:t>
            </a:r>
          </a:p>
          <a:p>
            <a:r>
              <a:rPr lang="en-US" sz="2800" dirty="0"/>
              <a:t>Describe and compare the reactivity of calcium and magnesium metals with water. Include a balanced equation in your answer.                                       [5]</a:t>
            </a:r>
          </a:p>
        </p:txBody>
      </p:sp>
      <p:sp>
        <p:nvSpPr>
          <p:cNvPr id="2" name="Rectangle 1">
            <a:extLst>
              <a:ext uri="{FF2B5EF4-FFF2-40B4-BE49-F238E27FC236}">
                <a16:creationId xmlns:a16="http://schemas.microsoft.com/office/drawing/2014/main" id="{8B4672CA-18D0-42B6-B040-D39597E0C164}"/>
              </a:ext>
            </a:extLst>
          </p:cNvPr>
          <p:cNvSpPr/>
          <p:nvPr/>
        </p:nvSpPr>
        <p:spPr>
          <a:xfrm>
            <a:off x="10195396" y="1834189"/>
            <a:ext cx="2304199" cy="954107"/>
          </a:xfrm>
          <a:prstGeom prst="rect">
            <a:avLst/>
          </a:prstGeom>
        </p:spPr>
        <p:txBody>
          <a:bodyPr wrap="square">
            <a:spAutoFit/>
          </a:bodyPr>
          <a:lstStyle/>
          <a:p>
            <a:r>
              <a:rPr lang="en-GB" sz="28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decreases down group</a:t>
            </a:r>
            <a:endParaRPr lang="en-GB" sz="2800" dirty="0">
              <a:solidFill>
                <a:srgbClr val="FF0000"/>
              </a:solidFill>
            </a:endParaRPr>
          </a:p>
        </p:txBody>
      </p:sp>
      <p:sp>
        <p:nvSpPr>
          <p:cNvPr id="3" name="Rectangle 2">
            <a:extLst>
              <a:ext uri="{FF2B5EF4-FFF2-40B4-BE49-F238E27FC236}">
                <a16:creationId xmlns:a16="http://schemas.microsoft.com/office/drawing/2014/main" id="{FBA196DC-46FD-4A24-AE04-F08F61244325}"/>
              </a:ext>
            </a:extLst>
          </p:cNvPr>
          <p:cNvSpPr/>
          <p:nvPr/>
        </p:nvSpPr>
        <p:spPr>
          <a:xfrm>
            <a:off x="0" y="4426533"/>
            <a:ext cx="11316749" cy="2246769"/>
          </a:xfrm>
          <a:prstGeom prst="rect">
            <a:avLst/>
          </a:prstGeom>
        </p:spPr>
        <p:txBody>
          <a:bodyPr wrap="square">
            <a:spAutoFit/>
          </a:bodyPr>
          <a:lstStyle/>
          <a:p>
            <a:r>
              <a:rPr lang="en-US" sz="2800" dirty="0">
                <a:solidFill>
                  <a:srgbClr val="FF0000"/>
                </a:solidFill>
              </a:rPr>
              <a:t>General reaction produces hydrogen (1); and oxide/hydroxide (1) equation;</a:t>
            </a:r>
          </a:p>
          <a:p>
            <a:r>
              <a:rPr lang="en-US" sz="2800" dirty="0">
                <a:solidFill>
                  <a:srgbClr val="FF0000"/>
                </a:solidFill>
              </a:rPr>
              <a:t>	calcium more reactive (</a:t>
            </a:r>
            <a:r>
              <a:rPr lang="en-US" sz="2800" dirty="0" err="1">
                <a:solidFill>
                  <a:srgbClr val="FF0000"/>
                </a:solidFill>
              </a:rPr>
              <a:t>ora</a:t>
            </a:r>
            <a:r>
              <a:rPr lang="en-US" sz="2800" dirty="0">
                <a:solidFill>
                  <a:srgbClr val="FF0000"/>
                </a:solidFill>
              </a:rPr>
              <a:t> can be implied) (1);</a:t>
            </a:r>
          </a:p>
          <a:p>
            <a:r>
              <a:rPr lang="en-US" sz="2800" dirty="0">
                <a:solidFill>
                  <a:srgbClr val="FF0000"/>
                </a:solidFill>
              </a:rPr>
              <a:t>	qualifying statement which illustrates how calcium is more reactive (1)</a:t>
            </a:r>
          </a:p>
          <a:p>
            <a:r>
              <a:rPr lang="en-US" sz="2800" dirty="0">
                <a:solidFill>
                  <a:srgbClr val="FF0000"/>
                </a:solidFill>
              </a:rPr>
              <a:t>	e.g. Ca reacts more vigorously with cold water/bubbles faster</a:t>
            </a:r>
          </a:p>
          <a:p>
            <a:r>
              <a:rPr lang="en-US" sz="2800" dirty="0">
                <a:solidFill>
                  <a:srgbClr val="FF0000"/>
                </a:solidFill>
              </a:rPr>
              <a:t>	One balanced equation (ignore state symbols) (1)</a:t>
            </a:r>
          </a:p>
        </p:txBody>
      </p:sp>
    </p:spTree>
    <p:extLst>
      <p:ext uri="{BB962C8B-B14F-4D97-AF65-F5344CB8AC3E}">
        <p14:creationId xmlns:p14="http://schemas.microsoft.com/office/powerpoint/2010/main" val="248212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783C78A-84C7-4F3B-9CC6-06C5D394BC34}"/>
              </a:ext>
            </a:extLst>
          </p:cNvPr>
          <p:cNvSpPr/>
          <p:nvPr/>
        </p:nvSpPr>
        <p:spPr>
          <a:xfrm>
            <a:off x="153798" y="110208"/>
            <a:ext cx="11699846" cy="3570208"/>
          </a:xfrm>
          <a:prstGeom prst="rect">
            <a:avLst/>
          </a:prstGeom>
        </p:spPr>
        <p:txBody>
          <a:bodyPr wrap="square">
            <a:spAutoFit/>
          </a:bodyPr>
          <a:lstStyle/>
          <a:p>
            <a:pPr>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2800" dirty="0">
                <a:solidFill>
                  <a:srgbClr val="221E1F"/>
                </a:solidFill>
                <a:latin typeface="Arial" panose="020B0604020202020204" pitchFamily="34" charset="0"/>
                <a:ea typeface="Times New Roman" panose="02020603050405020304" pitchFamily="18" charset="0"/>
              </a:rPr>
              <a:t>One of the main sources of magnesium metal is from magnesium ions (Mg</a:t>
            </a:r>
            <a:r>
              <a:rPr lang="en-GB" sz="2800" baseline="30000" dirty="0">
                <a:solidFill>
                  <a:srgbClr val="221E1F"/>
                </a:solidFill>
                <a:effectLst/>
                <a:latin typeface="Arial" panose="020B0604020202020204" pitchFamily="34" charset="0"/>
                <a:ea typeface="Times New Roman" panose="02020603050405020304" pitchFamily="18" charset="0"/>
              </a:rPr>
              <a:t>2+</a:t>
            </a:r>
            <a:r>
              <a:rPr lang="en-GB" sz="2800" dirty="0">
                <a:solidFill>
                  <a:srgbClr val="221E1F"/>
                </a:solidFill>
                <a:latin typeface="Arial" panose="020B0604020202020204" pitchFamily="34" charset="0"/>
                <a:ea typeface="Times New Roman" panose="02020603050405020304" pitchFamily="18" charset="0"/>
              </a:rPr>
              <a:t>) in sea water. The first stage in the production of magnesium is to mix the sea water with a slurry of calcium hydroxide.</a:t>
            </a:r>
            <a:br>
              <a:rPr lang="en-GB" sz="2800" dirty="0">
                <a:solidFill>
                  <a:srgbClr val="221E1F"/>
                </a:solidFill>
                <a:latin typeface="Arial" panose="020B0604020202020204" pitchFamily="34" charset="0"/>
                <a:ea typeface="Times New Roman" panose="02020603050405020304" pitchFamily="18" charset="0"/>
              </a:rPr>
            </a:br>
            <a:r>
              <a:rPr lang="en-GB" sz="2800" dirty="0">
                <a:solidFill>
                  <a:srgbClr val="221E1F"/>
                </a:solidFill>
                <a:latin typeface="Arial" panose="020B0604020202020204" pitchFamily="34" charset="0"/>
                <a:ea typeface="Times New Roman" panose="02020603050405020304" pitchFamily="18" charset="0"/>
              </a:rPr>
              <a:t>This precipitates magnesium hydroxide.</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solidFill>
                  <a:srgbClr val="221E1F"/>
                </a:solidFill>
                <a:latin typeface="Arial" panose="020B0604020202020204" pitchFamily="34" charset="0"/>
                <a:ea typeface="Times New Roman" panose="02020603050405020304" pitchFamily="18" charset="0"/>
              </a:rPr>
              <a:t>(a)	This reaction can be represented as follows.</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GB" sz="2800" dirty="0">
                <a:latin typeface="Arial" panose="020B0604020202020204" pitchFamily="34" charset="0"/>
                <a:ea typeface="Times New Roman" panose="02020603050405020304" pitchFamily="18" charset="0"/>
              </a:rPr>
              <a:t>Mg</a:t>
            </a:r>
            <a:r>
              <a:rPr lang="en-GB" sz="2800" baseline="30000" dirty="0">
                <a:effectLst/>
                <a:latin typeface="Arial" panose="020B0604020202020204" pitchFamily="34" charset="0"/>
                <a:ea typeface="Times New Roman" panose="02020603050405020304" pitchFamily="18" charset="0"/>
              </a:rPr>
              <a:t>2+</a:t>
            </a:r>
            <a:r>
              <a:rPr lang="en-GB" sz="2800" dirty="0">
                <a:latin typeface="Arial" panose="020B0604020202020204" pitchFamily="34" charset="0"/>
                <a:ea typeface="Times New Roman" panose="02020603050405020304" pitchFamily="18" charset="0"/>
              </a:rPr>
              <a:t>(aq) + Ca(OH)</a:t>
            </a:r>
            <a:r>
              <a:rPr lang="en-GB" sz="2800" baseline="-25000" dirty="0">
                <a:effectLst/>
                <a:latin typeface="Arial" panose="020B0604020202020204" pitchFamily="34" charset="0"/>
                <a:ea typeface="Times New Roman" panose="02020603050405020304" pitchFamily="18" charset="0"/>
              </a:rPr>
              <a:t>2</a:t>
            </a:r>
            <a:r>
              <a:rPr lang="en-GB" sz="2800" dirty="0">
                <a:latin typeface="Arial" panose="020B0604020202020204" pitchFamily="34" charset="0"/>
                <a:ea typeface="Times New Roman" panose="02020603050405020304" pitchFamily="18" charset="0"/>
              </a:rPr>
              <a:t>(aq) → Mg(OH)</a:t>
            </a:r>
            <a:r>
              <a:rPr lang="en-GB" sz="2800" baseline="-25000" dirty="0">
                <a:effectLst/>
                <a:latin typeface="Arial" panose="020B0604020202020204" pitchFamily="34" charset="0"/>
                <a:ea typeface="Times New Roman" panose="02020603050405020304" pitchFamily="18" charset="0"/>
              </a:rPr>
              <a:t>2</a:t>
            </a:r>
            <a:r>
              <a:rPr lang="en-GB" sz="2800" dirty="0">
                <a:latin typeface="Arial" panose="020B0604020202020204" pitchFamily="34" charset="0"/>
                <a:ea typeface="Times New Roman" panose="02020603050405020304" pitchFamily="18" charset="0"/>
              </a:rPr>
              <a:t>(…..) + Ca</a:t>
            </a:r>
            <a:r>
              <a:rPr lang="en-GB" sz="2800" baseline="30000" dirty="0">
                <a:effectLst/>
                <a:latin typeface="Arial" panose="020B0604020202020204" pitchFamily="34" charset="0"/>
                <a:ea typeface="Times New Roman" panose="02020603050405020304" pitchFamily="18" charset="0"/>
              </a:rPr>
              <a:t>2+</a:t>
            </a:r>
            <a:r>
              <a:rPr lang="en-GB" sz="2800" dirty="0">
                <a:latin typeface="Arial" panose="020B0604020202020204" pitchFamily="34" charset="0"/>
                <a:ea typeface="Times New Roman" panose="02020603050405020304" pitchFamily="18" charset="0"/>
              </a:rPr>
              <a:t>(.....)</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latin typeface="Arial" panose="020B0604020202020204" pitchFamily="34" charset="0"/>
                <a:ea typeface="Times New Roman" panose="02020603050405020304" pitchFamily="18" charset="0"/>
              </a:rPr>
              <a:t>	Complete the state symbols on the product side of the equation. </a:t>
            </a:r>
            <a:r>
              <a:rPr lang="en-GB" sz="2800" b="0" dirty="0">
                <a:solidFill>
                  <a:srgbClr val="221E1F"/>
                </a:solidFill>
                <a:effectLst/>
                <a:latin typeface="Arial" panose="020B0604020202020204" pitchFamily="34" charset="0"/>
                <a:ea typeface="Times New Roman" panose="02020603050405020304" pitchFamily="18" charset="0"/>
              </a:rPr>
              <a:t>[1]</a:t>
            </a:r>
            <a:endParaRPr lang="en-GB" sz="2800" b="1"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0A8D9313-2130-4EE4-99B6-9B0005BF3A7A}"/>
              </a:ext>
            </a:extLst>
          </p:cNvPr>
          <p:cNvSpPr txBox="1"/>
          <p:nvPr/>
        </p:nvSpPr>
        <p:spPr>
          <a:xfrm>
            <a:off x="6096000" y="2525086"/>
            <a:ext cx="2484976" cy="523220"/>
          </a:xfrm>
          <a:prstGeom prst="rect">
            <a:avLst/>
          </a:prstGeom>
          <a:noFill/>
        </p:spPr>
        <p:txBody>
          <a:bodyPr wrap="none" rtlCol="0">
            <a:spAutoFit/>
          </a:bodyPr>
          <a:lstStyle/>
          <a:p>
            <a:r>
              <a:rPr lang="en-GB" sz="2800" dirty="0">
                <a:solidFill>
                  <a:srgbClr val="FF0000"/>
                </a:solidFill>
              </a:rPr>
              <a:t>s                      aq</a:t>
            </a:r>
          </a:p>
        </p:txBody>
      </p:sp>
    </p:spTree>
    <p:extLst>
      <p:ext uri="{BB962C8B-B14F-4D97-AF65-F5344CB8AC3E}">
        <p14:creationId xmlns:p14="http://schemas.microsoft.com/office/powerpoint/2010/main" val="393323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FEA719-F42D-4B9F-A62B-35444CCA2ED5}"/>
              </a:ext>
            </a:extLst>
          </p:cNvPr>
          <p:cNvSpPr/>
          <p:nvPr/>
        </p:nvSpPr>
        <p:spPr>
          <a:xfrm>
            <a:off x="69909" y="0"/>
            <a:ext cx="11867626" cy="3262432"/>
          </a:xfrm>
          <a:prstGeom prst="rect">
            <a:avLst/>
          </a:prstGeom>
        </p:spPr>
        <p:txBody>
          <a:bodyPr wrap="square">
            <a:spAutoFit/>
          </a:bodyPr>
          <a:lstStyle/>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solidFill>
                  <a:srgbClr val="221E1F"/>
                </a:solidFill>
                <a:latin typeface="Arial" panose="020B0604020202020204" pitchFamily="34" charset="0"/>
                <a:ea typeface="Times New Roman" panose="02020603050405020304" pitchFamily="18" charset="0"/>
              </a:rPr>
              <a:t>The magnesium hydroxide produced in the equation</a:t>
            </a:r>
            <a:r>
              <a:rPr lang="en-GB" sz="2800" b="1" dirty="0">
                <a:solidFill>
                  <a:srgbClr val="221E1F"/>
                </a:solidFill>
                <a:latin typeface="Arial" panose="020B0604020202020204" pitchFamily="34" charset="0"/>
                <a:ea typeface="Times New Roman" panose="02020603050405020304" pitchFamily="18" charset="0"/>
              </a:rPr>
              <a:t> </a:t>
            </a:r>
            <a:r>
              <a:rPr lang="en-GB" sz="2800" dirty="0">
                <a:solidFill>
                  <a:srgbClr val="221E1F"/>
                </a:solidFill>
                <a:latin typeface="Arial" panose="020B0604020202020204" pitchFamily="34" charset="0"/>
                <a:ea typeface="Times New Roman" panose="02020603050405020304" pitchFamily="18" charset="0"/>
              </a:rPr>
              <a:t>above can be heated to produce magnesium oxide or reacted with hydrochloric acid to make magnesium chloride.</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latin typeface="Arial" panose="020B0604020202020204" pitchFamily="34" charset="0"/>
                <a:ea typeface="Times New Roman" panose="02020603050405020304" pitchFamily="18" charset="0"/>
              </a:rPr>
              <a:t>Draw an electron ‘dot-cross’ diagram, in the space below, to show the ions present in magnesium chloride. Show outer electron shells only. [4]</a:t>
            </a:r>
            <a:r>
              <a:rPr lang="en-US" sz="2800" dirty="0">
                <a:latin typeface="Arial" panose="020B0604020202020204" pitchFamily="34" charset="0"/>
                <a:ea typeface="Times New Roman" panose="02020603050405020304" pitchFamily="18" charset="0"/>
              </a:rPr>
              <a:t> Use your knowledge of bonding in metals to suggest why metals are good conductors of electricity.    [2]</a:t>
            </a:r>
            <a:endParaRPr lang="en-GB" sz="2800" dirty="0">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A3F2BA64-1CB6-431C-871C-F806C9382C50}"/>
              </a:ext>
            </a:extLst>
          </p:cNvPr>
          <p:cNvSpPr/>
          <p:nvPr/>
        </p:nvSpPr>
        <p:spPr>
          <a:xfrm>
            <a:off x="1941986" y="6230815"/>
            <a:ext cx="9600705" cy="523220"/>
          </a:xfrm>
          <a:prstGeom prst="rect">
            <a:avLst/>
          </a:prstGeom>
        </p:spPr>
        <p:txBody>
          <a:bodyPr wrap="none">
            <a:spAutoFit/>
          </a:bodyPr>
          <a:lstStyle/>
          <a:p>
            <a:r>
              <a:rPr lang="en-US" sz="2800" dirty="0">
                <a:solidFill>
                  <a:srgbClr val="FF0000"/>
                </a:solidFill>
              </a:rPr>
              <a:t>Delocalized/’sea’/free electrons (1); can move/mobile (1);	2</a:t>
            </a:r>
            <a:endParaRPr lang="en-GB" sz="2800" dirty="0">
              <a:solidFill>
                <a:srgbClr val="FF0000"/>
              </a:solidFill>
            </a:endParaRPr>
          </a:p>
        </p:txBody>
      </p:sp>
    </p:spTree>
    <p:extLst>
      <p:ext uri="{BB962C8B-B14F-4D97-AF65-F5344CB8AC3E}">
        <p14:creationId xmlns:p14="http://schemas.microsoft.com/office/powerpoint/2010/main" val="418028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A90837-11A3-48CC-ACB8-D0411885D04F}"/>
              </a:ext>
            </a:extLst>
          </p:cNvPr>
          <p:cNvSpPr/>
          <p:nvPr/>
        </p:nvSpPr>
        <p:spPr>
          <a:xfrm>
            <a:off x="127233" y="192260"/>
            <a:ext cx="11937534" cy="4278094"/>
          </a:xfrm>
          <a:prstGeom prst="rect">
            <a:avLst/>
          </a:prstGeom>
        </p:spPr>
        <p:txBody>
          <a:bodyPr wrap="square">
            <a:spAutoFit/>
          </a:bodyPr>
          <a:lstStyle/>
          <a:p>
            <a:pPr>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2800" dirty="0">
                <a:latin typeface="Arial" panose="020B0604020202020204" pitchFamily="34" charset="0"/>
                <a:ea typeface="Times New Roman" panose="02020603050405020304" pitchFamily="18" charset="0"/>
              </a:rPr>
              <a:t>Carbon dioxide regulation is particularly important in coffee packaging. The CO</a:t>
            </a:r>
            <a:r>
              <a:rPr lang="en-GB" sz="2800" dirty="0">
                <a:effectLst/>
                <a:latin typeface="Arial" panose="020B0604020202020204" pitchFamily="34" charset="0"/>
                <a:ea typeface="Times New Roman" panose="02020603050405020304" pitchFamily="18" charset="0"/>
              </a:rPr>
              <a:t>2</a:t>
            </a:r>
            <a:r>
              <a:rPr lang="en-GB" sz="2800" dirty="0">
                <a:latin typeface="Arial" panose="020B0604020202020204" pitchFamily="34" charset="0"/>
                <a:ea typeface="Times New Roman" panose="02020603050405020304" pitchFamily="18" charset="0"/>
              </a:rPr>
              <a:t> is scavenged by reacting it with moist calcium oxide contained in sachets. The product is calcium carbonate, and the equation is written below.              		</a:t>
            </a:r>
            <a:r>
              <a:rPr lang="en-GB" sz="2800" dirty="0" err="1">
                <a:latin typeface="Arial" panose="020B0604020202020204" pitchFamily="34" charset="0"/>
                <a:ea typeface="Times New Roman" panose="02020603050405020304" pitchFamily="18" charset="0"/>
              </a:rPr>
              <a:t>CaO</a:t>
            </a:r>
            <a:r>
              <a:rPr lang="en-GB" sz="2800" dirty="0">
                <a:latin typeface="Arial" panose="020B0604020202020204" pitchFamily="34" charset="0"/>
                <a:ea typeface="Times New Roman" panose="02020603050405020304" pitchFamily="18" charset="0"/>
              </a:rPr>
              <a:t>(s) </a:t>
            </a:r>
            <a:r>
              <a:rPr lang="en-GB" sz="2800" dirty="0">
                <a:latin typeface="Symbol" panose="05050102010706020507" pitchFamily="18" charset="2"/>
                <a:ea typeface="Times New Roman" panose="02020603050405020304" pitchFamily="18" charset="0"/>
                <a:cs typeface="Symbol" panose="05050102010706020507" pitchFamily="18" charset="2"/>
              </a:rPr>
              <a:t>+</a:t>
            </a:r>
            <a:r>
              <a:rPr lang="en-GB" sz="2800" dirty="0">
                <a:latin typeface="Arial" panose="020B0604020202020204" pitchFamily="34" charset="0"/>
                <a:ea typeface="Times New Roman" panose="02020603050405020304" pitchFamily="18" charset="0"/>
              </a:rPr>
              <a:t> CO</a:t>
            </a:r>
            <a:r>
              <a:rPr lang="en-GB" sz="2800" dirty="0">
                <a:effectLst/>
                <a:latin typeface="Arial" panose="020B0604020202020204" pitchFamily="34" charset="0"/>
                <a:ea typeface="Times New Roman" panose="02020603050405020304" pitchFamily="18" charset="0"/>
              </a:rPr>
              <a:t>2</a:t>
            </a:r>
            <a:r>
              <a:rPr lang="en-GB" sz="2800" dirty="0">
                <a:latin typeface="Arial" panose="020B0604020202020204" pitchFamily="34" charset="0"/>
                <a:ea typeface="Times New Roman" panose="02020603050405020304" pitchFamily="18" charset="0"/>
              </a:rPr>
              <a:t>(g) </a:t>
            </a:r>
            <a:r>
              <a:rPr lang="en-GB" sz="2800" dirty="0">
                <a:latin typeface="Symbol" panose="05050102010706020507" pitchFamily="18" charset="2"/>
                <a:ea typeface="Times New Roman" panose="02020603050405020304" pitchFamily="18" charset="0"/>
                <a:cs typeface="Symbol" panose="05050102010706020507" pitchFamily="18" charset="2"/>
              </a:rPr>
              <a:t>®</a:t>
            </a:r>
            <a:r>
              <a:rPr lang="en-GB" sz="2800" dirty="0">
                <a:latin typeface="Arial" panose="020B0604020202020204" pitchFamily="34" charset="0"/>
                <a:ea typeface="Times New Roman" panose="02020603050405020304" pitchFamily="18" charset="0"/>
              </a:rPr>
              <a:t> CaCO</a:t>
            </a:r>
            <a:r>
              <a:rPr lang="en-GB" sz="2800" dirty="0">
                <a:effectLst/>
                <a:latin typeface="Arial" panose="020B0604020202020204" pitchFamily="34" charset="0"/>
                <a:ea typeface="Times New Roman" panose="02020603050405020304" pitchFamily="18" charset="0"/>
              </a:rPr>
              <a:t>3</a:t>
            </a:r>
            <a:r>
              <a:rPr lang="en-GB" sz="2800" dirty="0">
                <a:latin typeface="Arial" panose="020B0604020202020204" pitchFamily="34" charset="0"/>
                <a:ea typeface="Times New Roman" panose="02020603050405020304" pitchFamily="18" charset="0"/>
              </a:rPr>
              <a:t>(s)</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latin typeface="Arial" panose="020B0604020202020204" pitchFamily="34" charset="0"/>
                <a:ea typeface="Times New Roman" panose="02020603050405020304" pitchFamily="18" charset="0"/>
              </a:rPr>
              <a:t>The sachets contain 0.80 g of calcium oxide. Calculate the maximum volume of carbon dioxide (in </a:t>
            </a:r>
            <a:r>
              <a:rPr lang="en-GB" sz="2800" b="1" dirty="0">
                <a:latin typeface="Arial" panose="020B0604020202020204" pitchFamily="34" charset="0"/>
                <a:ea typeface="Times New Roman" panose="02020603050405020304" pitchFamily="18" charset="0"/>
              </a:rPr>
              <a:t>cm</a:t>
            </a:r>
            <a:r>
              <a:rPr lang="en-GB" sz="2800" b="1" baseline="30000" dirty="0">
                <a:effectLst/>
                <a:latin typeface="Arial" panose="020B0604020202020204" pitchFamily="34" charset="0"/>
                <a:ea typeface="Times New Roman" panose="02020603050405020304" pitchFamily="18" charset="0"/>
              </a:rPr>
              <a:t>3</a:t>
            </a:r>
            <a:r>
              <a:rPr lang="en-GB" sz="2800" dirty="0">
                <a:latin typeface="Arial" panose="020B0604020202020204" pitchFamily="34" charset="0"/>
                <a:ea typeface="Times New Roman" panose="02020603050405020304" pitchFamily="18" charset="0"/>
              </a:rPr>
              <a:t>) that could be removed by the reaction in the equation</a:t>
            </a:r>
            <a:r>
              <a:rPr lang="en-GB" sz="2800" b="1" dirty="0">
                <a:latin typeface="Arial" panose="020B0604020202020204" pitchFamily="34" charset="0"/>
                <a:ea typeface="Times New Roman" panose="02020603050405020304" pitchFamily="18" charset="0"/>
              </a:rPr>
              <a:t> </a:t>
            </a:r>
            <a:r>
              <a:rPr lang="en-GB" sz="2800" dirty="0">
                <a:latin typeface="Arial" panose="020B0604020202020204" pitchFamily="34" charset="0"/>
                <a:ea typeface="Times New Roman" panose="02020603050405020304" pitchFamily="18" charset="0"/>
              </a:rPr>
              <a:t>above.  [4]</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latin typeface="Arial" panose="020B0604020202020204" pitchFamily="34" charset="0"/>
                <a:ea typeface="Times New Roman" panose="02020603050405020304" pitchFamily="18" charset="0"/>
              </a:rPr>
              <a:t>Give your answer to </a:t>
            </a:r>
            <a:r>
              <a:rPr lang="en-GB" sz="2800" b="1" dirty="0">
                <a:latin typeface="Arial" panose="020B0604020202020204" pitchFamily="34" charset="0"/>
                <a:ea typeface="Times New Roman" panose="02020603050405020304" pitchFamily="18" charset="0"/>
              </a:rPr>
              <a:t>two</a:t>
            </a:r>
            <a:r>
              <a:rPr lang="en-GB" sz="2800" dirty="0">
                <a:latin typeface="Arial" panose="020B0604020202020204" pitchFamily="34" charset="0"/>
                <a:ea typeface="Times New Roman" panose="02020603050405020304" pitchFamily="18" charset="0"/>
              </a:rPr>
              <a:t> significant figures.</a:t>
            </a:r>
            <a:r>
              <a:rPr lang="en-GB" sz="2800" dirty="0">
                <a:latin typeface="Times New Roman" panose="02020603050405020304" pitchFamily="18" charset="0"/>
                <a:ea typeface="Times New Roman" panose="02020603050405020304" pitchFamily="18" charset="0"/>
              </a:rPr>
              <a:t> </a:t>
            </a:r>
            <a:r>
              <a:rPr lang="en-GB" sz="2800" dirty="0">
                <a:latin typeface="Arial" panose="020B0604020202020204" pitchFamily="34" charset="0"/>
                <a:ea typeface="Times New Roman" panose="02020603050405020304" pitchFamily="18" charset="0"/>
              </a:rPr>
              <a:t>1.0 dm</a:t>
            </a:r>
            <a:r>
              <a:rPr lang="en-GB" sz="2800" baseline="30000" dirty="0">
                <a:effectLst/>
                <a:latin typeface="Arial" panose="020B0604020202020204" pitchFamily="34" charset="0"/>
                <a:ea typeface="Times New Roman" panose="02020603050405020304" pitchFamily="18" charset="0"/>
              </a:rPr>
              <a:t>3</a:t>
            </a:r>
            <a:r>
              <a:rPr lang="en-GB" sz="2800" dirty="0">
                <a:latin typeface="Arial" panose="020B0604020202020204" pitchFamily="34" charset="0"/>
                <a:ea typeface="Times New Roman" panose="02020603050405020304" pitchFamily="18" charset="0"/>
              </a:rPr>
              <a:t> = 1000 cm</a:t>
            </a:r>
            <a:r>
              <a:rPr lang="en-GB" sz="2800" baseline="30000" dirty="0">
                <a:effectLst/>
                <a:latin typeface="Arial" panose="020B0604020202020204" pitchFamily="34" charset="0"/>
                <a:ea typeface="Times New Roman" panose="02020603050405020304" pitchFamily="18" charset="0"/>
              </a:rPr>
              <a:t>3</a:t>
            </a:r>
            <a:r>
              <a:rPr lang="en-GB" sz="2800" dirty="0">
                <a:latin typeface="Arial" panose="020B0604020202020204" pitchFamily="34" charset="0"/>
                <a:ea typeface="Times New Roman" panose="02020603050405020304" pitchFamily="18" charset="0"/>
              </a:rPr>
              <a:t>; </a:t>
            </a:r>
            <a:r>
              <a:rPr lang="en-GB" sz="2800" i="1" dirty="0" err="1">
                <a:latin typeface="Arial" panose="020B0604020202020204" pitchFamily="34" charset="0"/>
                <a:ea typeface="Times New Roman" panose="02020603050405020304" pitchFamily="18" charset="0"/>
              </a:rPr>
              <a:t>A</a:t>
            </a:r>
            <a:r>
              <a:rPr lang="en-GB" sz="2800" dirty="0" err="1">
                <a:effectLst/>
                <a:latin typeface="Arial" panose="020B0604020202020204" pitchFamily="34" charset="0"/>
                <a:ea typeface="Times New Roman" panose="02020603050405020304" pitchFamily="18" charset="0"/>
              </a:rPr>
              <a:t>r</a:t>
            </a:r>
            <a:r>
              <a:rPr lang="en-GB" sz="2800" dirty="0">
                <a:latin typeface="Arial" panose="020B0604020202020204" pitchFamily="34" charset="0"/>
                <a:ea typeface="Times New Roman" panose="02020603050405020304" pitchFamily="18" charset="0"/>
              </a:rPr>
              <a:t>: Ca, 40; O, 16. 	One mole of gas = 24dm</a:t>
            </a:r>
            <a:r>
              <a:rPr lang="en-GB" sz="2800" baseline="30000" dirty="0">
                <a:effectLst/>
                <a:latin typeface="Arial" panose="020B0604020202020204" pitchFamily="34" charset="0"/>
                <a:ea typeface="Times New Roman" panose="02020603050405020304" pitchFamily="18" charset="0"/>
              </a:rPr>
              <a:t>3</a:t>
            </a:r>
            <a:r>
              <a:rPr lang="en-GB" sz="2800" dirty="0">
                <a:latin typeface="Arial" panose="020B0604020202020204" pitchFamily="34" charset="0"/>
                <a:ea typeface="Times New Roman" panose="02020603050405020304" pitchFamily="18" charset="0"/>
              </a:rPr>
              <a:t> at room temperature and pressure.</a:t>
            </a:r>
            <a:endParaRPr lang="en-GB" sz="2800" dirty="0">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4B2560E8-C99D-44C8-B413-9DC20B87F6A4}"/>
              </a:ext>
            </a:extLst>
          </p:cNvPr>
          <p:cNvSpPr/>
          <p:nvPr/>
        </p:nvSpPr>
        <p:spPr>
          <a:xfrm>
            <a:off x="2141987" y="4529077"/>
            <a:ext cx="8134525" cy="1938992"/>
          </a:xfrm>
          <a:prstGeom prst="rect">
            <a:avLst/>
          </a:prstGeom>
        </p:spPr>
        <p:txBody>
          <a:bodyPr wrap="square">
            <a:spAutoFit/>
          </a:bodyPr>
          <a:lstStyle/>
          <a:p>
            <a:r>
              <a:rPr lang="en-US" sz="2400" dirty="0">
                <a:solidFill>
                  <a:srgbClr val="FF0000"/>
                </a:solidFill>
              </a:rPr>
              <a:t>Moles of </a:t>
            </a:r>
            <a:r>
              <a:rPr lang="en-US" sz="2400" dirty="0" err="1">
                <a:solidFill>
                  <a:srgbClr val="FF0000"/>
                </a:solidFill>
              </a:rPr>
              <a:t>CaO</a:t>
            </a:r>
            <a:r>
              <a:rPr lang="en-US" sz="2400" dirty="0">
                <a:solidFill>
                  <a:srgbClr val="FF0000"/>
                </a:solidFill>
              </a:rPr>
              <a:t> = 0.80/56 (1); {0.014} </a:t>
            </a:r>
            <a:r>
              <a:rPr lang="en-US" sz="2400" dirty="0" err="1">
                <a:solidFill>
                  <a:srgbClr val="FF0000"/>
                </a:solidFill>
              </a:rPr>
              <a:t>ecf</a:t>
            </a:r>
            <a:endParaRPr lang="en-US" sz="2400" dirty="0">
              <a:solidFill>
                <a:srgbClr val="FF0000"/>
              </a:solidFill>
            </a:endParaRPr>
          </a:p>
          <a:p>
            <a:r>
              <a:rPr lang="en-US" sz="2400" dirty="0">
                <a:solidFill>
                  <a:srgbClr val="FF0000"/>
                </a:solidFill>
              </a:rPr>
              <a:t>	(calculations via mass of CO2 score above mark)</a:t>
            </a:r>
          </a:p>
          <a:p>
            <a:r>
              <a:rPr lang="en-US" sz="2400" dirty="0">
                <a:solidFill>
                  <a:srgbClr val="FF0000"/>
                </a:solidFill>
              </a:rPr>
              <a:t>	volume of gas = 0.80/56 × 24{0.34} (dm3) (1); → cm3 (1);</a:t>
            </a:r>
          </a:p>
          <a:p>
            <a:r>
              <a:rPr lang="en-US" sz="2400" dirty="0">
                <a:solidFill>
                  <a:srgbClr val="FF0000"/>
                </a:solidFill>
              </a:rPr>
              <a:t>sf, mark independently (1)</a:t>
            </a:r>
          </a:p>
          <a:p>
            <a:r>
              <a:rPr lang="en-US" sz="2400" dirty="0">
                <a:solidFill>
                  <a:srgbClr val="FF0000"/>
                </a:solidFill>
              </a:rPr>
              <a:t>343 on own scores 3.340 on own scores all four.	4</a:t>
            </a:r>
          </a:p>
        </p:txBody>
      </p:sp>
    </p:spTree>
    <p:extLst>
      <p:ext uri="{BB962C8B-B14F-4D97-AF65-F5344CB8AC3E}">
        <p14:creationId xmlns:p14="http://schemas.microsoft.com/office/powerpoint/2010/main" val="406591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6A59EF-521E-4CD7-98E8-CD4145340214}"/>
              </a:ext>
            </a:extLst>
          </p:cNvPr>
          <p:cNvSpPr/>
          <p:nvPr/>
        </p:nvSpPr>
        <p:spPr>
          <a:xfrm>
            <a:off x="153798" y="220708"/>
            <a:ext cx="11968294" cy="3262432"/>
          </a:xfrm>
          <a:prstGeom prst="rect">
            <a:avLst/>
          </a:prstGeom>
        </p:spPr>
        <p:txBody>
          <a:bodyPr wrap="square">
            <a:spAutoFit/>
          </a:bodyPr>
          <a:lstStyle/>
          <a:p>
            <a:pPr>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GB" sz="2800" dirty="0">
                <a:latin typeface="Arial" panose="020B0604020202020204" pitchFamily="34" charset="0"/>
                <a:ea typeface="Times New Roman" panose="02020603050405020304" pitchFamily="18" charset="0"/>
              </a:rPr>
              <a:t>Actors in early theatre were literally ‘in the limelight’. This was because limestone was heated strongly in front of the stage illuminating the actors.</a:t>
            </a:r>
            <a:br>
              <a:rPr lang="en-GB" sz="2800" dirty="0">
                <a:latin typeface="Arial" panose="020B0604020202020204" pitchFamily="34" charset="0"/>
                <a:ea typeface="Times New Roman" panose="02020603050405020304" pitchFamily="18" charset="0"/>
              </a:rPr>
            </a:br>
            <a:r>
              <a:rPr lang="en-GB" sz="2800" dirty="0">
                <a:latin typeface="Arial" panose="020B0604020202020204" pitchFamily="34" charset="0"/>
                <a:ea typeface="Times New Roman" panose="02020603050405020304" pitchFamily="18" charset="0"/>
              </a:rPr>
              <a:t>The limestone (a naturally occurring form of calcium carbonate) decomposed to give calcium oxide and carbon dioxide, emitting a bright light in the process.</a:t>
            </a:r>
            <a:endParaRPr lang="en-GB" sz="2800" dirty="0">
              <a:latin typeface="Times New Roman" panose="02020603050405020304" pitchFamily="18" charset="0"/>
              <a:ea typeface="Times New Roman" panose="02020603050405020304" pitchFamily="18" charset="0"/>
            </a:endParaRPr>
          </a:p>
          <a:p>
            <a:pPr>
              <a:spcBef>
                <a:spcPts val="1200"/>
              </a:spcBef>
              <a:spcAft>
                <a:spcPts val="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GB" sz="2800" dirty="0">
                <a:latin typeface="Arial" panose="020B0604020202020204" pitchFamily="34" charset="0"/>
                <a:ea typeface="Times New Roman" panose="02020603050405020304" pitchFamily="18" charset="0"/>
              </a:rPr>
              <a:t>Write a balanced equation, including state symbols, for the thermal decomposition of limestone.   </a:t>
            </a:r>
            <a:r>
              <a:rPr lang="en-GB" sz="2800" b="0" dirty="0">
                <a:effectLst/>
                <a:latin typeface="Arial" panose="020B0604020202020204" pitchFamily="34" charset="0"/>
                <a:ea typeface="Times New Roman" panose="02020603050405020304" pitchFamily="18" charset="0"/>
              </a:rPr>
              <a:t>[3]</a:t>
            </a:r>
            <a:endParaRPr lang="en-GB" sz="2800" b="1"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4CA4C5FD-67D9-4E17-9346-EAEF96420C7F}"/>
              </a:ext>
            </a:extLst>
          </p:cNvPr>
          <p:cNvSpPr/>
          <p:nvPr/>
        </p:nvSpPr>
        <p:spPr>
          <a:xfrm>
            <a:off x="285225" y="3910375"/>
            <a:ext cx="11576807" cy="877163"/>
          </a:xfrm>
          <a:prstGeom prst="rect">
            <a:avLst/>
          </a:prstGeom>
        </p:spPr>
        <p:txBody>
          <a:bodyPr wrap="square">
            <a:spAutoFit/>
          </a:bodyPr>
          <a:lstStyle/>
          <a:p>
            <a:pPr>
              <a:spcBef>
                <a:spcPts val="600"/>
              </a:spcBef>
              <a:spcAft>
                <a:spcPts val="0"/>
              </a:spcAft>
              <a:tabLst>
                <a:tab pos="5486400" algn="l"/>
                <a:tab pos="5943600" algn="l"/>
                <a:tab pos="6400800" algn="l"/>
                <a:tab pos="6858000" algn="l"/>
                <a:tab pos="7315200" algn="l"/>
                <a:tab pos="7772400" algn="l"/>
                <a:tab pos="8229600" algn="l"/>
                <a:tab pos="8686800" algn="l"/>
                <a:tab pos="9144000" algn="l"/>
                <a:tab pos="9601200" algn="l"/>
                <a:tab pos="10058400" algn="l"/>
              </a:tabLst>
            </a:pP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CaCO</a:t>
            </a:r>
            <a:r>
              <a:rPr lang="en-GB" sz="2800" baseline="-25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3</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(s) → </a:t>
            </a:r>
            <a:r>
              <a:rPr lang="en-GB" sz="2800" dirty="0" err="1">
                <a:solidFill>
                  <a:srgbClr val="FF0000"/>
                </a:solidFill>
                <a:latin typeface="Arial" panose="020B0604020202020204" pitchFamily="34" charset="0"/>
                <a:ea typeface="Times New Roman" panose="02020603050405020304" pitchFamily="18" charset="0"/>
                <a:cs typeface="Arial" panose="020B0604020202020204" pitchFamily="34" charset="0"/>
              </a:rPr>
              <a:t>CaO</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(s) + CO</a:t>
            </a:r>
            <a:r>
              <a:rPr lang="en-GB" sz="2800" baseline="-25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(g) LHS(1); RHS(1); appropriate states (1)</a:t>
            </a:r>
            <a:r>
              <a:rPr lang="en-GB" dirty="0">
                <a:latin typeface="Times New Roman" panose="02020603050405020304" pitchFamily="18" charset="0"/>
                <a:ea typeface="Times New Roman" panose="02020603050405020304" pitchFamily="18" charset="0"/>
              </a:rPr>
              <a:t>	</a:t>
            </a:r>
          </a:p>
          <a:p>
            <a:pPr>
              <a:spcBef>
                <a:spcPts val="600"/>
              </a:spcBef>
              <a:spcAft>
                <a:spcPts val="0"/>
              </a:spcAft>
              <a:tabLst>
                <a:tab pos="5486400" algn="l"/>
                <a:tab pos="5943600" algn="l"/>
                <a:tab pos="6400800" algn="l"/>
                <a:tab pos="6858000" algn="l"/>
                <a:tab pos="7315200" algn="l"/>
                <a:tab pos="7772400" algn="l"/>
                <a:tab pos="8229600" algn="l"/>
                <a:tab pos="8686800" algn="l"/>
                <a:tab pos="9144000" algn="l"/>
                <a:tab pos="9601200" algn="l"/>
                <a:tab pos="10058400" algn="l"/>
              </a:tabLst>
            </a:pPr>
            <a:r>
              <a:rPr lang="en-GB"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342132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7171C-087A-4A7A-B045-0844DEFFB95C}"/>
              </a:ext>
            </a:extLst>
          </p:cNvPr>
          <p:cNvSpPr/>
          <p:nvPr/>
        </p:nvSpPr>
        <p:spPr>
          <a:xfrm>
            <a:off x="95076" y="0"/>
            <a:ext cx="12096924" cy="2246769"/>
          </a:xfrm>
          <a:prstGeom prst="rect">
            <a:avLst/>
          </a:prstGeom>
        </p:spPr>
        <p:txBody>
          <a:bodyPr wrap="square">
            <a:spAutoFit/>
          </a:bodyPr>
          <a:lstStyle/>
          <a:p>
            <a:r>
              <a:rPr lang="en-US" sz="2800" dirty="0"/>
              <a:t>Complete and balance the following equation for the reaction of calcium hydroxide with hydrochloric acid.            [3]</a:t>
            </a:r>
          </a:p>
          <a:p>
            <a:endParaRPr lang="en-US" sz="2800" dirty="0"/>
          </a:p>
          <a:p>
            <a:r>
              <a:rPr lang="en-US" sz="2800" dirty="0"/>
              <a:t>Ca(OH)</a:t>
            </a:r>
            <a:r>
              <a:rPr lang="en-US" sz="2800" baseline="-25000" dirty="0"/>
              <a:t>2</a:t>
            </a:r>
            <a:r>
              <a:rPr lang="en-US" sz="2800" dirty="0"/>
              <a:t>(s) + …HCl(aq) → ………(aq) + ………(l)</a:t>
            </a:r>
          </a:p>
          <a:p>
            <a:endParaRPr lang="en-US" sz="2800" dirty="0"/>
          </a:p>
        </p:txBody>
      </p:sp>
      <p:sp>
        <p:nvSpPr>
          <p:cNvPr id="3" name="Rectangle 2">
            <a:extLst>
              <a:ext uri="{FF2B5EF4-FFF2-40B4-BE49-F238E27FC236}">
                <a16:creationId xmlns:a16="http://schemas.microsoft.com/office/drawing/2014/main" id="{B4A01D49-14BD-478F-9D9E-ADF1717DCE3B}"/>
              </a:ext>
            </a:extLst>
          </p:cNvPr>
          <p:cNvSpPr/>
          <p:nvPr/>
        </p:nvSpPr>
        <p:spPr>
          <a:xfrm>
            <a:off x="1739336" y="3429000"/>
            <a:ext cx="7560083" cy="523220"/>
          </a:xfrm>
          <a:prstGeom prst="rect">
            <a:avLst/>
          </a:prstGeom>
        </p:spPr>
        <p:txBody>
          <a:bodyPr wrap="none">
            <a:spAutoFit/>
          </a:bodyPr>
          <a:lstStyle/>
          <a:p>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Ca(OH)</a:t>
            </a:r>
            <a:r>
              <a:rPr lang="en-GB" sz="2800" baseline="-25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(s) + 2HC</a:t>
            </a:r>
            <a:r>
              <a:rPr lang="en-GB" sz="2800" i="1" dirty="0">
                <a:solidFill>
                  <a:srgbClr val="FF0000"/>
                </a:solidFill>
                <a:latin typeface="Arial" panose="020B0604020202020204" pitchFamily="34" charset="0"/>
                <a:ea typeface="Times New Roman" panose="02020603050405020304" pitchFamily="18" charset="0"/>
                <a:cs typeface="Arial" panose="020B0604020202020204" pitchFamily="34" charset="0"/>
              </a:rPr>
              <a:t>l</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(aq) → CaC</a:t>
            </a:r>
            <a:r>
              <a:rPr lang="en-GB" sz="2800" i="1" dirty="0">
                <a:solidFill>
                  <a:srgbClr val="FF0000"/>
                </a:solidFill>
                <a:latin typeface="Arial" panose="020B0604020202020204" pitchFamily="34" charset="0"/>
                <a:ea typeface="Times New Roman" panose="02020603050405020304" pitchFamily="18" charset="0"/>
                <a:cs typeface="Arial" panose="020B0604020202020204" pitchFamily="34" charset="0"/>
              </a:rPr>
              <a:t>l</a:t>
            </a:r>
            <a:r>
              <a:rPr lang="en-GB" sz="2800" baseline="-25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(aq) + 2H</a:t>
            </a:r>
            <a:r>
              <a:rPr lang="en-GB" sz="2800" baseline="-25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r>
              <a:rPr lang="en-GB" sz="2800" dirty="0">
                <a:solidFill>
                  <a:srgbClr val="FF0000"/>
                </a:solidFill>
                <a:latin typeface="Arial" panose="020B0604020202020204" pitchFamily="34" charset="0"/>
                <a:ea typeface="Times New Roman" panose="02020603050405020304" pitchFamily="18" charset="0"/>
                <a:cs typeface="Arial" panose="020B0604020202020204" pitchFamily="34" charset="0"/>
              </a:rPr>
              <a:t>O(l)</a:t>
            </a:r>
            <a:endParaRPr lang="en-GB" sz="2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026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DCE654-8249-480E-806D-9C03B22923EF}"/>
              </a:ext>
            </a:extLst>
          </p:cNvPr>
          <p:cNvSpPr txBox="1"/>
          <p:nvPr/>
        </p:nvSpPr>
        <p:spPr>
          <a:xfrm>
            <a:off x="74159" y="225083"/>
            <a:ext cx="12043682" cy="523220"/>
          </a:xfrm>
          <a:prstGeom prst="rect">
            <a:avLst/>
          </a:prstGeom>
          <a:noFill/>
        </p:spPr>
        <p:txBody>
          <a:bodyPr wrap="none" rtlCol="0">
            <a:spAutoFit/>
          </a:bodyPr>
          <a:lstStyle/>
          <a:p>
            <a:r>
              <a:rPr lang="en-GB" sz="2800" dirty="0">
                <a:latin typeface="Arial" panose="020B0604020202020204" pitchFamily="34" charset="0"/>
                <a:cs typeface="Arial" panose="020B0604020202020204" pitchFamily="34" charset="0"/>
              </a:rPr>
              <a:t>Explain why bromine has a lower melting point than bromine </a:t>
            </a:r>
            <a:r>
              <a:rPr lang="en-GB" sz="2800" dirty="0" err="1">
                <a:latin typeface="Arial" panose="020B0604020202020204" pitchFamily="34" charset="0"/>
                <a:cs typeface="Arial" panose="020B0604020202020204" pitchFamily="34" charset="0"/>
              </a:rPr>
              <a:t>monoflouride</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937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DBA897-04D9-4B20-B1E6-12B9AC2AFD5C}"/>
              </a:ext>
            </a:extLst>
          </p:cNvPr>
          <p:cNvSpPr/>
          <p:nvPr/>
        </p:nvSpPr>
        <p:spPr>
          <a:xfrm>
            <a:off x="243840" y="0"/>
            <a:ext cx="11704320" cy="5693866"/>
          </a:xfrm>
          <a:prstGeom prst="rect">
            <a:avLst/>
          </a:prstGeom>
        </p:spPr>
        <p:txBody>
          <a:bodyPr wrap="square">
            <a:spAutoFit/>
          </a:bodyPr>
          <a:lstStyle/>
          <a:p>
            <a:r>
              <a:rPr lang="en-US" sz="2800" dirty="0"/>
              <a:t>Sulphur dioxide is often added to wine as a preservative, but it is important to get the final concentration correct. If too much is added the wine tastes of sulphur dioxide, too little and the wine goes bad. The concentration of sulphur dioxide in wine can be calculated by titrating the wine with an aqueous solution of iodine.</a:t>
            </a:r>
          </a:p>
          <a:p>
            <a:r>
              <a:rPr lang="en-US" sz="2800" dirty="0"/>
              <a:t>	The equation for the reaction between sulphur dioxide and iodine is shown below.</a:t>
            </a:r>
          </a:p>
          <a:p>
            <a:r>
              <a:rPr lang="en-US" sz="2800" dirty="0"/>
              <a:t>SO</a:t>
            </a:r>
            <a:r>
              <a:rPr lang="en-US" sz="2800" baseline="-25000" dirty="0"/>
              <a:t>2 </a:t>
            </a:r>
            <a:r>
              <a:rPr lang="en-US" sz="2800" dirty="0"/>
              <a:t>(aq) + I</a:t>
            </a:r>
            <a:r>
              <a:rPr lang="en-US" sz="2800" baseline="-25000" dirty="0"/>
              <a:t>2</a:t>
            </a:r>
            <a:r>
              <a:rPr lang="en-US" sz="2800" dirty="0"/>
              <a:t>(aq) + 2H</a:t>
            </a:r>
            <a:r>
              <a:rPr lang="en-US" sz="2800" baseline="-25000" dirty="0"/>
              <a:t>2</a:t>
            </a:r>
            <a:r>
              <a:rPr lang="en-US" sz="2800" dirty="0"/>
              <a:t>O(l) → SO</a:t>
            </a:r>
            <a:r>
              <a:rPr lang="en-US" sz="2800" baseline="-25000" dirty="0"/>
              <a:t>4</a:t>
            </a:r>
            <a:r>
              <a:rPr lang="en-US" sz="2800" baseline="30000" dirty="0"/>
              <a:t>2–</a:t>
            </a:r>
            <a:r>
              <a:rPr lang="en-US" sz="2800" dirty="0"/>
              <a:t>(aq) + 2I</a:t>
            </a:r>
            <a:r>
              <a:rPr lang="en-US" sz="2800" baseline="30000" dirty="0"/>
              <a:t>–</a:t>
            </a:r>
            <a:r>
              <a:rPr lang="en-US" sz="2800" dirty="0"/>
              <a:t>(aq) + 4H</a:t>
            </a:r>
            <a:r>
              <a:rPr lang="en-US" sz="2800" baseline="30000" dirty="0"/>
              <a:t>+</a:t>
            </a:r>
            <a:r>
              <a:rPr lang="en-US" sz="2800" dirty="0"/>
              <a:t>(aq)</a:t>
            </a:r>
          </a:p>
          <a:p>
            <a:r>
              <a:rPr lang="en-US" sz="2800" dirty="0"/>
              <a:t>(</a:t>
            </a:r>
            <a:r>
              <a:rPr lang="en-US" sz="2800" dirty="0" err="1"/>
              <a:t>i</a:t>
            </a:r>
            <a:r>
              <a:rPr lang="en-US" sz="2800" dirty="0"/>
              <a:t>)	Give the oxidation states of the iodine and sulphur before and after the reaction, by completing the following table.</a:t>
            </a:r>
          </a:p>
          <a:p>
            <a:r>
              <a:rPr lang="en-US" sz="2800" dirty="0"/>
              <a:t>oxidation state of sulphur in:	oxidation state of iodine in:</a:t>
            </a:r>
          </a:p>
          <a:p>
            <a:r>
              <a:rPr lang="en-US" sz="2800" dirty="0"/>
              <a:t>SO</a:t>
            </a:r>
            <a:r>
              <a:rPr lang="en-US" sz="2800" baseline="-25000" dirty="0"/>
              <a:t>2</a:t>
            </a:r>
            <a:r>
              <a:rPr lang="en-US" sz="2800" dirty="0"/>
              <a:t>  = .........................................	I</a:t>
            </a:r>
            <a:r>
              <a:rPr lang="en-US" sz="2800" baseline="-25000" dirty="0"/>
              <a:t>2</a:t>
            </a:r>
            <a:r>
              <a:rPr lang="en-US" sz="2800" dirty="0"/>
              <a:t> = .............................................</a:t>
            </a:r>
          </a:p>
          <a:p>
            <a:r>
              <a:rPr lang="en-US" sz="2800" dirty="0"/>
              <a:t>SO</a:t>
            </a:r>
            <a:r>
              <a:rPr lang="en-US" sz="2800" baseline="-25000" dirty="0"/>
              <a:t>4</a:t>
            </a:r>
            <a:r>
              <a:rPr lang="en-US" sz="2800" baseline="30000" dirty="0"/>
              <a:t>2–</a:t>
            </a:r>
            <a:r>
              <a:rPr lang="en-US" sz="2800" dirty="0"/>
              <a:t> = .........................................	I</a:t>
            </a:r>
            <a:r>
              <a:rPr lang="en-US" sz="2800" baseline="30000" dirty="0"/>
              <a:t>–</a:t>
            </a:r>
            <a:r>
              <a:rPr lang="en-US" sz="2800" dirty="0"/>
              <a:t> = .............................................       [4]</a:t>
            </a:r>
          </a:p>
        </p:txBody>
      </p:sp>
      <p:sp>
        <p:nvSpPr>
          <p:cNvPr id="4" name="Rectangle 3">
            <a:extLst>
              <a:ext uri="{FF2B5EF4-FFF2-40B4-BE49-F238E27FC236}">
                <a16:creationId xmlns:a16="http://schemas.microsoft.com/office/drawing/2014/main" id="{2D439916-84FD-450D-B1E9-602626529FF8}"/>
              </a:ext>
            </a:extLst>
          </p:cNvPr>
          <p:cNvSpPr/>
          <p:nvPr/>
        </p:nvSpPr>
        <p:spPr>
          <a:xfrm>
            <a:off x="160420" y="5589199"/>
            <a:ext cx="11704319" cy="954107"/>
          </a:xfrm>
          <a:prstGeom prst="rect">
            <a:avLst/>
          </a:prstGeom>
        </p:spPr>
        <p:txBody>
          <a:bodyPr wrap="square">
            <a:spAutoFit/>
          </a:bodyPr>
          <a:lstStyle/>
          <a:p>
            <a:r>
              <a:rPr lang="en-US" sz="2800" dirty="0"/>
              <a:t>State, with a reason, whether sulphur is </a:t>
            </a:r>
            <a:r>
              <a:rPr lang="en-US" sz="2800" dirty="0" err="1"/>
              <a:t>oxidised</a:t>
            </a:r>
            <a:r>
              <a:rPr lang="en-US" sz="2800" dirty="0"/>
              <a:t> or reduced in the conversion of SO</a:t>
            </a:r>
            <a:r>
              <a:rPr lang="en-US" sz="2800" baseline="-25000" dirty="0"/>
              <a:t>2</a:t>
            </a:r>
            <a:r>
              <a:rPr lang="en-US" sz="2800" dirty="0"/>
              <a:t> into SO</a:t>
            </a:r>
            <a:r>
              <a:rPr lang="en-US" sz="2800" baseline="-25000" dirty="0"/>
              <a:t>4</a:t>
            </a:r>
            <a:r>
              <a:rPr lang="en-US" sz="2800" baseline="30000" dirty="0"/>
              <a:t>2–</a:t>
            </a:r>
            <a:r>
              <a:rPr lang="en-US" sz="2800" dirty="0"/>
              <a:t>.</a:t>
            </a:r>
            <a:endParaRPr lang="en-GB" sz="2800" dirty="0"/>
          </a:p>
        </p:txBody>
      </p:sp>
      <p:sp>
        <p:nvSpPr>
          <p:cNvPr id="5" name="TextBox 4">
            <a:extLst>
              <a:ext uri="{FF2B5EF4-FFF2-40B4-BE49-F238E27FC236}">
                <a16:creationId xmlns:a16="http://schemas.microsoft.com/office/drawing/2014/main" id="{BE6524C0-D816-4B73-8C86-D97DA8858099}"/>
              </a:ext>
            </a:extLst>
          </p:cNvPr>
          <p:cNvSpPr txBox="1"/>
          <p:nvPr/>
        </p:nvSpPr>
        <p:spPr>
          <a:xfrm>
            <a:off x="3051209" y="4560501"/>
            <a:ext cx="4490332" cy="954107"/>
          </a:xfrm>
          <a:prstGeom prst="rect">
            <a:avLst/>
          </a:prstGeom>
          <a:noFill/>
        </p:spPr>
        <p:txBody>
          <a:bodyPr wrap="none" rtlCol="0">
            <a:spAutoFit/>
          </a:bodyPr>
          <a:lstStyle/>
          <a:p>
            <a:r>
              <a:rPr lang="en-GB" sz="2800" dirty="0">
                <a:solidFill>
                  <a:srgbClr val="FF0000"/>
                </a:solidFill>
              </a:rPr>
              <a:t>+4                                              0</a:t>
            </a:r>
          </a:p>
          <a:p>
            <a:r>
              <a:rPr lang="en-GB" sz="2800" dirty="0">
                <a:solidFill>
                  <a:srgbClr val="FF0000"/>
                </a:solidFill>
              </a:rPr>
              <a:t>+6                                             -1</a:t>
            </a:r>
          </a:p>
        </p:txBody>
      </p:sp>
      <p:sp>
        <p:nvSpPr>
          <p:cNvPr id="6" name="Rectangle 5">
            <a:extLst>
              <a:ext uri="{FF2B5EF4-FFF2-40B4-BE49-F238E27FC236}">
                <a16:creationId xmlns:a16="http://schemas.microsoft.com/office/drawing/2014/main" id="{50217B70-B540-493F-886D-CD39F772BB41}"/>
              </a:ext>
            </a:extLst>
          </p:cNvPr>
          <p:cNvSpPr/>
          <p:nvPr/>
        </p:nvSpPr>
        <p:spPr>
          <a:xfrm>
            <a:off x="2849078" y="6102608"/>
            <a:ext cx="9529009" cy="830997"/>
          </a:xfrm>
          <a:prstGeom prst="rect">
            <a:avLst/>
          </a:prstGeom>
        </p:spPr>
        <p:txBody>
          <a:bodyPr wrap="square">
            <a:spAutoFit/>
          </a:bodyPr>
          <a:lstStyle/>
          <a:p>
            <a:r>
              <a:rPr lang="en-GB"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Oxidised, as the (S) oxidation state has increased/ loses  electrons (1) </a:t>
            </a:r>
            <a:br>
              <a:rPr lang="en-GB"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br>
            <a:r>
              <a:rPr lang="en-GB"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t>
            </a:r>
            <a:r>
              <a:rPr lang="en-GB" sz="2400" dirty="0" err="1">
                <a:solidFill>
                  <a:srgbClr val="FF0000"/>
                </a:solidFill>
                <a:latin typeface="Calibri" panose="020F0502020204030204" pitchFamily="34" charset="0"/>
                <a:ea typeface="Times New Roman" panose="02020603050405020304" pitchFamily="18" charset="0"/>
                <a:cs typeface="Times New Roman" panose="02020603050405020304" pitchFamily="18" charset="0"/>
              </a:rPr>
              <a:t>ecf</a:t>
            </a:r>
            <a:r>
              <a:rPr lang="en-GB"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from(</a:t>
            </a:r>
            <a:r>
              <a:rPr lang="en-GB" sz="2400" dirty="0" err="1">
                <a:solidFill>
                  <a:srgbClr val="FF0000"/>
                </a:solidFill>
                <a:latin typeface="Calibri" panose="020F0502020204030204" pitchFamily="34" charset="0"/>
                <a:ea typeface="Times New Roman" panose="02020603050405020304" pitchFamily="18" charset="0"/>
                <a:cs typeface="Times New Roman" panose="02020603050405020304" pitchFamily="18" charset="0"/>
              </a:rPr>
              <a:t>i</a:t>
            </a:r>
            <a:r>
              <a:rPr lang="en-GB"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if oxidation state goes down and this is: given as reason)</a:t>
            </a:r>
            <a:endParaRPr lang="en-GB" sz="2400" dirty="0">
              <a:solidFill>
                <a:srgbClr val="FF0000"/>
              </a:solidFill>
            </a:endParaRPr>
          </a:p>
        </p:txBody>
      </p:sp>
    </p:spTree>
    <p:extLst>
      <p:ext uri="{BB962C8B-B14F-4D97-AF65-F5344CB8AC3E}">
        <p14:creationId xmlns:p14="http://schemas.microsoft.com/office/powerpoint/2010/main" val="209769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948</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Glaze</dc:creator>
  <cp:lastModifiedBy>Alan Glaze</cp:lastModifiedBy>
  <cp:revision>10</cp:revision>
  <dcterms:created xsi:type="dcterms:W3CDTF">2019-01-06T18:36:45Z</dcterms:created>
  <dcterms:modified xsi:type="dcterms:W3CDTF">2019-01-06T19:40:50Z</dcterms:modified>
</cp:coreProperties>
</file>