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8" r:id="rId2"/>
    <p:sldId id="299" r:id="rId3"/>
    <p:sldId id="300" r:id="rId4"/>
    <p:sldId id="301" r:id="rId5"/>
    <p:sldId id="302" r:id="rId6"/>
    <p:sldId id="303" r:id="rId7"/>
    <p:sldId id="30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94322" autoAdjust="0"/>
  </p:normalViewPr>
  <p:slideViewPr>
    <p:cSldViewPr>
      <p:cViewPr varScale="1">
        <p:scale>
          <a:sx n="69" d="100"/>
          <a:sy n="69" d="100"/>
        </p:scale>
        <p:origin x="15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CF427-C97A-4AB4-B819-5CF36B577987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502B-49F6-4F8C-A7F6-DA97B277F4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8743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87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15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40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22591" cy="97039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6996"/>
            <a:ext cx="9144000" cy="5901004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5" name="Picture 4" descr="Image result for hess cycle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483" y="9963"/>
            <a:ext cx="1187624" cy="96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6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69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4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40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38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60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84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31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F149-0F2C-4D4F-9758-608F935A90F2}" type="datetimeFigureOut">
              <a:rPr lang="en-GB" smtClean="0"/>
              <a:t>13/01/2019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50D3E-16CA-4C62-9D0D-AE7DF140282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20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Enthalpy Cycles: Combustion Data</a:t>
            </a:r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0" y="999592"/>
            <a:ext cx="9144000" cy="590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What is the enthalpy of formation of methane (CH</a:t>
            </a:r>
            <a:r>
              <a:rPr lang="en-GB" baseline="-25000" dirty="0"/>
              <a:t>4</a:t>
            </a:r>
            <a:r>
              <a:rPr lang="en-GB" dirty="0"/>
              <a:t>) from carbon and hydrogen?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Construct a cycle (combustion products at the bottom).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Determine the direction of the routes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Work out the equation with respect to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r>
              <a:rPr lang="en-GB" dirty="0">
                <a:latin typeface="Calibri" panose="020F0502020204030204" pitchFamily="34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</a:rPr>
              <a:t>Calculate the values for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and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Substitute the values into the equation.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713293"/>
              </p:ext>
            </p:extLst>
          </p:nvPr>
        </p:nvGraphicFramePr>
        <p:xfrm>
          <a:off x="7020272" y="5013176"/>
          <a:ext cx="20160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57877636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602365181"/>
                    </a:ext>
                  </a:extLst>
                </a:gridCol>
              </a:tblGrid>
              <a:tr h="338936">
                <a:tc gridSpan="2">
                  <a:txBody>
                    <a:bodyPr/>
                    <a:lstStyle/>
                    <a:p>
                      <a:pPr algn="ctr"/>
                      <a:r>
                        <a:rPr lang="el-GR" sz="2200" dirty="0"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sz="2200" baseline="-25000" dirty="0" err="1"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en-GB" sz="2200" baseline="0" dirty="0" err="1"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 (kJ mol</a:t>
                      </a:r>
                      <a:r>
                        <a:rPr lang="en-GB" sz="2200" baseline="30000" dirty="0">
                          <a:latin typeface="Calibri" panose="020F0502020204030204" pitchFamily="34" charset="0"/>
                        </a:rPr>
                        <a:t>-1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)</a:t>
                      </a:r>
                      <a:endParaRPr lang="en-GB" sz="2200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61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C</a:t>
                      </a:r>
                      <a:r>
                        <a:rPr lang="en-GB" sz="2200" baseline="-25000" dirty="0"/>
                        <a:t>(s)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-394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99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H</a:t>
                      </a:r>
                      <a:r>
                        <a:rPr lang="en-GB" sz="2200" baseline="-25000" dirty="0"/>
                        <a:t>2(g)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-286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243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CH</a:t>
                      </a:r>
                      <a:r>
                        <a:rPr lang="en-GB" sz="2200" baseline="-25000" dirty="0"/>
                        <a:t>4(g)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-890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3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33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Enthalpy Cycles: Combustion Data</a:t>
            </a:r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0" y="999592"/>
            <a:ext cx="9144000" cy="590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Route 1 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r>
              <a:rPr lang="en-GB" dirty="0">
                <a:latin typeface="Calibri" panose="020F0502020204030204" pitchFamily="34" charset="0"/>
              </a:rPr>
              <a:t> +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endParaRPr lang="en-GB" dirty="0">
              <a:latin typeface="Calibri" panose="020F0502020204030204" pitchFamily="34" charset="0"/>
            </a:endParaRPr>
          </a:p>
          <a:p>
            <a:pPr marL="530225" lvl="0"/>
            <a:r>
              <a:rPr lang="en-GB" dirty="0">
                <a:latin typeface="Calibri" panose="020F0502020204030204" pitchFamily="34" charset="0"/>
              </a:rPr>
              <a:t>Route 2 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endParaRPr lang="en-GB" dirty="0"/>
          </a:p>
          <a:p>
            <a:pPr marL="514350" lvl="0" indent="-514350">
              <a:buFont typeface="+mj-lt"/>
              <a:buAutoNum type="arabicPeriod" startAt="3"/>
            </a:pPr>
            <a:r>
              <a:rPr lang="en-GB" dirty="0">
                <a:latin typeface="Calibri" panose="020F0502020204030204" pitchFamily="34" charset="0"/>
              </a:rPr>
              <a:t>As Route 1 = Route 2		ΔH</a:t>
            </a:r>
            <a:r>
              <a:rPr lang="en-GB" baseline="-25000" dirty="0">
                <a:latin typeface="Calibri" panose="020F0502020204030204" pitchFamily="34" charset="0"/>
              </a:rPr>
              <a:t>1 </a:t>
            </a:r>
            <a:r>
              <a:rPr lang="en-GB" dirty="0">
                <a:latin typeface="Calibri" panose="020F0502020204030204" pitchFamily="34" charset="0"/>
              </a:rPr>
              <a:t>+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 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</a:p>
          <a:p>
            <a:pPr marL="4572000" indent="-354013"/>
            <a:r>
              <a:rPr lang="en-GB" dirty="0">
                <a:latin typeface="Calibri" panose="020F0502020204030204" pitchFamily="34" charset="0"/>
                <a:sym typeface="Symbol" panose="05050102010706020507" pitchFamily="18" charset="2"/>
              </a:rPr>
              <a:t></a:t>
            </a:r>
            <a:r>
              <a:rPr lang="en-GB" baseline="-25000" dirty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  <a:r>
              <a:rPr lang="en-GB" dirty="0">
                <a:latin typeface="Calibri" panose="020F0502020204030204" pitchFamily="34" charset="0"/>
              </a:rPr>
              <a:t>ΔH</a:t>
            </a:r>
            <a:r>
              <a:rPr lang="en-GB" baseline="-25000" dirty="0">
                <a:latin typeface="Calibri" panose="020F0502020204030204" pitchFamily="34" charset="0"/>
              </a:rPr>
              <a:t>1 </a:t>
            </a:r>
            <a:r>
              <a:rPr lang="en-GB" dirty="0">
                <a:latin typeface="Calibri" panose="020F0502020204030204" pitchFamily="34" charset="0"/>
              </a:rPr>
              <a:t>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 </a:t>
            </a:r>
            <a:r>
              <a:rPr lang="en-GB" dirty="0">
                <a:latin typeface="Calibri" panose="020F0502020204030204" pitchFamily="34" charset="0"/>
              </a:rPr>
              <a:t>–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 </a:t>
            </a:r>
          </a:p>
          <a:p>
            <a:pPr marL="514350" lvl="0" indent="-514350">
              <a:buFont typeface="+mj-lt"/>
              <a:buAutoNum type="arabicPeriod" startAt="4"/>
              <a:tabLst>
                <a:tab pos="1165225" algn="l"/>
              </a:tabLst>
            </a:pPr>
            <a:endParaRPr lang="en-GB" sz="1000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4"/>
              <a:tabLst>
                <a:tab pos="1165225" algn="l"/>
              </a:tabLst>
            </a:pP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	= -394 + (2 x -286)</a:t>
            </a:r>
          </a:p>
          <a:p>
            <a:pPr marL="1165225" lvl="0"/>
            <a:r>
              <a:rPr lang="en-GB" dirty="0">
                <a:latin typeface="Calibri" panose="020F0502020204030204" pitchFamily="34" charset="0"/>
              </a:rPr>
              <a:t>= -394 + -572 = - 966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5"/>
            </a:pPr>
            <a:endParaRPr lang="en-GB" sz="1000" dirty="0">
              <a:latin typeface="Calibri" panose="020F0502020204030204" pitchFamily="34" charset="0"/>
            </a:endParaRPr>
          </a:p>
          <a:p>
            <a:pPr marL="530225" lvl="0"/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 -890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>
              <a:latin typeface="Calibri" panose="020F0502020204030204" pitchFamily="34" charset="0"/>
            </a:endParaRPr>
          </a:p>
          <a:p>
            <a:pPr marL="530225" lvl="0"/>
            <a:endParaRPr lang="en-GB" sz="1100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5"/>
            </a:pP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r>
              <a:rPr lang="en-GB" dirty="0">
                <a:latin typeface="Calibri" panose="020F0502020204030204" pitchFamily="34" charset="0"/>
              </a:rPr>
              <a:t> = -966 – -890</a:t>
            </a:r>
          </a:p>
          <a:p>
            <a:pPr marL="1165225" lvl="0" indent="-1165225"/>
            <a:r>
              <a:rPr lang="en-GB" dirty="0">
                <a:latin typeface="Calibri" panose="020F0502020204030204" pitchFamily="34" charset="0"/>
              </a:rPr>
              <a:t>	= -76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993492"/>
              </p:ext>
            </p:extLst>
          </p:nvPr>
        </p:nvGraphicFramePr>
        <p:xfrm>
          <a:off x="7020272" y="5013176"/>
          <a:ext cx="20160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57877636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602365181"/>
                    </a:ext>
                  </a:extLst>
                </a:gridCol>
              </a:tblGrid>
              <a:tr h="338936">
                <a:tc gridSpan="2">
                  <a:txBody>
                    <a:bodyPr/>
                    <a:lstStyle/>
                    <a:p>
                      <a:pPr algn="ctr"/>
                      <a:r>
                        <a:rPr lang="el-GR" sz="2200" dirty="0"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sz="2200" baseline="-25000" dirty="0" err="1"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en-GB" sz="2200" baseline="0" dirty="0" err="1"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 (kJ mol</a:t>
                      </a:r>
                      <a:r>
                        <a:rPr lang="en-GB" sz="2200" baseline="30000" dirty="0">
                          <a:latin typeface="Calibri" panose="020F0502020204030204" pitchFamily="34" charset="0"/>
                        </a:rPr>
                        <a:t>-1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)</a:t>
                      </a:r>
                      <a:endParaRPr lang="en-GB" sz="2200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61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C</a:t>
                      </a:r>
                      <a:r>
                        <a:rPr lang="en-GB" sz="2200" baseline="-25000" dirty="0"/>
                        <a:t>(s)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-394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99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H</a:t>
                      </a:r>
                      <a:r>
                        <a:rPr lang="en-GB" sz="2200" baseline="-25000" dirty="0"/>
                        <a:t>2(g)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-286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243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CH</a:t>
                      </a:r>
                      <a:r>
                        <a:rPr lang="en-GB" sz="2200" baseline="-25000" dirty="0"/>
                        <a:t>4(g)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-890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3764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375864"/>
              </p:ext>
            </p:extLst>
          </p:nvPr>
        </p:nvGraphicFramePr>
        <p:xfrm>
          <a:off x="3372544" y="1129928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278449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333833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65026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C + 2 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CH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72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274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 + 2 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208684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5412432" y="1577752"/>
            <a:ext cx="2091834" cy="1016492"/>
            <a:chOff x="5412432" y="1577752"/>
            <a:chExt cx="2091834" cy="101649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5412432" y="1577752"/>
              <a:ext cx="194421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2700000">
              <a:off x="5262220" y="2090244"/>
              <a:ext cx="100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8900000" flipH="1">
              <a:off x="6496266" y="2090243"/>
              <a:ext cx="100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692352" y="914400"/>
            <a:ext cx="4000914" cy="1731804"/>
            <a:chOff x="2843808" y="914400"/>
            <a:chExt cx="4000914" cy="1731804"/>
          </a:xfrm>
        </p:grpSpPr>
        <p:grpSp>
          <p:nvGrpSpPr>
            <p:cNvPr id="15" name="Group 14"/>
            <p:cNvGrpSpPr/>
            <p:nvPr/>
          </p:nvGrpSpPr>
          <p:grpSpPr>
            <a:xfrm>
              <a:off x="2843808" y="956995"/>
              <a:ext cx="4000914" cy="1682965"/>
              <a:chOff x="2843808" y="956995"/>
              <a:chExt cx="4000914" cy="1682965"/>
            </a:xfrm>
          </p:grpSpPr>
          <p:sp>
            <p:nvSpPr>
              <p:cNvPr id="12" name="Arc 11"/>
              <p:cNvSpPr/>
              <p:nvPr/>
            </p:nvSpPr>
            <p:spPr>
              <a:xfrm>
                <a:off x="2843808" y="956995"/>
                <a:ext cx="3723046" cy="1682965"/>
              </a:xfrm>
              <a:prstGeom prst="arc">
                <a:avLst>
                  <a:gd name="adj1" fmla="val 11626117"/>
                  <a:gd name="adj2" fmla="val 2909958"/>
                </a:avLst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543036" y="159251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/>
                  <a:t>1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843808" y="914400"/>
              <a:ext cx="2088232" cy="1731804"/>
              <a:chOff x="2843808" y="914400"/>
              <a:chExt cx="2088232" cy="1731804"/>
            </a:xfrm>
          </p:grpSpPr>
          <p:sp>
            <p:nvSpPr>
              <p:cNvPr id="13" name="Arc 12"/>
              <p:cNvSpPr/>
              <p:nvPr/>
            </p:nvSpPr>
            <p:spPr>
              <a:xfrm flipH="1" flipV="1">
                <a:off x="2843808" y="914400"/>
                <a:ext cx="2088232" cy="1725560"/>
              </a:xfrm>
              <a:prstGeom prst="arc">
                <a:avLst>
                  <a:gd name="adj1" fmla="val 16273070"/>
                  <a:gd name="adj2" fmla="val 21516469"/>
                </a:avLst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843808" y="227687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/>
                  <a:t>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1475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Enthalpy Cycles: Combustion Data</a:t>
            </a:r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0" y="999592"/>
            <a:ext cx="9144000" cy="590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Determine the enthalpy change of formation of benzene (C</a:t>
            </a:r>
            <a:r>
              <a:rPr lang="en-GB" baseline="-25000" dirty="0"/>
              <a:t>6</a:t>
            </a:r>
            <a:r>
              <a:rPr lang="en-GB" dirty="0"/>
              <a:t>H</a:t>
            </a:r>
            <a:r>
              <a:rPr lang="en-GB" baseline="-25000" dirty="0"/>
              <a:t>6</a:t>
            </a:r>
            <a:r>
              <a:rPr lang="en-GB" dirty="0"/>
              <a:t>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Route 1 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r>
              <a:rPr lang="en-GB" dirty="0">
                <a:latin typeface="Calibri" panose="020F0502020204030204" pitchFamily="34" charset="0"/>
              </a:rPr>
              <a:t> +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endParaRPr lang="en-GB" dirty="0">
              <a:latin typeface="Calibri" panose="020F0502020204030204" pitchFamily="34" charset="0"/>
            </a:endParaRPr>
          </a:p>
          <a:p>
            <a:pPr marL="530225" lvl="0"/>
            <a:r>
              <a:rPr lang="en-GB" dirty="0">
                <a:latin typeface="Calibri" panose="020F0502020204030204" pitchFamily="34" charset="0"/>
              </a:rPr>
              <a:t>Route 2 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endParaRPr lang="en-GB" dirty="0"/>
          </a:p>
          <a:p>
            <a:pPr marL="514350" lvl="0" indent="-514350">
              <a:buFont typeface="+mj-lt"/>
              <a:buAutoNum type="arabicPeriod" startAt="3"/>
            </a:pPr>
            <a:r>
              <a:rPr lang="en-GB" dirty="0">
                <a:latin typeface="Calibri" panose="020F0502020204030204" pitchFamily="34" charset="0"/>
              </a:rPr>
              <a:t>As Route 1 = Route 2		ΔH</a:t>
            </a:r>
            <a:r>
              <a:rPr lang="en-GB" baseline="-25000" dirty="0">
                <a:latin typeface="Calibri" panose="020F0502020204030204" pitchFamily="34" charset="0"/>
              </a:rPr>
              <a:t>1 </a:t>
            </a:r>
            <a:r>
              <a:rPr lang="en-GB" dirty="0">
                <a:latin typeface="Calibri" panose="020F0502020204030204" pitchFamily="34" charset="0"/>
              </a:rPr>
              <a:t>+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 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</a:p>
          <a:p>
            <a:pPr marL="4572000" indent="-354013"/>
            <a:r>
              <a:rPr lang="en-GB" dirty="0">
                <a:latin typeface="Calibri" panose="020F0502020204030204" pitchFamily="34" charset="0"/>
                <a:sym typeface="Symbol" panose="05050102010706020507" pitchFamily="18" charset="2"/>
              </a:rPr>
              <a:t></a:t>
            </a:r>
            <a:r>
              <a:rPr lang="en-GB" baseline="-25000" dirty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  <a:r>
              <a:rPr lang="en-GB" dirty="0">
                <a:latin typeface="Calibri" panose="020F0502020204030204" pitchFamily="34" charset="0"/>
              </a:rPr>
              <a:t>ΔH</a:t>
            </a:r>
            <a:r>
              <a:rPr lang="en-GB" baseline="-25000" dirty="0">
                <a:latin typeface="Calibri" panose="020F0502020204030204" pitchFamily="34" charset="0"/>
              </a:rPr>
              <a:t>1 </a:t>
            </a:r>
            <a:r>
              <a:rPr lang="en-GB" dirty="0">
                <a:latin typeface="Calibri" panose="020F0502020204030204" pitchFamily="34" charset="0"/>
              </a:rPr>
              <a:t>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 </a:t>
            </a:r>
            <a:r>
              <a:rPr lang="en-GB" dirty="0">
                <a:latin typeface="Calibri" panose="020F0502020204030204" pitchFamily="34" charset="0"/>
              </a:rPr>
              <a:t>–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 </a:t>
            </a:r>
          </a:p>
          <a:p>
            <a:pPr marL="514350" lvl="0" indent="-514350">
              <a:buFont typeface="+mj-lt"/>
              <a:buAutoNum type="arabicPeriod" startAt="4"/>
              <a:tabLst>
                <a:tab pos="1165225" algn="l"/>
              </a:tabLst>
            </a:pPr>
            <a:endParaRPr lang="en-GB" sz="1000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4"/>
              <a:tabLst>
                <a:tab pos="1165225" algn="l"/>
              </a:tabLst>
            </a:pP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	= (6 x -394) + (3 x -286)</a:t>
            </a:r>
          </a:p>
          <a:p>
            <a:pPr marL="1165225" lvl="0"/>
            <a:r>
              <a:rPr lang="en-GB" dirty="0">
                <a:latin typeface="Calibri" panose="020F0502020204030204" pitchFamily="34" charset="0"/>
              </a:rPr>
              <a:t>= -2,364 + -858 = -3,222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5"/>
            </a:pPr>
            <a:endParaRPr lang="en-GB" sz="1000" dirty="0">
              <a:latin typeface="Calibri" panose="020F0502020204030204" pitchFamily="34" charset="0"/>
            </a:endParaRPr>
          </a:p>
          <a:p>
            <a:pPr marL="530225" lvl="0"/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 -3,267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>
              <a:latin typeface="Calibri" panose="020F0502020204030204" pitchFamily="34" charset="0"/>
            </a:endParaRPr>
          </a:p>
          <a:p>
            <a:pPr marL="530225" lvl="0"/>
            <a:endParaRPr lang="en-GB" sz="1100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5"/>
            </a:pP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r>
              <a:rPr lang="en-GB" dirty="0">
                <a:latin typeface="Calibri" panose="020F0502020204030204" pitchFamily="34" charset="0"/>
              </a:rPr>
              <a:t> = -3,222 – -3,267</a:t>
            </a:r>
          </a:p>
          <a:p>
            <a:pPr marL="1165225" lvl="0" indent="-1165225"/>
            <a:r>
              <a:rPr lang="en-GB" dirty="0">
                <a:latin typeface="Calibri" panose="020F0502020204030204" pitchFamily="34" charset="0"/>
              </a:rPr>
              <a:t>	= +45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139999"/>
              </p:ext>
            </p:extLst>
          </p:nvPr>
        </p:nvGraphicFramePr>
        <p:xfrm>
          <a:off x="7020272" y="5013176"/>
          <a:ext cx="20160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57877636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602365181"/>
                    </a:ext>
                  </a:extLst>
                </a:gridCol>
              </a:tblGrid>
              <a:tr h="338936">
                <a:tc gridSpan="2">
                  <a:txBody>
                    <a:bodyPr/>
                    <a:lstStyle/>
                    <a:p>
                      <a:pPr algn="ctr"/>
                      <a:r>
                        <a:rPr lang="el-GR" sz="2200" dirty="0"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sz="2200" baseline="-25000" dirty="0" err="1"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en-GB" sz="2200" baseline="0" dirty="0" err="1"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 (kJ mol</a:t>
                      </a:r>
                      <a:r>
                        <a:rPr lang="en-GB" sz="2200" baseline="30000" dirty="0">
                          <a:latin typeface="Calibri" panose="020F0502020204030204" pitchFamily="34" charset="0"/>
                        </a:rPr>
                        <a:t>-1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)</a:t>
                      </a:r>
                      <a:endParaRPr lang="en-GB" sz="2200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61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C</a:t>
                      </a:r>
                      <a:r>
                        <a:rPr lang="en-GB" sz="2200" baseline="-25000" dirty="0"/>
                        <a:t>(s)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-394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99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H</a:t>
                      </a:r>
                      <a:r>
                        <a:rPr lang="en-GB" sz="2200" baseline="-25000" dirty="0"/>
                        <a:t>2(g)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-286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243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C</a:t>
                      </a:r>
                      <a:r>
                        <a:rPr lang="en-GB" sz="2200" baseline="-25000" dirty="0"/>
                        <a:t>6</a:t>
                      </a:r>
                      <a:r>
                        <a:rPr lang="en-GB" sz="2200" dirty="0"/>
                        <a:t>H</a:t>
                      </a:r>
                      <a:r>
                        <a:rPr lang="en-GB" sz="2200" baseline="-25000" dirty="0"/>
                        <a:t>6(g)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-3267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3764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95404"/>
              </p:ext>
            </p:extLst>
          </p:nvPr>
        </p:nvGraphicFramePr>
        <p:xfrm>
          <a:off x="3372544" y="1561976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278449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333833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65026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6 C + 3 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72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274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6 CO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 + 3 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208684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5412432" y="2009800"/>
            <a:ext cx="2091834" cy="1016492"/>
            <a:chOff x="5412432" y="1577752"/>
            <a:chExt cx="2091834" cy="101649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5412432" y="1577752"/>
              <a:ext cx="194421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2700000">
              <a:off x="5262220" y="2090244"/>
              <a:ext cx="100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8900000" flipH="1">
              <a:off x="6496266" y="2090243"/>
              <a:ext cx="100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692352" y="1346448"/>
            <a:ext cx="4000914" cy="1731804"/>
            <a:chOff x="2843808" y="914400"/>
            <a:chExt cx="4000914" cy="1731804"/>
          </a:xfrm>
        </p:grpSpPr>
        <p:grpSp>
          <p:nvGrpSpPr>
            <p:cNvPr id="15" name="Group 14"/>
            <p:cNvGrpSpPr/>
            <p:nvPr/>
          </p:nvGrpSpPr>
          <p:grpSpPr>
            <a:xfrm>
              <a:off x="2843808" y="956995"/>
              <a:ext cx="4000914" cy="1682965"/>
              <a:chOff x="2843808" y="956995"/>
              <a:chExt cx="4000914" cy="1682965"/>
            </a:xfrm>
          </p:grpSpPr>
          <p:sp>
            <p:nvSpPr>
              <p:cNvPr id="12" name="Arc 11"/>
              <p:cNvSpPr/>
              <p:nvPr/>
            </p:nvSpPr>
            <p:spPr>
              <a:xfrm>
                <a:off x="2843808" y="956995"/>
                <a:ext cx="3723046" cy="1682965"/>
              </a:xfrm>
              <a:prstGeom prst="arc">
                <a:avLst>
                  <a:gd name="adj1" fmla="val 11626117"/>
                  <a:gd name="adj2" fmla="val 2909958"/>
                </a:avLst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543036" y="159251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/>
                  <a:t>1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843808" y="914400"/>
              <a:ext cx="2088232" cy="1731804"/>
              <a:chOff x="2843808" y="914400"/>
              <a:chExt cx="2088232" cy="1731804"/>
            </a:xfrm>
          </p:grpSpPr>
          <p:sp>
            <p:nvSpPr>
              <p:cNvPr id="13" name="Arc 12"/>
              <p:cNvSpPr/>
              <p:nvPr/>
            </p:nvSpPr>
            <p:spPr>
              <a:xfrm flipH="1" flipV="1">
                <a:off x="2843808" y="914400"/>
                <a:ext cx="2088232" cy="1725560"/>
              </a:xfrm>
              <a:prstGeom prst="arc">
                <a:avLst>
                  <a:gd name="adj1" fmla="val 16273070"/>
                  <a:gd name="adj2" fmla="val 21516469"/>
                </a:avLst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843808" y="227687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/>
                  <a:t>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907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Enthalpy Cycles: Formation Data</a:t>
            </a:r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0" y="999592"/>
            <a:ext cx="9144000" cy="590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What is the enthalpy of reaction for the reaction between hydrogen chloride and ethene (CH</a:t>
            </a:r>
            <a:r>
              <a:rPr lang="en-GB" baseline="-25000" dirty="0"/>
              <a:t>2</a:t>
            </a:r>
            <a:r>
              <a:rPr lang="en-GB" dirty="0"/>
              <a:t>=CH</a:t>
            </a:r>
            <a:r>
              <a:rPr lang="en-GB" baseline="-25000" dirty="0"/>
              <a:t>2</a:t>
            </a:r>
            <a:r>
              <a:rPr lang="en-GB" dirty="0"/>
              <a:t>)?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Construct a cycle (elements in standard state at bottom).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Determine the direction of the routes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400" dirty="0"/>
              <a:t>If the route is in the opposite direction to the cycle arrow then the value is reversed.</a:t>
            </a:r>
          </a:p>
          <a:p>
            <a:pPr marL="514350" lvl="0" indent="-514350">
              <a:buFont typeface="+mj-lt"/>
              <a:buAutoNum type="arabicPeriod" startAt="3"/>
            </a:pPr>
            <a:r>
              <a:rPr lang="en-GB" dirty="0"/>
              <a:t>Work out the equation with respect to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r>
              <a:rPr lang="en-GB" dirty="0">
                <a:latin typeface="Calibri" panose="020F0502020204030204" pitchFamily="34" charset="0"/>
              </a:rPr>
              <a:t>.</a:t>
            </a:r>
          </a:p>
          <a:p>
            <a:pPr marL="514350" lvl="0" indent="-514350">
              <a:buFont typeface="+mj-lt"/>
              <a:buAutoNum type="arabicPeriod" startAt="3"/>
            </a:pPr>
            <a:r>
              <a:rPr lang="en-GB" dirty="0">
                <a:latin typeface="Calibri" panose="020F0502020204030204" pitchFamily="34" charset="0"/>
              </a:rPr>
              <a:t>Calculate the values for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and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.</a:t>
            </a:r>
          </a:p>
          <a:p>
            <a:pPr marL="514350" lvl="0" indent="-514350">
              <a:buFont typeface="+mj-lt"/>
              <a:buAutoNum type="arabicPeriod" startAt="3"/>
            </a:pPr>
            <a:r>
              <a:rPr lang="en-GB" dirty="0"/>
              <a:t>Substitute the values into the equation.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978913"/>
              </p:ext>
            </p:extLst>
          </p:nvPr>
        </p:nvGraphicFramePr>
        <p:xfrm>
          <a:off x="6876256" y="5013176"/>
          <a:ext cx="2180782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82">
                  <a:extLst>
                    <a:ext uri="{9D8B030D-6E8A-4147-A177-3AD203B41FA5}">
                      <a16:colId xmlns:a16="http://schemas.microsoft.com/office/drawing/2014/main" val="257877636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602365181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el-GR" sz="2200" dirty="0"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sz="2200" baseline="-25000" dirty="0" err="1"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en-GB" sz="2200" baseline="0" dirty="0" err="1"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 (kJ mol</a:t>
                      </a:r>
                      <a:r>
                        <a:rPr lang="en-GB" sz="2200" baseline="30000" dirty="0">
                          <a:latin typeface="Calibri" panose="020F0502020204030204" pitchFamily="34" charset="0"/>
                        </a:rPr>
                        <a:t>-1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)</a:t>
                      </a:r>
                      <a:endParaRPr lang="en-GB" sz="2200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6145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n-GB" sz="2200" dirty="0"/>
                        <a:t>C</a:t>
                      </a:r>
                      <a:r>
                        <a:rPr lang="en-GB" sz="2200" baseline="-25000" dirty="0"/>
                        <a:t>2</a:t>
                      </a:r>
                      <a:r>
                        <a:rPr lang="en-GB" sz="2200" baseline="0" dirty="0"/>
                        <a:t>H</a:t>
                      </a:r>
                      <a:r>
                        <a:rPr lang="en-GB" sz="2200" baseline="-25000" dirty="0"/>
                        <a:t>4(g)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+52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99727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n-GB" sz="2200" dirty="0"/>
                        <a:t>H</a:t>
                      </a:r>
                      <a:r>
                        <a:rPr lang="en-GB" sz="2200" baseline="0" dirty="0"/>
                        <a:t>Cl</a:t>
                      </a:r>
                      <a:r>
                        <a:rPr lang="en-GB" sz="2200" baseline="-25000" dirty="0"/>
                        <a:t>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24330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n-GB" sz="2200" dirty="0"/>
                        <a:t>C</a:t>
                      </a:r>
                      <a:r>
                        <a:rPr lang="en-GB" sz="2200" baseline="-25000" dirty="0"/>
                        <a:t>2</a:t>
                      </a:r>
                      <a:r>
                        <a:rPr lang="en-GB" sz="2200" dirty="0"/>
                        <a:t>H</a:t>
                      </a:r>
                      <a:r>
                        <a:rPr lang="en-GB" sz="2200" baseline="-25000" dirty="0"/>
                        <a:t>5</a:t>
                      </a:r>
                      <a:r>
                        <a:rPr lang="en-GB" sz="2200" baseline="0" dirty="0"/>
                        <a:t>Cl</a:t>
                      </a:r>
                      <a:r>
                        <a:rPr lang="en-GB" sz="2200" baseline="-25000" dirty="0"/>
                        <a:t>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-109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3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Enthalpy Cycles: Formation Data</a:t>
            </a:r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0" y="999592"/>
            <a:ext cx="9144000" cy="590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Route 1 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endParaRPr lang="en-GB" dirty="0">
              <a:latin typeface="Calibri" panose="020F0502020204030204" pitchFamily="34" charset="0"/>
            </a:endParaRPr>
          </a:p>
          <a:p>
            <a:pPr marL="530225" lvl="0"/>
            <a:r>
              <a:rPr lang="en-GB" dirty="0">
                <a:latin typeface="Calibri" panose="020F0502020204030204" pitchFamily="34" charset="0"/>
              </a:rPr>
              <a:t>Route 2 = –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 </a:t>
            </a:r>
            <a:r>
              <a:rPr lang="en-GB" dirty="0">
                <a:latin typeface="Calibri" panose="020F0502020204030204" pitchFamily="34" charset="0"/>
              </a:rPr>
              <a:t>+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endParaRPr lang="en-GB" dirty="0"/>
          </a:p>
          <a:p>
            <a:pPr marL="514350" lvl="0" indent="-514350">
              <a:buFont typeface="+mj-lt"/>
              <a:buAutoNum type="arabicPeriod" startAt="3"/>
            </a:pPr>
            <a:r>
              <a:rPr lang="en-GB" dirty="0">
                <a:latin typeface="Calibri" panose="020F0502020204030204" pitchFamily="34" charset="0"/>
              </a:rPr>
              <a:t>As Route 1 = Route 2		ΔH</a:t>
            </a:r>
            <a:r>
              <a:rPr lang="en-GB" baseline="-25000" dirty="0">
                <a:latin typeface="Calibri" panose="020F0502020204030204" pitchFamily="34" charset="0"/>
              </a:rPr>
              <a:t>1 </a:t>
            </a:r>
            <a:r>
              <a:rPr lang="en-GB" dirty="0">
                <a:latin typeface="Calibri" panose="020F0502020204030204" pitchFamily="34" charset="0"/>
              </a:rPr>
              <a:t>= –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+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</a:p>
          <a:p>
            <a:pPr marL="4572000" indent="-354013"/>
            <a:r>
              <a:rPr lang="en-GB" dirty="0">
                <a:latin typeface="Calibri" panose="020F0502020204030204" pitchFamily="34" charset="0"/>
                <a:sym typeface="Symbol" panose="05050102010706020507" pitchFamily="18" charset="2"/>
              </a:rPr>
              <a:t></a:t>
            </a:r>
            <a:r>
              <a:rPr lang="en-GB" baseline="-25000" dirty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  <a:r>
              <a:rPr lang="en-GB" dirty="0">
                <a:latin typeface="Calibri" panose="020F0502020204030204" pitchFamily="34" charset="0"/>
              </a:rPr>
              <a:t>ΔH</a:t>
            </a:r>
            <a:r>
              <a:rPr lang="en-GB" baseline="-25000" dirty="0">
                <a:latin typeface="Calibri" panose="020F0502020204030204" pitchFamily="34" charset="0"/>
              </a:rPr>
              <a:t>1 </a:t>
            </a:r>
            <a:r>
              <a:rPr lang="en-GB" dirty="0">
                <a:latin typeface="Calibri" panose="020F0502020204030204" pitchFamily="34" charset="0"/>
              </a:rPr>
              <a:t>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 </a:t>
            </a:r>
            <a:r>
              <a:rPr lang="en-GB" dirty="0">
                <a:latin typeface="Calibri" panose="020F0502020204030204" pitchFamily="34" charset="0"/>
              </a:rPr>
              <a:t>–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</a:t>
            </a:r>
          </a:p>
          <a:p>
            <a:pPr marL="514350" lvl="0" indent="-514350">
              <a:buFont typeface="+mj-lt"/>
              <a:buAutoNum type="arabicPeriod" startAt="4"/>
              <a:tabLst>
                <a:tab pos="1165225" algn="l"/>
              </a:tabLst>
            </a:pPr>
            <a:endParaRPr lang="en-GB" sz="1000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4"/>
              <a:tabLst>
                <a:tab pos="1165225" algn="l"/>
              </a:tabLst>
            </a:pP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	= +52 + -92 = -40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5"/>
            </a:pPr>
            <a:endParaRPr lang="en-GB" sz="1000" dirty="0">
              <a:latin typeface="Calibri" panose="020F0502020204030204" pitchFamily="34" charset="0"/>
            </a:endParaRPr>
          </a:p>
          <a:p>
            <a:pPr marL="530225" lvl="0"/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 -109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>
              <a:latin typeface="Calibri" panose="020F0502020204030204" pitchFamily="34" charset="0"/>
            </a:endParaRPr>
          </a:p>
          <a:p>
            <a:pPr marL="530225" lvl="0"/>
            <a:endParaRPr lang="en-GB" sz="1100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5"/>
            </a:pP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r>
              <a:rPr lang="en-GB" dirty="0">
                <a:latin typeface="Calibri" panose="020F0502020204030204" pitchFamily="34" charset="0"/>
              </a:rPr>
              <a:t> = -109 – -40</a:t>
            </a:r>
          </a:p>
          <a:p>
            <a:pPr marL="1165225" lvl="0" indent="-1165225"/>
            <a:r>
              <a:rPr lang="en-GB" dirty="0">
                <a:latin typeface="Calibri" panose="020F0502020204030204" pitchFamily="34" charset="0"/>
              </a:rPr>
              <a:t>	= -69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984766"/>
              </p:ext>
            </p:extLst>
          </p:nvPr>
        </p:nvGraphicFramePr>
        <p:xfrm>
          <a:off x="3372544" y="1129928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278449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333833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65026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+ HCl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Cl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72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274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 C + 2½ 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 + ½ Cl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208684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5412432" y="1577752"/>
            <a:ext cx="2091834" cy="1016492"/>
            <a:chOff x="5412432" y="1577752"/>
            <a:chExt cx="2091834" cy="101649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5412432" y="1577752"/>
              <a:ext cx="194421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2700000" flipH="1" flipV="1">
              <a:off x="5262220" y="2090244"/>
              <a:ext cx="100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8900000" flipV="1">
              <a:off x="6496266" y="2090243"/>
              <a:ext cx="100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630734" y="915038"/>
            <a:ext cx="3469658" cy="1937898"/>
            <a:chOff x="2782190" y="915038"/>
            <a:chExt cx="3469658" cy="1937898"/>
          </a:xfrm>
        </p:grpSpPr>
        <p:grpSp>
          <p:nvGrpSpPr>
            <p:cNvPr id="15" name="Group 14"/>
            <p:cNvGrpSpPr/>
            <p:nvPr/>
          </p:nvGrpSpPr>
          <p:grpSpPr>
            <a:xfrm>
              <a:off x="2839516" y="945262"/>
              <a:ext cx="3412332" cy="1907674"/>
              <a:chOff x="2839516" y="945262"/>
              <a:chExt cx="3412332" cy="1907674"/>
            </a:xfrm>
          </p:grpSpPr>
          <p:sp>
            <p:nvSpPr>
              <p:cNvPr id="12" name="Arc 11"/>
              <p:cNvSpPr/>
              <p:nvPr/>
            </p:nvSpPr>
            <p:spPr>
              <a:xfrm rot="10800000" flipH="1">
                <a:off x="2839516" y="1049688"/>
                <a:ext cx="3412332" cy="1803248"/>
              </a:xfrm>
              <a:prstGeom prst="arc">
                <a:avLst>
                  <a:gd name="adj1" fmla="val 10533040"/>
                  <a:gd name="adj2" fmla="val 409356"/>
                </a:avLst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077639" y="94526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/>
                  <a:t>1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782190" y="915038"/>
              <a:ext cx="3109618" cy="1789236"/>
              <a:chOff x="2782190" y="915038"/>
              <a:chExt cx="3109618" cy="1789236"/>
            </a:xfrm>
          </p:grpSpPr>
          <p:sp>
            <p:nvSpPr>
              <p:cNvPr id="13" name="Arc 12"/>
              <p:cNvSpPr/>
              <p:nvPr/>
            </p:nvSpPr>
            <p:spPr>
              <a:xfrm flipH="1">
                <a:off x="3228482" y="915038"/>
                <a:ext cx="2663326" cy="1003338"/>
              </a:xfrm>
              <a:prstGeom prst="arc">
                <a:avLst>
                  <a:gd name="adj1" fmla="val 10801684"/>
                  <a:gd name="adj2" fmla="val 21516469"/>
                </a:avLst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782190" y="233494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/>
                  <a:t>2</a:t>
                </a:r>
              </a:p>
            </p:txBody>
          </p:sp>
        </p:grp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0749"/>
              </p:ext>
            </p:extLst>
          </p:nvPr>
        </p:nvGraphicFramePr>
        <p:xfrm>
          <a:off x="6876256" y="5013176"/>
          <a:ext cx="2180782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82">
                  <a:extLst>
                    <a:ext uri="{9D8B030D-6E8A-4147-A177-3AD203B41FA5}">
                      <a16:colId xmlns:a16="http://schemas.microsoft.com/office/drawing/2014/main" val="257877636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602365181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el-GR" sz="2200" dirty="0"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sz="2200" baseline="-25000" dirty="0" err="1"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en-GB" sz="2200" baseline="0" dirty="0" err="1"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 (kJ mol</a:t>
                      </a:r>
                      <a:r>
                        <a:rPr lang="en-GB" sz="2200" baseline="30000" dirty="0">
                          <a:latin typeface="Calibri" panose="020F0502020204030204" pitchFamily="34" charset="0"/>
                        </a:rPr>
                        <a:t>-1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)</a:t>
                      </a:r>
                      <a:endParaRPr lang="en-GB" sz="2200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6145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n-GB" sz="2200" dirty="0"/>
                        <a:t>C</a:t>
                      </a:r>
                      <a:r>
                        <a:rPr lang="en-GB" sz="2200" baseline="-25000" dirty="0"/>
                        <a:t>2</a:t>
                      </a:r>
                      <a:r>
                        <a:rPr lang="en-GB" sz="2200" baseline="0" dirty="0"/>
                        <a:t>H</a:t>
                      </a:r>
                      <a:r>
                        <a:rPr lang="en-GB" sz="2200" baseline="-25000" dirty="0"/>
                        <a:t>4(g)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+52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99727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n-GB" sz="2200" dirty="0"/>
                        <a:t>H</a:t>
                      </a:r>
                      <a:r>
                        <a:rPr lang="en-GB" sz="2200" baseline="0" dirty="0"/>
                        <a:t>Cl</a:t>
                      </a:r>
                      <a:r>
                        <a:rPr lang="en-GB" sz="2200" baseline="-25000" dirty="0"/>
                        <a:t>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24330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n-GB" sz="2200" dirty="0"/>
                        <a:t>C</a:t>
                      </a:r>
                      <a:r>
                        <a:rPr lang="en-GB" sz="2200" baseline="-25000" dirty="0"/>
                        <a:t>2</a:t>
                      </a:r>
                      <a:r>
                        <a:rPr lang="en-GB" sz="2200" dirty="0"/>
                        <a:t>H</a:t>
                      </a:r>
                      <a:r>
                        <a:rPr lang="en-GB" sz="2200" baseline="-25000" dirty="0"/>
                        <a:t>5</a:t>
                      </a:r>
                      <a:r>
                        <a:rPr lang="en-GB" sz="2200" baseline="0" dirty="0"/>
                        <a:t>Cl</a:t>
                      </a:r>
                      <a:r>
                        <a:rPr lang="en-GB" sz="2200" baseline="-25000" dirty="0"/>
                        <a:t>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-109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3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92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Enthalpy Cycles: Formation Data</a:t>
            </a:r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0" y="999592"/>
            <a:ext cx="9144000" cy="590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Determine the enthalpy change of combustion of heptane.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Route 1 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endParaRPr lang="en-GB" dirty="0">
              <a:latin typeface="Calibri" panose="020F0502020204030204" pitchFamily="34" charset="0"/>
            </a:endParaRPr>
          </a:p>
          <a:p>
            <a:pPr marL="530225" lvl="0"/>
            <a:r>
              <a:rPr lang="en-GB" dirty="0">
                <a:latin typeface="Calibri" panose="020F0502020204030204" pitchFamily="34" charset="0"/>
              </a:rPr>
              <a:t>Route 2 = –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 </a:t>
            </a:r>
            <a:r>
              <a:rPr lang="en-GB" dirty="0">
                <a:latin typeface="Calibri" panose="020F0502020204030204" pitchFamily="34" charset="0"/>
              </a:rPr>
              <a:t>+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endParaRPr lang="en-GB" dirty="0"/>
          </a:p>
          <a:p>
            <a:pPr marL="514350" lvl="0" indent="-514350">
              <a:buFont typeface="+mj-lt"/>
              <a:buAutoNum type="arabicPeriod" startAt="3"/>
            </a:pPr>
            <a:r>
              <a:rPr lang="en-GB" dirty="0">
                <a:latin typeface="Calibri" panose="020F0502020204030204" pitchFamily="34" charset="0"/>
              </a:rPr>
              <a:t>As Route 1 = Route 2	ΔH</a:t>
            </a:r>
            <a:r>
              <a:rPr lang="en-GB" baseline="-25000" dirty="0">
                <a:latin typeface="Calibri" panose="020F0502020204030204" pitchFamily="34" charset="0"/>
              </a:rPr>
              <a:t>1 </a:t>
            </a:r>
            <a:r>
              <a:rPr lang="en-GB" dirty="0">
                <a:latin typeface="Calibri" panose="020F0502020204030204" pitchFamily="34" charset="0"/>
              </a:rPr>
              <a:t>= –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+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</a:p>
          <a:p>
            <a:pPr lvl="0">
              <a:tabLst>
                <a:tab pos="3309938" algn="l"/>
              </a:tabLst>
            </a:pPr>
            <a:r>
              <a:rPr lang="en-GB" baseline="-25000" dirty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  <a:r>
              <a:rPr lang="en-GB" dirty="0">
                <a:latin typeface="Calibri" panose="020F0502020204030204" pitchFamily="34" charset="0"/>
                <a:sym typeface="Symbol" panose="05050102010706020507" pitchFamily="18" charset="2"/>
              </a:rPr>
              <a:t></a:t>
            </a:r>
            <a:r>
              <a:rPr lang="en-GB" baseline="-25000" dirty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  <a:r>
              <a:rPr lang="en-GB" dirty="0">
                <a:latin typeface="Calibri" panose="020F0502020204030204" pitchFamily="34" charset="0"/>
              </a:rPr>
              <a:t>ΔH</a:t>
            </a:r>
            <a:r>
              <a:rPr lang="en-GB" baseline="-25000" dirty="0">
                <a:latin typeface="Calibri" panose="020F0502020204030204" pitchFamily="34" charset="0"/>
              </a:rPr>
              <a:t>1 </a:t>
            </a:r>
            <a:r>
              <a:rPr lang="en-GB" dirty="0">
                <a:latin typeface="Calibri" panose="020F0502020204030204" pitchFamily="34" charset="0"/>
              </a:rPr>
              <a:t>=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 </a:t>
            </a:r>
            <a:r>
              <a:rPr lang="en-GB" dirty="0">
                <a:latin typeface="Calibri" panose="020F0502020204030204" pitchFamily="34" charset="0"/>
              </a:rPr>
              <a:t>– </a:t>
            </a: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</a:t>
            </a:r>
          </a:p>
          <a:p>
            <a:pPr marL="514350" lvl="0" indent="-514350">
              <a:buFont typeface="+mj-lt"/>
              <a:buAutoNum type="arabicPeriod" startAt="4"/>
              <a:tabLst>
                <a:tab pos="1165225" algn="l"/>
              </a:tabLst>
            </a:pP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2</a:t>
            </a:r>
            <a:r>
              <a:rPr lang="en-GB" dirty="0">
                <a:latin typeface="Calibri" panose="020F0502020204030204" pitchFamily="34" charset="0"/>
              </a:rPr>
              <a:t> 	</a:t>
            </a:r>
            <a:r>
              <a:rPr lang="en-GB">
                <a:latin typeface="Calibri" panose="020F0502020204030204" pitchFamily="34" charset="0"/>
              </a:rPr>
              <a:t>= -224 </a:t>
            </a:r>
            <a:r>
              <a:rPr lang="en-GB" dirty="0">
                <a:latin typeface="Calibri" panose="020F0502020204030204" pitchFamily="34" charset="0"/>
              </a:rPr>
              <a:t>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5"/>
            </a:pPr>
            <a:endParaRPr lang="en-GB" sz="1000" dirty="0">
              <a:latin typeface="Calibri" panose="020F0502020204030204" pitchFamily="34" charset="0"/>
            </a:endParaRPr>
          </a:p>
          <a:p>
            <a:pPr marL="530225" lvl="0"/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3</a:t>
            </a:r>
            <a:r>
              <a:rPr lang="en-GB" dirty="0">
                <a:latin typeface="Calibri" panose="020F0502020204030204" pitchFamily="34" charset="0"/>
              </a:rPr>
              <a:t> = (7 x -394) + (8 x -286)</a:t>
            </a:r>
          </a:p>
          <a:p>
            <a:pPr marL="1079500" lvl="0"/>
            <a:r>
              <a:rPr lang="en-GB" dirty="0">
                <a:latin typeface="Calibri" panose="020F0502020204030204" pitchFamily="34" charset="0"/>
              </a:rPr>
              <a:t>= -2,758 + -2,288 = -5,046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>
              <a:latin typeface="Calibri" panose="020F0502020204030204" pitchFamily="34" charset="0"/>
            </a:endParaRPr>
          </a:p>
          <a:p>
            <a:pPr marL="530225" lvl="0"/>
            <a:endParaRPr lang="en-GB" sz="1100" dirty="0">
              <a:latin typeface="Calibri" panose="020F0502020204030204" pitchFamily="34" charset="0"/>
            </a:endParaRPr>
          </a:p>
          <a:p>
            <a:pPr marL="514350" lvl="0" indent="-514350">
              <a:buFont typeface="+mj-lt"/>
              <a:buAutoNum type="arabicPeriod" startAt="5"/>
            </a:pPr>
            <a:r>
              <a:rPr lang="el-GR" dirty="0">
                <a:latin typeface="Calibri" panose="020F0502020204030204" pitchFamily="34" charset="0"/>
              </a:rPr>
              <a:t>Δ</a:t>
            </a:r>
            <a:r>
              <a:rPr lang="en-GB" dirty="0">
                <a:latin typeface="Calibri" panose="020F0502020204030204" pitchFamily="34" charset="0"/>
              </a:rPr>
              <a:t>H</a:t>
            </a:r>
            <a:r>
              <a:rPr lang="en-GB" baseline="-25000" dirty="0">
                <a:latin typeface="Calibri" panose="020F0502020204030204" pitchFamily="34" charset="0"/>
              </a:rPr>
              <a:t>1</a:t>
            </a:r>
            <a:r>
              <a:rPr lang="en-GB" dirty="0">
                <a:latin typeface="Calibri" panose="020F0502020204030204" pitchFamily="34" charset="0"/>
              </a:rPr>
              <a:t> = -5,046 – -224</a:t>
            </a:r>
          </a:p>
          <a:p>
            <a:pPr marL="1165225" lvl="0" indent="-1165225"/>
            <a:r>
              <a:rPr lang="en-GB" dirty="0">
                <a:latin typeface="Calibri" panose="020F0502020204030204" pitchFamily="34" charset="0"/>
              </a:rPr>
              <a:t>	= -4,822 kJ mol</a:t>
            </a:r>
            <a:r>
              <a:rPr lang="en-GB" baseline="30000" dirty="0">
                <a:latin typeface="Calibri" panose="020F0502020204030204" pitchFamily="34" charset="0"/>
              </a:rPr>
              <a:t>-1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031305"/>
              </p:ext>
            </p:extLst>
          </p:nvPr>
        </p:nvGraphicFramePr>
        <p:xfrm>
          <a:off x="3372544" y="1561976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278449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333833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65026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+ 11 O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7 CO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 + 8 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72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274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7 C + 8 H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</a:rPr>
                        <a:t> + 11 O</a:t>
                      </a:r>
                      <a:r>
                        <a:rPr lang="en-GB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208684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5412432" y="2009800"/>
            <a:ext cx="2091834" cy="1016492"/>
            <a:chOff x="5412432" y="1577752"/>
            <a:chExt cx="2091834" cy="101649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5412432" y="1577752"/>
              <a:ext cx="194421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2700000" flipH="1" flipV="1">
              <a:off x="5262220" y="2090244"/>
              <a:ext cx="100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8900000" flipV="1">
              <a:off x="6496266" y="2090243"/>
              <a:ext cx="100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630734" y="1347086"/>
            <a:ext cx="3469658" cy="1937898"/>
            <a:chOff x="2782190" y="915038"/>
            <a:chExt cx="3469658" cy="1937898"/>
          </a:xfrm>
        </p:grpSpPr>
        <p:grpSp>
          <p:nvGrpSpPr>
            <p:cNvPr id="15" name="Group 14"/>
            <p:cNvGrpSpPr/>
            <p:nvPr/>
          </p:nvGrpSpPr>
          <p:grpSpPr>
            <a:xfrm>
              <a:off x="2839516" y="945262"/>
              <a:ext cx="3412332" cy="1907674"/>
              <a:chOff x="2839516" y="945262"/>
              <a:chExt cx="3412332" cy="1907674"/>
            </a:xfrm>
          </p:grpSpPr>
          <p:sp>
            <p:nvSpPr>
              <p:cNvPr id="12" name="Arc 11"/>
              <p:cNvSpPr/>
              <p:nvPr/>
            </p:nvSpPr>
            <p:spPr>
              <a:xfrm rot="10800000" flipH="1">
                <a:off x="2839516" y="1049688"/>
                <a:ext cx="3412332" cy="1803248"/>
              </a:xfrm>
              <a:prstGeom prst="arc">
                <a:avLst>
                  <a:gd name="adj1" fmla="val 10533040"/>
                  <a:gd name="adj2" fmla="val 409356"/>
                </a:avLst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077639" y="94526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/>
                  <a:t>1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782190" y="915038"/>
              <a:ext cx="3109618" cy="1789236"/>
              <a:chOff x="2782190" y="915038"/>
              <a:chExt cx="3109618" cy="1789236"/>
            </a:xfrm>
          </p:grpSpPr>
          <p:sp>
            <p:nvSpPr>
              <p:cNvPr id="13" name="Arc 12"/>
              <p:cNvSpPr/>
              <p:nvPr/>
            </p:nvSpPr>
            <p:spPr>
              <a:xfrm flipH="1">
                <a:off x="3228482" y="915038"/>
                <a:ext cx="2663326" cy="1003338"/>
              </a:xfrm>
              <a:prstGeom prst="arc">
                <a:avLst>
                  <a:gd name="adj1" fmla="val 10801684"/>
                  <a:gd name="adj2" fmla="val 21516469"/>
                </a:avLst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782190" y="233494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/>
                  <a:t>2</a:t>
                </a:r>
              </a:p>
            </p:txBody>
          </p:sp>
        </p:grp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41184"/>
              </p:ext>
            </p:extLst>
          </p:nvPr>
        </p:nvGraphicFramePr>
        <p:xfrm>
          <a:off x="6876256" y="5013176"/>
          <a:ext cx="2180782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82">
                  <a:extLst>
                    <a:ext uri="{9D8B030D-6E8A-4147-A177-3AD203B41FA5}">
                      <a16:colId xmlns:a16="http://schemas.microsoft.com/office/drawing/2014/main" val="257877636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602365181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el-GR" sz="2200" dirty="0">
                          <a:latin typeface="Calibri" panose="020F0502020204030204" pitchFamily="34" charset="0"/>
                        </a:rPr>
                        <a:t>Δ</a:t>
                      </a:r>
                      <a:r>
                        <a:rPr lang="en-GB" sz="2200" baseline="-25000" dirty="0" err="1"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en-GB" sz="2200" baseline="0" dirty="0" err="1">
                          <a:latin typeface="Calibri" panose="020F0502020204030204" pitchFamily="34" charset="0"/>
                        </a:rPr>
                        <a:t>H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 (kJ mol</a:t>
                      </a:r>
                      <a:r>
                        <a:rPr lang="en-GB" sz="2200" baseline="30000" dirty="0">
                          <a:latin typeface="Calibri" panose="020F0502020204030204" pitchFamily="34" charset="0"/>
                        </a:rPr>
                        <a:t>-1</a:t>
                      </a:r>
                      <a:r>
                        <a:rPr lang="en-GB" sz="2200" baseline="0" dirty="0">
                          <a:latin typeface="Calibri" panose="020F0502020204030204" pitchFamily="34" charset="0"/>
                        </a:rPr>
                        <a:t>)</a:t>
                      </a:r>
                      <a:endParaRPr lang="en-GB" sz="2200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6145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n-GB" sz="2200" dirty="0"/>
                        <a:t>C</a:t>
                      </a:r>
                      <a:r>
                        <a:rPr lang="en-GB" sz="2200" baseline="-25000" dirty="0"/>
                        <a:t>7</a:t>
                      </a:r>
                      <a:r>
                        <a:rPr lang="en-GB" sz="2200" baseline="0" dirty="0"/>
                        <a:t>H</a:t>
                      </a:r>
                      <a:r>
                        <a:rPr lang="en-GB" sz="2200" baseline="-25000" dirty="0"/>
                        <a:t>16(l)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-224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99727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n-GB" sz="2200" baseline="0" dirty="0"/>
                        <a:t>CO</a:t>
                      </a:r>
                      <a:r>
                        <a:rPr lang="en-GB" sz="2200" baseline="-25000" dirty="0"/>
                        <a:t>2(g)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-394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24330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n-GB" sz="2200" dirty="0"/>
                        <a:t>H</a:t>
                      </a:r>
                      <a:r>
                        <a:rPr lang="en-GB" sz="2200" baseline="-25000" dirty="0"/>
                        <a:t>2</a:t>
                      </a:r>
                      <a:r>
                        <a:rPr lang="en-GB" sz="2200" baseline="0" dirty="0"/>
                        <a:t>O</a:t>
                      </a:r>
                      <a:r>
                        <a:rPr lang="en-GB" sz="2200" baseline="-25000" dirty="0"/>
                        <a:t>(l)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-286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3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46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358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23368</TotalTime>
  <Words>490</Words>
  <Application>Microsoft Office PowerPoint</Application>
  <PresentationFormat>On-screen Show (4:3)</PresentationFormat>
  <Paragraphs>157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Enthalpy Cycles: Combustion Data</vt:lpstr>
      <vt:lpstr>Enthalpy Cycles: Combustion Data</vt:lpstr>
      <vt:lpstr>Enthalpy Cycles: Combustion Data</vt:lpstr>
      <vt:lpstr>Enthalpy Cycles: Formation Data</vt:lpstr>
      <vt:lpstr>Enthalpy Cycles: Formation Data</vt:lpstr>
      <vt:lpstr>Enthalpy Cycles: Formation Data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APG</dc:creator>
  <cp:lastModifiedBy>Alan Glaze</cp:lastModifiedBy>
  <cp:revision>266</cp:revision>
  <dcterms:created xsi:type="dcterms:W3CDTF">2015-09-03T06:47:40Z</dcterms:created>
  <dcterms:modified xsi:type="dcterms:W3CDTF">2019-01-13T20:38:28Z</dcterms:modified>
</cp:coreProperties>
</file>