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8669-8BAD-4715-A529-CABC6D6C0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126A6C-9665-4D13-B70D-20494CE60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E0E67-0EDA-45F8-A168-1B952D4B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7D51A-910F-42F1-B2CD-72ACA02E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5E100-291D-4C21-85E4-93E9621C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9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CCEBF-2CC2-4055-9FD0-D0B65512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1C58A-023F-45B7-AB12-8EF81AA46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ABA71-BC37-4C4D-9736-254DB218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7F4C-2D32-45CC-AC1E-5B9C8CBE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F29B9-E617-45F0-ACD8-B7795E5B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89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C2A6D1-6780-4794-9E13-4571D1D840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86ECE-D234-4A88-B0AA-B045069FA1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50C4D-64AC-4C63-9325-3ABADCBDE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E2B71-4C86-473E-9F68-5E9EC7413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2153-72C5-4E7A-B2F9-CD61B3F80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2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C50FF-4497-4013-AE86-022D98D7D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DE254-2749-4E66-81AE-403CB50B2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D9605-355C-4924-A71A-0341E02B0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9C613-D623-4B83-A4A7-58D6D2A9D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80C67-5C7D-497E-ADA0-A2F99046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01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4EE7-90D9-49DB-98EF-8AFBBA677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C5020-C703-43C3-8710-F4BBCDA35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1EBD9-77DA-45E9-ADD3-6CC47104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83695-A86B-4D01-85A3-9FF356CC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BCC7A-01E8-4B73-9BA8-879E20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18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03AD-303D-4181-BC4E-65BC41F2D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D856-E6F9-424A-8532-B48A4CA3B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BD2C8-0B5F-49FC-A077-948EC34C8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00988-8AC5-4FDE-8AB9-5793D8F7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1DB98-6317-4AC7-88B4-AF248FF94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8898D8-7027-49FA-8DCA-6D0144CA4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4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03502-CEC2-466E-AA63-F5D911DF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FB3990-54B4-4388-867E-4D1BB4233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BF0D6-16EE-45CC-8BBE-1A0EA5342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263B0B-5651-4CC7-9E22-49DBB9704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D493E0-0678-4F04-8CC0-046024BBD3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34A1F1-CAE2-42B9-B567-1DC01501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18872-9464-4EDB-B7F2-4BA97634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B6DE5D-524C-4586-A80B-CDB08734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5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AF074-E63B-4C17-A46B-0CAF9B24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CEEE6A-2340-4E29-B68F-FB0B1B4E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75C31A-FD14-4FB4-9BF5-BCE499F9D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C1787B-A444-4F24-AF16-9AFF3668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54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CC538E-8CD0-4C94-AE7C-DC35D9A44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C2DED-DBA5-4AF7-990D-4493CCC4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B2696-C985-47B2-93F9-9A113A0A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14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1A8F-F132-442E-A18D-77580D5E7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F236A-6E80-4DB7-8C05-95BEC64A1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7AC8B8-D452-41E6-9338-4BB408B36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284D0-2746-45EF-87D5-B11F5C69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EA50-06B1-41D0-930F-B6D68798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130C5-FA9C-4E13-B023-ABDF3BB50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78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04623-FA15-41DA-86C2-F266592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8A4A28-D4A7-48FC-99E0-8081AEA33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3E87B-2C74-4911-94D2-D39168145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7366C-5A99-47A3-A916-995F9EF5C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EC030-1F50-4387-A94A-A1CBA946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1216C-6DF6-4256-86D2-A005E3B54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36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8BFC31-3073-4FCB-BDC5-7424A890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1C852F-34A2-44E7-958E-8619F12BD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BEF8F-94FA-40D1-8EFF-46E5B40D2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95DA-2959-433A-BC29-E2F3791FF4EE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0036B-1BE1-4DF2-ADED-8F425777F5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530A1-9C74-4251-A28F-315F676E5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A80C5-5E30-4489-901F-3420EEC05A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36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0B2885-6DD9-441D-A48B-51F2571ECD80}"/>
              </a:ext>
            </a:extLst>
          </p:cNvPr>
          <p:cNvSpPr txBox="1"/>
          <p:nvPr/>
        </p:nvSpPr>
        <p:spPr>
          <a:xfrm>
            <a:off x="153824" y="0"/>
            <a:ext cx="119299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Honey typically contains 38.2% fructose and 31.3% glucose by mass, both sugars have the same chemical formula, C</a:t>
            </a:r>
            <a:r>
              <a:rPr lang="en-GB" sz="2800" baseline="-25000" dirty="0"/>
              <a:t>6</a:t>
            </a:r>
            <a:r>
              <a:rPr lang="en-GB" sz="2800" dirty="0"/>
              <a:t>H</a:t>
            </a:r>
            <a:r>
              <a:rPr lang="en-GB" sz="2800" baseline="-25000" dirty="0"/>
              <a:t>12</a:t>
            </a:r>
            <a:r>
              <a:rPr lang="en-GB" sz="2800" dirty="0"/>
              <a:t>O</a:t>
            </a:r>
            <a:r>
              <a:rPr lang="en-GB" sz="2800" baseline="-25000" dirty="0"/>
              <a:t>6</a:t>
            </a:r>
            <a:r>
              <a:rPr lang="en-GB" sz="2800" dirty="0"/>
              <a:t>.   A teaspoon of honey = 21 grams.</a:t>
            </a:r>
          </a:p>
          <a:p>
            <a:endParaRPr lang="en-GB" sz="2800" dirty="0"/>
          </a:p>
          <a:p>
            <a:pPr marL="514350" indent="-514350">
              <a:buAutoNum type="arabicPeriod"/>
            </a:pPr>
            <a:r>
              <a:rPr lang="en-GB" sz="2800" dirty="0"/>
              <a:t>What is the total mass of sugar in 1 teaspoon of sugar </a:t>
            </a:r>
            <a:r>
              <a:rPr lang="en-GB" sz="2800" b="1" dirty="0"/>
              <a:t>(to 2 </a:t>
            </a:r>
            <a:r>
              <a:rPr lang="en-GB" sz="2800" b="1" dirty="0" err="1"/>
              <a:t>s.f.</a:t>
            </a:r>
            <a:r>
              <a:rPr lang="en-GB" sz="2800" b="1" dirty="0"/>
              <a:t>)</a:t>
            </a:r>
            <a:r>
              <a:rPr lang="en-GB" sz="2800" dirty="0"/>
              <a:t>?</a:t>
            </a:r>
          </a:p>
          <a:p>
            <a:pPr marL="514350" indent="-514350">
              <a:buAutoNum type="arabicPeriod"/>
            </a:pPr>
            <a:r>
              <a:rPr lang="en-GB" sz="2800" dirty="0"/>
              <a:t>What is the relative molecular mass of both sugars?</a:t>
            </a:r>
          </a:p>
          <a:p>
            <a:pPr marL="514350" indent="-514350">
              <a:buAutoNum type="arabicPeriod"/>
            </a:pPr>
            <a:r>
              <a:rPr lang="en-GB" sz="2800" dirty="0"/>
              <a:t>How many moles of glucose are found in 1 teaspoon of honey?</a:t>
            </a:r>
          </a:p>
          <a:p>
            <a:pPr marL="514350" indent="-514350">
              <a:buAutoNum type="arabicPeriod"/>
            </a:pPr>
            <a:r>
              <a:rPr lang="en-GB" sz="2800" dirty="0"/>
              <a:t>Calculate the total number of molecules of glucose in 1 teaspoon of honey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1E1F2-6BF6-4C40-878C-4C48FB6F69C3}"/>
              </a:ext>
            </a:extLst>
          </p:cNvPr>
          <p:cNvSpPr txBox="1"/>
          <p:nvPr/>
        </p:nvSpPr>
        <p:spPr>
          <a:xfrm>
            <a:off x="109670" y="3186161"/>
            <a:ext cx="119299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38.2 + 31.3 = 69.5% total, 21x69.5/100 = 14.595 = 15g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C</a:t>
            </a:r>
            <a:r>
              <a:rPr lang="en-GB" sz="2800" b="1" baseline="-25000" dirty="0">
                <a:solidFill>
                  <a:srgbClr val="FF0000"/>
                </a:solidFill>
              </a:rPr>
              <a:t>6</a:t>
            </a:r>
            <a:r>
              <a:rPr lang="en-GB" sz="2800" b="1" dirty="0">
                <a:solidFill>
                  <a:srgbClr val="FF0000"/>
                </a:solidFill>
              </a:rPr>
              <a:t>H</a:t>
            </a:r>
            <a:r>
              <a:rPr lang="en-GB" sz="2800" b="1" baseline="-25000" dirty="0">
                <a:solidFill>
                  <a:srgbClr val="FF0000"/>
                </a:solidFill>
              </a:rPr>
              <a:t>12</a:t>
            </a:r>
            <a:r>
              <a:rPr lang="en-GB" sz="2800" b="1" dirty="0">
                <a:solidFill>
                  <a:srgbClr val="FF0000"/>
                </a:solidFill>
              </a:rPr>
              <a:t>O</a:t>
            </a:r>
            <a:r>
              <a:rPr lang="en-GB" sz="2800" b="1" baseline="-25000" dirty="0">
                <a:solidFill>
                  <a:srgbClr val="FF0000"/>
                </a:solidFill>
              </a:rPr>
              <a:t>6 </a:t>
            </a:r>
            <a:r>
              <a:rPr lang="en-GB" sz="2800" b="1" dirty="0">
                <a:solidFill>
                  <a:srgbClr val="FF0000"/>
                </a:solidFill>
              </a:rPr>
              <a:t>= (12x6)+(12x1)+(16x6) = 180g (glucose and fructose are isomers)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21 x 0.313 = 6.573 g : mols=mass/Mr  :  mols = 6.573/180 =3.65x10</a:t>
            </a:r>
            <a:r>
              <a:rPr lang="en-GB" sz="2800" b="1" baseline="30000" dirty="0">
                <a:solidFill>
                  <a:srgbClr val="FF0000"/>
                </a:solidFill>
              </a:rPr>
              <a:t>-2</a:t>
            </a:r>
            <a:r>
              <a:rPr lang="en-GB" sz="2800" b="1" dirty="0">
                <a:solidFill>
                  <a:srgbClr val="FF0000"/>
                </a:solidFill>
              </a:rPr>
              <a:t>mol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Mols glucose = 3.65x10</a:t>
            </a:r>
            <a:r>
              <a:rPr lang="en-GB" sz="2800" b="1" baseline="30000" dirty="0">
                <a:solidFill>
                  <a:srgbClr val="FF0000"/>
                </a:solidFill>
              </a:rPr>
              <a:t>-2 </a:t>
            </a:r>
            <a:r>
              <a:rPr lang="en-GB" sz="2800" b="1" dirty="0">
                <a:solidFill>
                  <a:srgbClr val="FF0000"/>
                </a:solidFill>
              </a:rPr>
              <a:t>  </a:t>
            </a:r>
            <a:r>
              <a:rPr lang="en-GB" sz="2800" b="1" dirty="0" smtClean="0">
                <a:solidFill>
                  <a:srgbClr val="FF0000"/>
                </a:solidFill>
              </a:rPr>
              <a:t>Avogadro </a:t>
            </a:r>
            <a:r>
              <a:rPr lang="en-GB" sz="2800" b="1" dirty="0">
                <a:solidFill>
                  <a:srgbClr val="FF0000"/>
                </a:solidFill>
              </a:rPr>
              <a:t>no = 6.02x10</a:t>
            </a:r>
            <a:r>
              <a:rPr lang="en-GB" sz="2800" b="1" baseline="30000" dirty="0">
                <a:solidFill>
                  <a:srgbClr val="FF0000"/>
                </a:solidFill>
              </a:rPr>
              <a:t>23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br>
              <a:rPr lang="en-GB" sz="2800" b="1" dirty="0">
                <a:solidFill>
                  <a:srgbClr val="FF0000"/>
                </a:solidFill>
              </a:rPr>
            </a:br>
            <a:r>
              <a:rPr lang="en-GB" sz="2800" b="1" dirty="0">
                <a:solidFill>
                  <a:srgbClr val="FF0000"/>
                </a:solidFill>
              </a:rPr>
              <a:t>3.65x10</a:t>
            </a:r>
            <a:r>
              <a:rPr lang="en-GB" sz="2800" b="1" baseline="30000" dirty="0">
                <a:solidFill>
                  <a:srgbClr val="FF0000"/>
                </a:solidFill>
              </a:rPr>
              <a:t>-2 </a:t>
            </a:r>
            <a:r>
              <a:rPr lang="en-GB" sz="2800" b="1" dirty="0">
                <a:solidFill>
                  <a:srgbClr val="FF0000"/>
                </a:solidFill>
              </a:rPr>
              <a:t> x 6.02x10</a:t>
            </a:r>
            <a:r>
              <a:rPr lang="en-GB" sz="2800" b="1" baseline="30000" dirty="0">
                <a:solidFill>
                  <a:srgbClr val="FF0000"/>
                </a:solidFill>
              </a:rPr>
              <a:t>23</a:t>
            </a:r>
            <a:r>
              <a:rPr lang="en-GB" sz="2800" b="1" dirty="0">
                <a:solidFill>
                  <a:srgbClr val="FF0000"/>
                </a:solidFill>
              </a:rPr>
              <a:t> =  2.20 x10</a:t>
            </a:r>
            <a:r>
              <a:rPr lang="en-GB" sz="2800" b="1" baseline="30000" dirty="0">
                <a:solidFill>
                  <a:srgbClr val="FF0000"/>
                </a:solidFill>
              </a:rPr>
              <a:t>22</a:t>
            </a:r>
            <a:r>
              <a:rPr lang="en-GB" sz="2800" b="1" dirty="0">
                <a:solidFill>
                  <a:srgbClr val="FF0000"/>
                </a:solidFill>
              </a:rPr>
              <a:t>  molecules </a:t>
            </a:r>
          </a:p>
        </p:txBody>
      </p:sp>
    </p:spTree>
    <p:extLst>
      <p:ext uri="{BB962C8B-B14F-4D97-AF65-F5344CB8AC3E}">
        <p14:creationId xmlns:p14="http://schemas.microsoft.com/office/powerpoint/2010/main" val="203184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0B2885-6DD9-441D-A48B-51F2571ECD80}"/>
              </a:ext>
            </a:extLst>
          </p:cNvPr>
          <p:cNvSpPr txBox="1"/>
          <p:nvPr/>
        </p:nvSpPr>
        <p:spPr>
          <a:xfrm>
            <a:off x="846155" y="457200"/>
            <a:ext cx="119299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14.17 g of caesium reacts completely with oxygen to produce caesium oxide according to the following equation:</a:t>
            </a:r>
          </a:p>
          <a:p>
            <a:r>
              <a:rPr lang="en-GB" sz="2800" dirty="0"/>
              <a:t>				2Cs + O</a:t>
            </a:r>
            <a:r>
              <a:rPr lang="en-GB" sz="2800" baseline="-25000" dirty="0"/>
              <a:t>2 </a:t>
            </a:r>
            <a:r>
              <a:rPr lang="en-GB" sz="2800" dirty="0"/>
              <a:t>→ 2CsO	</a:t>
            </a:r>
            <a:br>
              <a:rPr lang="en-GB" sz="2800" dirty="0"/>
            </a:br>
            <a:r>
              <a:rPr lang="en-GB" sz="2800" dirty="0"/>
              <a:t>1. Calculate the number of moles of caesium used (1)</a:t>
            </a:r>
          </a:p>
          <a:p>
            <a:r>
              <a:rPr lang="en-GB" sz="2800" dirty="0"/>
              <a:t>2.  Calculate the maximum mass of caesium oxide that could be produced</a:t>
            </a:r>
            <a:r>
              <a:rPr lang="en-GB" dirty="0"/>
              <a:t>  </a:t>
            </a:r>
          </a:p>
          <a:p>
            <a:r>
              <a:rPr lang="en-GB" sz="2800" dirty="0"/>
              <a:t>	give your answer to </a:t>
            </a:r>
            <a:r>
              <a:rPr lang="en-GB" sz="2800" b="1" dirty="0"/>
              <a:t>3sf. </a:t>
            </a:r>
            <a:r>
              <a:rPr lang="en-GB" sz="2800" dirty="0"/>
              <a:t>(2)</a:t>
            </a:r>
            <a:endParaRPr lang="en-GB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1E1F2-6BF6-4C40-878C-4C48FB6F69C3}"/>
              </a:ext>
            </a:extLst>
          </p:cNvPr>
          <p:cNvSpPr txBox="1"/>
          <p:nvPr/>
        </p:nvSpPr>
        <p:spPr>
          <a:xfrm>
            <a:off x="109670" y="3186161"/>
            <a:ext cx="119299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 =mass/</a:t>
            </a:r>
            <a:r>
              <a:rPr lang="en-GB" sz="2800" b="1" dirty="0" err="1">
                <a:solidFill>
                  <a:srgbClr val="FF0000"/>
                </a:solidFill>
              </a:rPr>
              <a:t>Ar</a:t>
            </a:r>
            <a:r>
              <a:rPr lang="en-GB" sz="2800" b="1" dirty="0">
                <a:solidFill>
                  <a:srgbClr val="FF0000"/>
                </a:solidFill>
              </a:rPr>
              <a:t> = 14.17/132.9 = 0.107 mol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Moles of </a:t>
            </a:r>
            <a:r>
              <a:rPr lang="en-GB" sz="2800" b="1" dirty="0" err="1">
                <a:solidFill>
                  <a:srgbClr val="FF0000"/>
                </a:solidFill>
              </a:rPr>
              <a:t>CsO</a:t>
            </a:r>
            <a:r>
              <a:rPr lang="en-GB" sz="2800" b="1" dirty="0">
                <a:solidFill>
                  <a:srgbClr val="FF0000"/>
                </a:solidFill>
              </a:rPr>
              <a:t> = 0.107     Mr </a:t>
            </a:r>
            <a:r>
              <a:rPr lang="en-GB" sz="2800" b="1" dirty="0" err="1">
                <a:solidFill>
                  <a:srgbClr val="FF0000"/>
                </a:solidFill>
              </a:rPr>
              <a:t>CsO</a:t>
            </a:r>
            <a:r>
              <a:rPr lang="en-GB" sz="2800" b="1" dirty="0">
                <a:solidFill>
                  <a:srgbClr val="FF0000"/>
                </a:solidFill>
              </a:rPr>
              <a:t> = 132.9+16 = 148.9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Mass= mol x Mr       0.107x148.9 = 15.876 = 15.9 g</a:t>
            </a:r>
          </a:p>
        </p:txBody>
      </p:sp>
    </p:spTree>
    <p:extLst>
      <p:ext uri="{BB962C8B-B14F-4D97-AF65-F5344CB8AC3E}">
        <p14:creationId xmlns:p14="http://schemas.microsoft.com/office/powerpoint/2010/main" val="119935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AAF7FE0-7F5C-4002-AC32-C3D91AC89705}"/>
              </a:ext>
            </a:extLst>
          </p:cNvPr>
          <p:cNvSpPr/>
          <p:nvPr/>
        </p:nvSpPr>
        <p:spPr>
          <a:xfrm>
            <a:off x="461553" y="430462"/>
            <a:ext cx="1198734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12215" lvl="0">
              <a:spcAft>
                <a:spcPts val="0"/>
              </a:spcAft>
              <a:buSzPts val="1150"/>
              <a:tabLst>
                <a:tab pos="294640" algn="l"/>
                <a:tab pos="295275" algn="l"/>
              </a:tabLst>
            </a:pPr>
            <a:r>
              <a:rPr lang="en-GB" sz="2800" dirty="0">
                <a:ea typeface="Arial" panose="020B0604020202020204" pitchFamily="34" charset="0"/>
              </a:rPr>
              <a:t>When strontium reacts with acid the reaction is </a:t>
            </a:r>
            <a:r>
              <a:rPr lang="en-GB" sz="2800" b="1" dirty="0">
                <a:ea typeface="Arial" panose="020B0604020202020204" pitchFamily="34" charset="0"/>
              </a:rPr>
              <a:t>exothermic</a:t>
            </a:r>
            <a:r>
              <a:rPr lang="en-GB" sz="2800" dirty="0">
                <a:ea typeface="Arial" panose="020B0604020202020204" pitchFamily="34" charset="0"/>
              </a:rPr>
              <a:t>, it gives out heat. Strontium reacts with hydrochloric acid according to the following</a:t>
            </a:r>
            <a:r>
              <a:rPr lang="en-GB" sz="2800" spc="-90" dirty="0">
                <a:ea typeface="Arial" panose="020B0604020202020204" pitchFamily="34" charset="0"/>
              </a:rPr>
              <a:t> </a:t>
            </a:r>
            <a:r>
              <a:rPr lang="en-GB" sz="2800" dirty="0">
                <a:ea typeface="Arial" panose="020B0604020202020204" pitchFamily="34" charset="0"/>
              </a:rPr>
              <a:t>equation:</a:t>
            </a:r>
          </a:p>
          <a:p>
            <a:r>
              <a:rPr lang="en-GB" sz="2800" dirty="0">
                <a:ea typeface="Arial" panose="020B0604020202020204" pitchFamily="34" charset="0"/>
              </a:rPr>
              <a:t>			Sr </a:t>
            </a:r>
            <a:r>
              <a:rPr lang="en-GB" sz="2800" dirty="0">
                <a:ea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2800" dirty="0">
                <a:ea typeface="Arial" panose="020B0604020202020204" pitchFamily="34" charset="0"/>
              </a:rPr>
              <a:t>2HCl → SrCl</a:t>
            </a:r>
            <a:r>
              <a:rPr lang="en-GB" sz="2800" baseline="-25000" dirty="0">
                <a:ea typeface="Arial" panose="020B0604020202020204" pitchFamily="34" charset="0"/>
              </a:rPr>
              <a:t>2</a:t>
            </a:r>
            <a:r>
              <a:rPr lang="en-GB" sz="2800" spc="-110" dirty="0">
                <a:ea typeface="Arial" panose="020B0604020202020204" pitchFamily="34" charset="0"/>
              </a:rPr>
              <a:t> </a:t>
            </a:r>
            <a:r>
              <a:rPr lang="en-GB" sz="2800" dirty="0">
                <a:ea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GB" sz="2800" spc="10" dirty="0"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ea typeface="Arial" panose="020B0604020202020204" pitchFamily="34" charset="0"/>
              </a:rPr>
              <a:t>H</a:t>
            </a:r>
            <a:r>
              <a:rPr lang="en-GB" sz="2800" baseline="-25000" dirty="0">
                <a:ea typeface="Arial" panose="020B0604020202020204" pitchFamily="34" charset="0"/>
              </a:rPr>
              <a:t>2</a:t>
            </a:r>
          </a:p>
          <a:p>
            <a:r>
              <a:rPr lang="en-GB" sz="2800" dirty="0"/>
              <a:t>4.38g of strontium was added to excess hydrochloric acid.</a:t>
            </a:r>
            <a:br>
              <a:rPr lang="en-GB" sz="2800" dirty="0"/>
            </a:br>
            <a:endParaRPr lang="en-GB" sz="2800" dirty="0"/>
          </a:p>
          <a:p>
            <a:pPr marL="514350" indent="-514350">
              <a:buAutoNum type="arabicPeriod"/>
            </a:pPr>
            <a:r>
              <a:rPr lang="en-GB" sz="2800" dirty="0"/>
              <a:t>Show that the amount of strontium added was </a:t>
            </a:r>
            <a:r>
              <a:rPr lang="en-GB" sz="2800" dirty="0" smtClean="0"/>
              <a:t>0.050 moles</a:t>
            </a:r>
            <a:endParaRPr lang="en-GB" sz="2800" dirty="0"/>
          </a:p>
          <a:p>
            <a:pPr marL="514350" indent="-514350">
              <a:buFontTx/>
              <a:buAutoNum type="arabicPeriod"/>
            </a:pPr>
            <a:r>
              <a:rPr lang="en-GB" sz="2800" dirty="0"/>
              <a:t>What is the maximum volume of hydrogen gas, measured at room temperature and pressure, that could be evolved from this experiment</a:t>
            </a:r>
          </a:p>
          <a:p>
            <a:pPr marL="514350" indent="-514350">
              <a:buFontTx/>
              <a:buAutoNum type="arabicPeriod"/>
            </a:pPr>
            <a:r>
              <a:rPr lang="en-GB" sz="2800" dirty="0"/>
              <a:t>What effect would the reaction exotherm have on the results, if any.</a:t>
            </a:r>
          </a:p>
          <a:p>
            <a:pPr marL="514350" indent="-514350">
              <a:buAutoNum type="arabicPeriod"/>
            </a:pP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A645C7-F9E8-4F1A-9754-738C31A3262F}"/>
              </a:ext>
            </a:extLst>
          </p:cNvPr>
          <p:cNvSpPr txBox="1"/>
          <p:nvPr/>
        </p:nvSpPr>
        <p:spPr>
          <a:xfrm>
            <a:off x="1" y="4831667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 =mass/</a:t>
            </a:r>
            <a:r>
              <a:rPr lang="en-GB" sz="2800" b="1" dirty="0" err="1">
                <a:solidFill>
                  <a:srgbClr val="FF0000"/>
                </a:solidFill>
              </a:rPr>
              <a:t>Ar</a:t>
            </a:r>
            <a:r>
              <a:rPr lang="en-GB" sz="2800" b="1" dirty="0">
                <a:solidFill>
                  <a:srgbClr val="FF0000"/>
                </a:solidFill>
              </a:rPr>
              <a:t> = 4.38/87.6 = 0.050 mol</a:t>
            </a:r>
          </a:p>
          <a:p>
            <a:pPr marL="514350" indent="-514350">
              <a:buAutoNum type="arabicPeriod"/>
            </a:pPr>
            <a:r>
              <a:rPr lang="en-GB" sz="2800" b="1" dirty="0" err="1" smtClean="0">
                <a:solidFill>
                  <a:srgbClr val="FF0000"/>
                </a:solidFill>
              </a:rPr>
              <a:t>Mols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err="1" smtClean="0">
                <a:solidFill>
                  <a:srgbClr val="FF0000"/>
                </a:solidFill>
              </a:rPr>
              <a:t>Sr</a:t>
            </a:r>
            <a:r>
              <a:rPr lang="en-GB" sz="2800" b="1" dirty="0" smtClean="0">
                <a:solidFill>
                  <a:srgbClr val="FF0000"/>
                </a:solidFill>
              </a:rPr>
              <a:t> = </a:t>
            </a:r>
            <a:r>
              <a:rPr lang="en-GB" sz="2800" b="1" dirty="0" err="1" smtClean="0">
                <a:solidFill>
                  <a:srgbClr val="FF0000"/>
                </a:solidFill>
              </a:rPr>
              <a:t>mol</a:t>
            </a:r>
            <a:r>
              <a:rPr lang="en-GB" sz="2800" b="1" dirty="0" smtClean="0">
                <a:solidFill>
                  <a:srgbClr val="FF0000"/>
                </a:solidFill>
              </a:rPr>
              <a:t> H</a:t>
            </a:r>
            <a:r>
              <a:rPr lang="en-GB" sz="2800" b="1" baseline="-25000" dirty="0" smtClean="0">
                <a:solidFill>
                  <a:srgbClr val="FF0000"/>
                </a:solidFill>
              </a:rPr>
              <a:t>2, </a:t>
            </a:r>
            <a:r>
              <a:rPr lang="en-GB" sz="2800" b="1" dirty="0" smtClean="0">
                <a:solidFill>
                  <a:srgbClr val="FF0000"/>
                </a:solidFill>
              </a:rPr>
              <a:t>1:1 ratio from equation</a:t>
            </a:r>
          </a:p>
          <a:p>
            <a:pPr marL="514350" indent="-514350">
              <a:buAutoNum type="arabicPeriod"/>
            </a:pPr>
            <a:r>
              <a:rPr lang="en-GB" sz="2800" b="1" dirty="0" smtClean="0">
                <a:solidFill>
                  <a:srgbClr val="FF0000"/>
                </a:solidFill>
              </a:rPr>
              <a:t>Moles </a:t>
            </a:r>
            <a:r>
              <a:rPr lang="en-GB" sz="2800" b="1" dirty="0">
                <a:solidFill>
                  <a:srgbClr val="FF0000"/>
                </a:solidFill>
              </a:rPr>
              <a:t>of H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  <a:r>
              <a:rPr lang="en-GB" sz="2800" b="1" dirty="0">
                <a:solidFill>
                  <a:srgbClr val="FF0000"/>
                </a:solidFill>
              </a:rPr>
              <a:t> = vol/</a:t>
            </a:r>
            <a:r>
              <a:rPr lang="en-GB" sz="2800" b="1" dirty="0" err="1">
                <a:solidFill>
                  <a:srgbClr val="FF0000"/>
                </a:solidFill>
              </a:rPr>
              <a:t>Vm</a:t>
            </a:r>
            <a:r>
              <a:rPr lang="en-GB" sz="2800" b="1" dirty="0">
                <a:solidFill>
                  <a:srgbClr val="FF0000"/>
                </a:solidFill>
              </a:rPr>
              <a:t>   vol = mol x </a:t>
            </a:r>
            <a:r>
              <a:rPr lang="en-GB" sz="2800" b="1" dirty="0" err="1">
                <a:solidFill>
                  <a:srgbClr val="FF0000"/>
                </a:solidFill>
              </a:rPr>
              <a:t>Vm</a:t>
            </a:r>
            <a:r>
              <a:rPr lang="en-GB" sz="2800" b="1" dirty="0">
                <a:solidFill>
                  <a:srgbClr val="FF0000"/>
                </a:solidFill>
              </a:rPr>
              <a:t>   0.05 x 24000 = 1200 cm</a:t>
            </a:r>
            <a:r>
              <a:rPr lang="en-GB" sz="2800" b="1" baseline="30000" dirty="0">
                <a:solidFill>
                  <a:srgbClr val="FF0000"/>
                </a:solidFill>
              </a:rPr>
              <a:t>3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Heat evolved would be transfer to surroundings, causing the H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  <a:r>
              <a:rPr lang="en-GB" sz="2800" b="1" dirty="0">
                <a:solidFill>
                  <a:srgbClr val="FF0000"/>
                </a:solidFill>
              </a:rPr>
              <a:t> gas to expand</a:t>
            </a:r>
          </a:p>
        </p:txBody>
      </p:sp>
    </p:spTree>
    <p:extLst>
      <p:ext uri="{BB962C8B-B14F-4D97-AF65-F5344CB8AC3E}">
        <p14:creationId xmlns:p14="http://schemas.microsoft.com/office/powerpoint/2010/main" val="72477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0B2885-6DD9-441D-A48B-51F2571ECD80}"/>
              </a:ext>
            </a:extLst>
          </p:cNvPr>
          <p:cNvSpPr txBox="1"/>
          <p:nvPr/>
        </p:nvSpPr>
        <p:spPr>
          <a:xfrm>
            <a:off x="152401" y="222069"/>
            <a:ext cx="1192992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The experiment was repeated and 4.38g of strontium (0.050 mol) were added to 250 cm</a:t>
            </a:r>
            <a:r>
              <a:rPr lang="en-GB" sz="2800" baseline="30000" dirty="0"/>
              <a:t>3</a:t>
            </a:r>
            <a:r>
              <a:rPr lang="en-GB" sz="2800" dirty="0"/>
              <a:t> of 1.50 mol dm</a:t>
            </a:r>
            <a:r>
              <a:rPr lang="en-GB" sz="2800" baseline="30000" dirty="0"/>
              <a:t>−3 </a:t>
            </a:r>
            <a:r>
              <a:rPr lang="en-GB" sz="2800" dirty="0"/>
              <a:t>hydrochloric acid.</a:t>
            </a:r>
          </a:p>
          <a:p>
            <a:r>
              <a:rPr lang="en-GB" sz="2800" dirty="0">
                <a:ea typeface="Arial" panose="020B0604020202020204" pitchFamily="34" charset="0"/>
              </a:rPr>
              <a:t>				Sr </a:t>
            </a:r>
            <a:r>
              <a:rPr lang="en-GB" sz="2800" dirty="0">
                <a:ea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2800" dirty="0">
                <a:ea typeface="Arial" panose="020B0604020202020204" pitchFamily="34" charset="0"/>
              </a:rPr>
              <a:t>2HCl → SrCl</a:t>
            </a:r>
            <a:r>
              <a:rPr lang="en-GB" sz="2800" baseline="-25000" dirty="0">
                <a:ea typeface="Arial" panose="020B0604020202020204" pitchFamily="34" charset="0"/>
              </a:rPr>
              <a:t>2</a:t>
            </a:r>
            <a:r>
              <a:rPr lang="en-GB" sz="2800" spc="-110" dirty="0">
                <a:ea typeface="Arial" panose="020B0604020202020204" pitchFamily="34" charset="0"/>
              </a:rPr>
              <a:t> </a:t>
            </a:r>
            <a:r>
              <a:rPr lang="en-GB" sz="2800" dirty="0">
                <a:ea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GB" sz="2800" spc="10" dirty="0"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ea typeface="Arial" panose="020B0604020202020204" pitchFamily="34" charset="0"/>
              </a:rPr>
              <a:t>H</a:t>
            </a:r>
            <a:r>
              <a:rPr lang="en-GB" sz="2800" baseline="-25000" dirty="0">
                <a:ea typeface="Arial" panose="020B0604020202020204" pitchFamily="34" charset="0"/>
              </a:rPr>
              <a:t>2</a:t>
            </a:r>
          </a:p>
          <a:p>
            <a:pPr lvl="0"/>
            <a:endParaRPr lang="en-GB" sz="2800" dirty="0"/>
          </a:p>
          <a:p>
            <a:pPr marL="514350" lvl="0" indent="-514350">
              <a:buAutoNum type="arabicPeriod"/>
            </a:pPr>
            <a:r>
              <a:rPr lang="en-GB" sz="2800" dirty="0"/>
              <a:t>Calculate the number of moles of hydrochloric acid added. </a:t>
            </a:r>
          </a:p>
          <a:p>
            <a:pPr marL="514350" lvl="0" indent="-514350">
              <a:buAutoNum type="arabicPeriod"/>
            </a:pPr>
            <a:r>
              <a:rPr lang="en-GB" sz="2800" dirty="0"/>
              <a:t>How many moles of acid were left unreacted in the conical flask?</a:t>
            </a:r>
          </a:p>
          <a:p>
            <a:pPr marL="514350" indent="-514350">
              <a:buFontTx/>
              <a:buAutoNum type="arabicPeriod"/>
            </a:pPr>
            <a:r>
              <a:rPr lang="en-GB" sz="2800" dirty="0"/>
              <a:t>The concentration of the hydrochloric acid used is 1.50 mol dm</a:t>
            </a:r>
            <a:r>
              <a:rPr lang="en-GB" sz="2800" baseline="30000" dirty="0"/>
              <a:t>−3</a:t>
            </a:r>
            <a:r>
              <a:rPr lang="en-GB" sz="2800" dirty="0"/>
              <a:t>. Express this concentration in g dm</a:t>
            </a:r>
            <a:r>
              <a:rPr lang="en-GB" sz="2800" baseline="30000" dirty="0"/>
              <a:t>−3</a:t>
            </a:r>
            <a:r>
              <a:rPr lang="en-GB" sz="2800" dirty="0"/>
              <a:t>. Give your answer to </a:t>
            </a:r>
            <a:r>
              <a:rPr lang="en-GB" sz="2800" b="1" dirty="0"/>
              <a:t>three </a:t>
            </a:r>
            <a:r>
              <a:rPr lang="en-GB" sz="2800" dirty="0"/>
              <a:t>significant figures.</a:t>
            </a:r>
          </a:p>
          <a:p>
            <a:pPr marL="514350" lvl="0" indent="-514350">
              <a:buAutoNum type="arabicPeriod"/>
            </a:pPr>
            <a:endParaRPr lang="en-GB" sz="2800" dirty="0"/>
          </a:p>
          <a:p>
            <a:endParaRPr lang="en-GB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1E1F2-6BF6-4C40-878C-4C48FB6F69C3}"/>
              </a:ext>
            </a:extLst>
          </p:cNvPr>
          <p:cNvSpPr txBox="1"/>
          <p:nvPr/>
        </p:nvSpPr>
        <p:spPr>
          <a:xfrm>
            <a:off x="109670" y="4029891"/>
            <a:ext cx="119299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 = conc. x vol/1000 = 1.50 x 250/1000 = 0.375 mol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Moles of Sr = 0.050 from previous question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Ratio from equation 1 Sr = 2 HCl      Mols HCl = 2 x 0.050 = 0.100 mols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 acid left = 0.375 – 0.100 = 0.275 mol HCl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Mr HCl = 35.5 + 1 = 36.5      1.50 x 36.5 = 54.75gmol</a:t>
            </a:r>
            <a:r>
              <a:rPr lang="en-GB" sz="2800" b="1" baseline="30000" dirty="0">
                <a:solidFill>
                  <a:srgbClr val="FF0000"/>
                </a:solidFill>
              </a:rPr>
              <a:t>-1</a:t>
            </a:r>
            <a:r>
              <a:rPr lang="en-GB" sz="2800" b="1" dirty="0">
                <a:solidFill>
                  <a:srgbClr val="FF0000"/>
                </a:solidFill>
              </a:rPr>
              <a:t> = 54.8 gmol</a:t>
            </a:r>
            <a:r>
              <a:rPr lang="en-GB" sz="2800" b="1" baseline="30000" dirty="0">
                <a:solidFill>
                  <a:srgbClr val="FF0000"/>
                </a:solidFill>
              </a:rPr>
              <a:t>-1 </a:t>
            </a:r>
            <a:r>
              <a:rPr lang="en-GB" sz="2800" b="1" dirty="0">
                <a:solidFill>
                  <a:srgbClr val="FF0000"/>
                </a:solidFill>
              </a:rPr>
              <a:t>(3sf)</a:t>
            </a:r>
          </a:p>
        </p:txBody>
      </p:sp>
    </p:spTree>
    <p:extLst>
      <p:ext uri="{BB962C8B-B14F-4D97-AF65-F5344CB8AC3E}">
        <p14:creationId xmlns:p14="http://schemas.microsoft.com/office/powerpoint/2010/main" val="61521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0B2885-6DD9-441D-A48B-51F2571ECD80}"/>
              </a:ext>
            </a:extLst>
          </p:cNvPr>
          <p:cNvSpPr txBox="1"/>
          <p:nvPr/>
        </p:nvSpPr>
        <p:spPr>
          <a:xfrm>
            <a:off x="109669" y="197346"/>
            <a:ext cx="119299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There are many oxides of nitrogen which are useful intermediates, and are also present in car exhausts.</a:t>
            </a:r>
          </a:p>
          <a:p>
            <a:pPr lvl="0"/>
            <a:r>
              <a:rPr lang="en-GB" sz="2800" dirty="0"/>
              <a:t>Analysis of one such compound was found to contain 30.4% by mass of nitrogen and 69.6% by mass of oxygen.</a:t>
            </a:r>
          </a:p>
          <a:p>
            <a:pPr lvl="0"/>
            <a:endParaRPr lang="en-GB" sz="2800" dirty="0"/>
          </a:p>
          <a:p>
            <a:pPr marL="514350" lvl="0" indent="-514350">
              <a:buAutoNum type="arabicPeriod"/>
            </a:pPr>
            <a:r>
              <a:rPr lang="en-GB" sz="2800" dirty="0"/>
              <a:t>Determine the empirical formula of this compound.</a:t>
            </a:r>
          </a:p>
          <a:p>
            <a:pPr marL="514350" lvl="0" indent="-514350">
              <a:buAutoNum type="arabicPeriod"/>
            </a:pPr>
            <a:r>
              <a:rPr lang="en-GB" sz="2800" dirty="0"/>
              <a:t>The relative molecular mass of this compound was determined to be 92 g mol</a:t>
            </a:r>
            <a:r>
              <a:rPr lang="en-GB" sz="2800" baseline="30000" dirty="0"/>
              <a:t>−1</a:t>
            </a:r>
            <a:r>
              <a:rPr lang="en-GB" sz="2800" dirty="0"/>
              <a:t>. Deduce the molecular formula of this compound.</a:t>
            </a:r>
            <a:endParaRPr lang="en-GB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1E1F2-6BF6-4C40-878C-4C48FB6F69C3}"/>
              </a:ext>
            </a:extLst>
          </p:cNvPr>
          <p:cNvSpPr txBox="1"/>
          <p:nvPr/>
        </p:nvSpPr>
        <p:spPr>
          <a:xfrm>
            <a:off x="109670" y="4029891"/>
            <a:ext cx="119299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Mol = mass/</a:t>
            </a:r>
            <a:r>
              <a:rPr lang="en-GB" sz="2800" b="1" dirty="0" err="1">
                <a:solidFill>
                  <a:srgbClr val="FF0000"/>
                </a:solidFill>
              </a:rPr>
              <a:t>Ar</a:t>
            </a:r>
            <a:r>
              <a:rPr lang="en-GB" sz="2800" b="1" dirty="0">
                <a:solidFill>
                  <a:srgbClr val="FF0000"/>
                </a:solidFill>
              </a:rPr>
              <a:t>      30.4/14 = 2.17mol N   and 69.6/16 = 4.35mol O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Ratio 2.17:4.35 = 1:2 empirical formula NO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buFontTx/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NO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  <a:r>
              <a:rPr lang="en-GB" sz="2800" b="1" dirty="0">
                <a:solidFill>
                  <a:srgbClr val="FF0000"/>
                </a:solidFill>
              </a:rPr>
              <a:t>    Mr empirical formula = 14+16+16 = 46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92/46 = 2, therefore actual formula = N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  <a:r>
              <a:rPr lang="en-GB" sz="2800" b="1" dirty="0">
                <a:solidFill>
                  <a:srgbClr val="FF0000"/>
                </a:solidFill>
              </a:rPr>
              <a:t>O</a:t>
            </a:r>
            <a:r>
              <a:rPr lang="en-GB" sz="2800" b="1" baseline="-25000" dirty="0">
                <a:solidFill>
                  <a:srgbClr val="FF0000"/>
                </a:solidFill>
              </a:rPr>
              <a:t>4</a:t>
            </a:r>
          </a:p>
          <a:p>
            <a:endParaRPr lang="en-GB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0B2885-6DD9-441D-A48B-51F2571ECD80}"/>
              </a:ext>
            </a:extLst>
          </p:cNvPr>
          <p:cNvSpPr txBox="1"/>
          <p:nvPr/>
        </p:nvSpPr>
        <p:spPr>
          <a:xfrm>
            <a:off x="109669" y="197346"/>
            <a:ext cx="119299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/>
              <a:t>Nitrogen(II) oxide, NO is formed in car exhausts  </a:t>
            </a:r>
          </a:p>
          <a:p>
            <a:pPr lvl="0"/>
            <a:endParaRPr lang="en-GB" sz="2800" dirty="0"/>
          </a:p>
          <a:p>
            <a:pPr marL="514350" lvl="0" indent="-514350">
              <a:buAutoNum type="arabicPeriod"/>
            </a:pPr>
            <a:r>
              <a:rPr lang="en-GB" sz="2800" dirty="0"/>
              <a:t>What does the (II) in nitrogen(II) oxide signify</a:t>
            </a:r>
          </a:p>
          <a:p>
            <a:pPr marL="514350" lvl="0" indent="-514350">
              <a:buAutoNum type="arabicPeriod"/>
            </a:pPr>
            <a:r>
              <a:rPr lang="en-GB" sz="2800" dirty="0"/>
              <a:t>Write a balanced equation for the formation of NO from atmospheric  nitrogen and oxygen</a:t>
            </a:r>
            <a:endParaRPr lang="en-GB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1E1F2-6BF6-4C40-878C-4C48FB6F69C3}"/>
              </a:ext>
            </a:extLst>
          </p:cNvPr>
          <p:cNvSpPr txBox="1"/>
          <p:nvPr/>
        </p:nvSpPr>
        <p:spPr>
          <a:xfrm>
            <a:off x="0" y="2899591"/>
            <a:ext cx="119299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Each nitrogen in NO has a charge of 2+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FF0000"/>
                </a:solidFill>
              </a:rPr>
              <a:t>N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  <a:r>
              <a:rPr lang="en-GB" sz="2800" b="1" dirty="0">
                <a:solidFill>
                  <a:srgbClr val="FF0000"/>
                </a:solidFill>
              </a:rPr>
              <a:t> + O</a:t>
            </a:r>
            <a:r>
              <a:rPr lang="en-GB" sz="2800" b="1" baseline="-25000" dirty="0">
                <a:solidFill>
                  <a:srgbClr val="FF0000"/>
                </a:solidFill>
              </a:rPr>
              <a:t>2</a:t>
            </a:r>
            <a:r>
              <a:rPr lang="en-GB" sz="2800" b="1" dirty="0">
                <a:solidFill>
                  <a:srgbClr val="FF0000"/>
                </a:solidFill>
              </a:rPr>
              <a:t> → 2NO</a:t>
            </a:r>
          </a:p>
        </p:txBody>
      </p:sp>
    </p:spTree>
    <p:extLst>
      <p:ext uri="{BB962C8B-B14F-4D97-AF65-F5344CB8AC3E}">
        <p14:creationId xmlns:p14="http://schemas.microsoft.com/office/powerpoint/2010/main" val="305957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514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Windows User</cp:lastModifiedBy>
  <cp:revision>22</cp:revision>
  <dcterms:created xsi:type="dcterms:W3CDTF">2018-10-14T13:05:55Z</dcterms:created>
  <dcterms:modified xsi:type="dcterms:W3CDTF">2018-10-15T11:58:25Z</dcterms:modified>
</cp:coreProperties>
</file>