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1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49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05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92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97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01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33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25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62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5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13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03331-BF5D-440C-AF35-36225D62C767}" type="datetimeFigureOut">
              <a:rPr lang="en-GB" smtClean="0"/>
              <a:t>30/09/2011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F3DE-6FCF-42DE-BC00-11FC7E0D7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51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Salts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itchFamily="66" charset="0"/>
              </a:rPr>
              <a:t>Learning Objectives: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State that a salt is produced when the H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  <a:r>
              <a:rPr lang="en-GB" sz="2400" dirty="0" smtClean="0">
                <a:latin typeface="Comic Sans MS" pitchFamily="66" charset="0"/>
              </a:rPr>
              <a:t> ion of an acid is replaced by a metal ion or NH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Describe the reactions of a acid with carbonates, bases and alkalis, to form a salt.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Understand that a base readily accepts H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  <a:r>
              <a:rPr lang="en-GB" sz="2400" dirty="0" smtClean="0">
                <a:latin typeface="Comic Sans MS" pitchFamily="66" charset="0"/>
              </a:rPr>
              <a:t> ions from an </a:t>
            </a:r>
            <a:r>
              <a:rPr lang="en-GB" sz="2400" dirty="0">
                <a:latin typeface="Comic Sans MS" pitchFamily="66" charset="0"/>
              </a:rPr>
              <a:t>a</a:t>
            </a:r>
            <a:r>
              <a:rPr lang="en-GB" sz="2400" dirty="0" smtClean="0">
                <a:latin typeface="Comic Sans MS" pitchFamily="66" charset="0"/>
              </a:rPr>
              <a:t>cid. 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b="1" u="sng" dirty="0" smtClean="0">
                <a:latin typeface="Comic Sans MS" pitchFamily="66" charset="0"/>
              </a:rPr>
              <a:t>Key Words:</a:t>
            </a:r>
          </a:p>
          <a:p>
            <a:r>
              <a:rPr lang="en-GB" sz="2400" dirty="0" smtClean="0">
                <a:latin typeface="Comic Sans MS" pitchFamily="66" charset="0"/>
              </a:rPr>
              <a:t>Acid, base, anion, </a:t>
            </a:r>
            <a:r>
              <a:rPr lang="en-GB" sz="2400" dirty="0" err="1" smtClean="0">
                <a:latin typeface="Comic Sans MS" pitchFamily="66" charset="0"/>
              </a:rPr>
              <a:t>cation</a:t>
            </a:r>
            <a:r>
              <a:rPr lang="en-GB" sz="2400" dirty="0" smtClean="0">
                <a:latin typeface="Comic Sans MS" pitchFamily="66" charset="0"/>
              </a:rPr>
              <a:t>, salt, metal ions,  </a:t>
            </a:r>
          </a:p>
        </p:txBody>
      </p:sp>
    </p:spTree>
    <p:extLst>
      <p:ext uri="{BB962C8B-B14F-4D97-AF65-F5344CB8AC3E}">
        <p14:creationId xmlns:p14="http://schemas.microsoft.com/office/powerpoint/2010/main" val="745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85798" y="188640"/>
            <a:ext cx="6372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Working out the formula for a Hydrated Salt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This is the same as the method for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empirical formula.</a:t>
            </a:r>
          </a:p>
          <a:p>
            <a:r>
              <a:rPr lang="en-GB" sz="2400" dirty="0" smtClean="0">
                <a:latin typeface="Comic Sans MS" pitchFamily="66" charset="0"/>
              </a:rPr>
              <a:t>There is an additional final step to find the number of water molecules. </a:t>
            </a:r>
          </a:p>
          <a:p>
            <a:endParaRPr lang="en-GB" sz="2400" dirty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secret is to use the number of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</a:t>
            </a:r>
            <a:r>
              <a:rPr lang="en-GB" sz="2400" dirty="0" smtClean="0">
                <a:latin typeface="Comic Sans MS" pitchFamily="66" charset="0"/>
              </a:rPr>
              <a:t> atoms to work out the number of water molecules of crystallisation.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Don’t rely on the number of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latin typeface="Comic Sans MS" pitchFamily="66" charset="0"/>
              </a:rPr>
              <a:t> as some of these are included in other ions e.g. 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baseline="30000" dirty="0" smtClean="0">
                <a:latin typeface="Comic Sans MS" pitchFamily="66" charset="0"/>
              </a:rPr>
              <a:t>2-</a:t>
            </a:r>
            <a:r>
              <a:rPr lang="en-GB" sz="2400" dirty="0" smtClean="0">
                <a:latin typeface="Comic Sans MS" pitchFamily="66" charset="0"/>
              </a:rPr>
              <a:t>. </a:t>
            </a:r>
            <a:endParaRPr lang="en-GB" sz="2400" dirty="0">
              <a:latin typeface="Comic Sans MS" pitchFamily="66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406692"/>
              </p:ext>
            </p:extLst>
          </p:nvPr>
        </p:nvGraphicFramePr>
        <p:xfrm>
          <a:off x="107505" y="4941168"/>
          <a:ext cx="902370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903"/>
                <a:gridCol w="3007903"/>
                <a:gridCol w="300790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Salt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Empirical Formula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Dot Formula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Hydrated magnesium</a:t>
                      </a:r>
                      <a:r>
                        <a:rPr lang="en-GB" baseline="0" dirty="0" smtClean="0"/>
                        <a:t> chloride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MgCl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10</a:t>
                      </a:r>
                      <a:r>
                        <a:rPr lang="en-GB" dirty="0" smtClean="0"/>
                        <a:t>O</a:t>
                      </a:r>
                      <a:r>
                        <a:rPr lang="en-GB" baseline="-25000" dirty="0" smtClean="0"/>
                        <a:t>5</a:t>
                      </a:r>
                      <a:endParaRPr lang="en-GB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MgCl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baseline="0" dirty="0" smtClean="0"/>
                        <a:t>.5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O</a:t>
                      </a:r>
                      <a:endParaRPr lang="en-GB" baseline="-25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Hydrated sodium</a:t>
                      </a:r>
                      <a:r>
                        <a:rPr lang="en-GB" baseline="0" dirty="0" smtClean="0"/>
                        <a:t> carbonate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Na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baseline="0" dirty="0" smtClean="0"/>
                        <a:t>C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20</a:t>
                      </a:r>
                      <a:r>
                        <a:rPr lang="en-GB" dirty="0" smtClean="0"/>
                        <a:t>O</a:t>
                      </a:r>
                      <a:r>
                        <a:rPr lang="en-GB" baseline="-25000" dirty="0" smtClean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Na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baseline="0" dirty="0" smtClean="0"/>
                        <a:t>CO</a:t>
                      </a:r>
                      <a:r>
                        <a:rPr lang="en-GB" baseline="-25000" dirty="0" smtClean="0"/>
                        <a:t>3</a:t>
                      </a:r>
                      <a:r>
                        <a:rPr lang="en-GB" baseline="0" dirty="0" smtClean="0"/>
                        <a:t>.10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O</a:t>
                      </a:r>
                      <a:endParaRPr lang="en-GB" baseline="-25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Hydrated calcium nitrate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</a:t>
                      </a:r>
                      <a:r>
                        <a:rPr lang="en-GB" baseline="0" dirty="0" smtClean="0"/>
                        <a:t>N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8</a:t>
                      </a:r>
                      <a:r>
                        <a:rPr lang="en-GB" dirty="0" smtClean="0"/>
                        <a:t>O</a:t>
                      </a:r>
                      <a:r>
                        <a:rPr lang="en-GB" baseline="-25000" dirty="0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Ca</a:t>
                      </a:r>
                      <a:r>
                        <a:rPr lang="en-GB" dirty="0" smtClean="0"/>
                        <a:t>(</a:t>
                      </a:r>
                      <a:r>
                        <a:rPr lang="en-GB" baseline="0" dirty="0" smtClean="0"/>
                        <a:t>N</a:t>
                      </a:r>
                      <a:r>
                        <a:rPr lang="en-GB" dirty="0" smtClean="0"/>
                        <a:t>O</a:t>
                      </a:r>
                      <a:r>
                        <a:rPr lang="en-GB" baseline="-25000" dirty="0" smtClean="0"/>
                        <a:t>3</a:t>
                      </a:r>
                      <a:r>
                        <a:rPr lang="en-GB" baseline="0" dirty="0" smtClean="0"/>
                        <a:t>)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baseline="0" dirty="0" smtClean="0"/>
                        <a:t>.4</a:t>
                      </a:r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O</a:t>
                      </a:r>
                      <a:endParaRPr lang="en-GB" baseline="-250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27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85798" y="188640"/>
            <a:ext cx="6372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Calculating the formula of a Hydrated Salt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If you heat a hydrated salt the water will be removed by evaporation.  </a:t>
            </a:r>
          </a:p>
          <a:p>
            <a:endParaRPr lang="en-GB" sz="2400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If you find out: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mass of the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hydrated salt</a:t>
            </a:r>
            <a:r>
              <a:rPr lang="en-GB" sz="2400" dirty="0" smtClean="0">
                <a:latin typeface="Comic Sans MS" pitchFamily="66" charset="0"/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mass of the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anhydrous salt</a:t>
            </a:r>
            <a:r>
              <a:rPr lang="en-GB" sz="2400" dirty="0" smtClean="0">
                <a:latin typeface="Comic Sans MS" pitchFamily="66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difference in mass (the mass of water).</a:t>
            </a:r>
          </a:p>
        </p:txBody>
      </p:sp>
      <p:pic>
        <p:nvPicPr>
          <p:cNvPr id="3" name="Picture 2" descr="http://www.sciencephoto.com/image/4143/large/A5000206-Dehydration_of_copper_II_sulphate_crystals-SP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16" y="2276872"/>
            <a:ext cx="2003972" cy="2886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450912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E.g. </a:t>
            </a:r>
          </a:p>
          <a:p>
            <a:r>
              <a:rPr lang="en-GB" sz="2400" dirty="0" smtClean="0">
                <a:latin typeface="Comic Sans MS" pitchFamily="66" charset="0"/>
              </a:rPr>
              <a:t>Mass of MgSO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</a:t>
            </a:r>
            <a:r>
              <a:rPr lang="en-GB" sz="2400" b="1" dirty="0" smtClean="0">
                <a:latin typeface="Comic Sans MS" pitchFamily="66" charset="0"/>
              </a:rPr>
              <a:t>x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 = 4.312 g</a:t>
            </a:r>
          </a:p>
          <a:p>
            <a:r>
              <a:rPr lang="en-GB" sz="2400" dirty="0" smtClean="0">
                <a:latin typeface="Comic Sans MS" pitchFamily="66" charset="0"/>
              </a:rPr>
              <a:t>Mass of MgSO</a:t>
            </a:r>
            <a:r>
              <a:rPr lang="en-GB" sz="2400" baseline="-25000" dirty="0" smtClean="0">
                <a:latin typeface="Comic Sans MS" pitchFamily="66" charset="0"/>
              </a:rPr>
              <a:t>4                </a:t>
            </a:r>
            <a:r>
              <a:rPr lang="en-GB" sz="2400" dirty="0" smtClean="0">
                <a:latin typeface="Comic Sans MS" pitchFamily="66" charset="0"/>
              </a:rPr>
              <a:t>= 2.107 g</a:t>
            </a:r>
          </a:p>
          <a:p>
            <a:r>
              <a:rPr lang="en-GB" sz="2400" dirty="0" smtClean="0">
                <a:latin typeface="Comic Sans MS" pitchFamily="66" charset="0"/>
              </a:rPr>
              <a:t>Mass of water             = 2.205 g</a:t>
            </a:r>
          </a:p>
          <a:p>
            <a:r>
              <a:rPr lang="en-GB" sz="2400" dirty="0" smtClean="0">
                <a:latin typeface="Comic Sans MS" pitchFamily="66" charset="0"/>
              </a:rPr>
              <a:t>n(MgSO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) = 2.107/120.4 =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0.0175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mol</a:t>
            </a:r>
            <a:endParaRPr lang="en-GB" sz="2400" b="1" dirty="0" smtClean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n-GB" sz="2400" dirty="0">
                <a:latin typeface="Comic Sans MS" pitchFamily="66" charset="0"/>
              </a:rPr>
              <a:t>n</a:t>
            </a:r>
            <a:r>
              <a:rPr lang="en-GB" sz="2400" dirty="0" smtClean="0">
                <a:latin typeface="Comic Sans MS" pitchFamily="66" charset="0"/>
              </a:rPr>
              <a:t>(H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O) = 2.205/18          =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0.1228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mol</a:t>
            </a:r>
            <a:endParaRPr lang="en-GB" sz="2400" b="1" dirty="0" smtClean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24129" y="5373216"/>
            <a:ext cx="34070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itchFamily="66" charset="0"/>
              </a:rPr>
              <a:t>Ratio MgSO</a:t>
            </a:r>
            <a:r>
              <a:rPr lang="en-GB" sz="2000" baseline="-25000" dirty="0" smtClean="0">
                <a:latin typeface="Comic Sans MS" pitchFamily="66" charset="0"/>
              </a:rPr>
              <a:t>4</a:t>
            </a:r>
            <a:r>
              <a:rPr lang="en-GB" sz="2000" dirty="0" smtClean="0">
                <a:latin typeface="Comic Sans MS" pitchFamily="66" charset="0"/>
              </a:rPr>
              <a:t>:H</a:t>
            </a:r>
            <a:r>
              <a:rPr lang="en-GB" sz="2000" baseline="-25000" dirty="0" smtClean="0">
                <a:latin typeface="Comic Sans MS" pitchFamily="66" charset="0"/>
              </a:rPr>
              <a:t>2</a:t>
            </a:r>
            <a:r>
              <a:rPr lang="en-GB" sz="2000" dirty="0" smtClean="0">
                <a:latin typeface="Comic Sans MS" pitchFamily="66" charset="0"/>
              </a:rPr>
              <a:t>O =  1:7</a:t>
            </a:r>
          </a:p>
          <a:p>
            <a:pPr algn="ctr"/>
            <a:r>
              <a:rPr lang="en-GB" sz="2000" dirty="0" smtClean="0">
                <a:latin typeface="Comic Sans MS" pitchFamily="66" charset="0"/>
              </a:rPr>
              <a:t>Therefore the formula;</a:t>
            </a:r>
          </a:p>
          <a:p>
            <a:pPr algn="ctr"/>
            <a:endParaRPr lang="en-GB" sz="2000" dirty="0">
              <a:latin typeface="Comic Sans MS" pitchFamily="66" charset="0"/>
            </a:endParaRPr>
          </a:p>
          <a:p>
            <a:pPr algn="ctr"/>
            <a:r>
              <a:rPr lang="en-GB" sz="2000" dirty="0" smtClean="0">
                <a:latin typeface="Comic Sans MS" pitchFamily="66" charset="0"/>
              </a:rPr>
              <a:t>MgSO</a:t>
            </a:r>
            <a:r>
              <a:rPr lang="en-GB" sz="2000" baseline="-25000" dirty="0" smtClean="0">
                <a:latin typeface="Comic Sans MS" pitchFamily="66" charset="0"/>
              </a:rPr>
              <a:t>4</a:t>
            </a:r>
            <a:r>
              <a:rPr lang="en-GB" sz="2000" dirty="0" smtClean="0">
                <a:latin typeface="Comic Sans MS" pitchFamily="66" charset="0"/>
              </a:rPr>
              <a:t>.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7</a:t>
            </a:r>
            <a:r>
              <a:rPr lang="en-GB" sz="2000" dirty="0" smtClean="0">
                <a:latin typeface="Comic Sans MS" pitchFamily="66" charset="0"/>
              </a:rPr>
              <a:t>H</a:t>
            </a:r>
            <a:r>
              <a:rPr lang="en-GB" sz="2000" baseline="-25000" dirty="0" smtClean="0">
                <a:latin typeface="Comic Sans MS" pitchFamily="66" charset="0"/>
              </a:rPr>
              <a:t>2</a:t>
            </a:r>
            <a:r>
              <a:rPr lang="en-GB" sz="2000" dirty="0" smtClean="0">
                <a:latin typeface="Comic Sans MS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32704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Water of Crystallisation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itchFamily="66" charset="0"/>
              </a:rPr>
              <a:t>Questions: </a:t>
            </a:r>
          </a:p>
          <a:p>
            <a:endParaRPr lang="en-GB" sz="2400" b="1" u="sng" dirty="0" smtClean="0">
              <a:latin typeface="Comic Sans MS" pitchFamily="66" charset="0"/>
            </a:endParaRPr>
          </a:p>
          <a:p>
            <a:pPr marL="457200" indent="-45720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You are supplied with three empirical formulae. Write down the dot formula of each salt to show the water of crystallisation. </a:t>
            </a:r>
          </a:p>
          <a:p>
            <a:r>
              <a:rPr lang="en-GB" sz="2400" b="1" dirty="0" smtClean="0">
                <a:latin typeface="Comic Sans MS" pitchFamily="66" charset="0"/>
              </a:rPr>
              <a:t>	</a:t>
            </a:r>
            <a:r>
              <a:rPr lang="en-GB" sz="2400" dirty="0" smtClean="0">
                <a:latin typeface="Comic Sans MS" pitchFamily="66" charset="0"/>
              </a:rPr>
              <a:t>a) BaCl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O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		b)ZnSH</a:t>
            </a:r>
            <a:r>
              <a:rPr lang="en-GB" sz="2400" baseline="-25000" dirty="0" smtClean="0">
                <a:latin typeface="Comic Sans MS" pitchFamily="66" charset="0"/>
              </a:rPr>
              <a:t>14</a:t>
            </a:r>
            <a:r>
              <a:rPr lang="en-GB" sz="2400" dirty="0" smtClean="0">
                <a:latin typeface="Comic Sans MS" pitchFamily="66" charset="0"/>
              </a:rPr>
              <a:t>O</a:t>
            </a:r>
            <a:r>
              <a:rPr lang="en-GB" sz="2400" baseline="-25000" dirty="0" smtClean="0">
                <a:latin typeface="Comic Sans MS" pitchFamily="66" charset="0"/>
              </a:rPr>
              <a:t>11	</a:t>
            </a:r>
            <a:r>
              <a:rPr lang="en-GB" sz="2400" dirty="0" smtClean="0">
                <a:latin typeface="Comic Sans MS" pitchFamily="66" charset="0"/>
              </a:rPr>
              <a:t>	c) FeN</a:t>
            </a:r>
            <a:r>
              <a:rPr lang="en-GB" sz="2400" baseline="-25000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12</a:t>
            </a:r>
            <a:r>
              <a:rPr lang="en-GB" sz="2400" dirty="0" smtClean="0">
                <a:latin typeface="Comic Sans MS" pitchFamily="66" charset="0"/>
              </a:rPr>
              <a:t>O</a:t>
            </a:r>
            <a:r>
              <a:rPr lang="en-GB" sz="2400" baseline="-25000" dirty="0" smtClean="0">
                <a:latin typeface="Comic Sans MS" pitchFamily="66" charset="0"/>
              </a:rPr>
              <a:t>15</a:t>
            </a:r>
            <a:r>
              <a:rPr lang="en-GB" sz="2400" b="1" u="sng" dirty="0" smtClean="0">
                <a:latin typeface="Comic Sans MS" pitchFamily="66" charset="0"/>
              </a:rPr>
              <a:t> </a:t>
            </a:r>
          </a:p>
          <a:p>
            <a:endParaRPr lang="en-GB" sz="2400" b="1" u="sng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2) From the data below work out the formula of the hydrated salt. </a:t>
            </a:r>
          </a:p>
          <a:p>
            <a:endParaRPr lang="en-GB" sz="2400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Mass of CaCl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</a:t>
            </a:r>
            <a:r>
              <a:rPr lang="en-GB" sz="2400" b="1" dirty="0" smtClean="0">
                <a:latin typeface="Comic Sans MS" pitchFamily="66" charset="0"/>
              </a:rPr>
              <a:t>x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 = 6.573 g </a:t>
            </a:r>
          </a:p>
          <a:p>
            <a:r>
              <a:rPr lang="en-GB" sz="2400" dirty="0" smtClean="0">
                <a:latin typeface="Comic Sans MS" pitchFamily="66" charset="0"/>
              </a:rPr>
              <a:t>Mass of CaCl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           = 3.333 g 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48064" y="5517232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= 6</a:t>
            </a:r>
            <a:endParaRPr lang="en-GB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1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Salts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itchFamily="66" charset="0"/>
              </a:rPr>
              <a:t>Salt:</a:t>
            </a:r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an ionic compound formed from </a:t>
            </a:r>
            <a:r>
              <a:rPr lang="en-GB" sz="2400" dirty="0" smtClean="0">
                <a:latin typeface="Comic Sans MS" pitchFamily="66" charset="0"/>
              </a:rPr>
              <a:t>an </a:t>
            </a:r>
            <a:r>
              <a:rPr lang="en-GB" sz="2400" dirty="0" smtClean="0">
                <a:latin typeface="Comic Sans MS" pitchFamily="66" charset="0"/>
              </a:rPr>
              <a:t>acid when the H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  <a:r>
              <a:rPr lang="en-GB" sz="2400" dirty="0" smtClean="0">
                <a:latin typeface="Comic Sans MS" pitchFamily="66" charset="0"/>
              </a:rPr>
              <a:t> ion has been replaced by a metal ion or other positive ion e.g. NH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  <a:endParaRPr lang="en-GB" sz="2400" dirty="0" smtClean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A 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salt</a:t>
            </a:r>
            <a:r>
              <a:rPr lang="en-GB" sz="2000" dirty="0" smtClean="0">
                <a:latin typeface="Comic Sans MS" pitchFamily="66" charset="0"/>
              </a:rPr>
              <a:t> is an ionic compound with the following features: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 smtClean="0">
                <a:latin typeface="Comic Sans MS" pitchFamily="66" charset="0"/>
              </a:rPr>
              <a:t>The positive </a:t>
            </a:r>
            <a:r>
              <a:rPr lang="en-GB" sz="20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cation</a:t>
            </a:r>
            <a:r>
              <a:rPr lang="en-GB" sz="2000" b="1" dirty="0" smtClean="0">
                <a:latin typeface="Comic Sans MS" pitchFamily="66" charset="0"/>
              </a:rPr>
              <a:t> </a:t>
            </a:r>
            <a:r>
              <a:rPr lang="en-GB" sz="2000" dirty="0" smtClean="0">
                <a:latin typeface="Comic Sans MS" pitchFamily="66" charset="0"/>
              </a:rPr>
              <a:t>in a salt is usually a 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metal ion</a:t>
            </a:r>
            <a:r>
              <a:rPr lang="en-GB" sz="2000" dirty="0" smtClean="0">
                <a:latin typeface="Comic Sans MS" pitchFamily="66" charset="0"/>
              </a:rPr>
              <a:t> or an ammonium ion, 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NH</a:t>
            </a:r>
            <a:r>
              <a:rPr lang="en-GB" sz="2000" b="1" baseline="-25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4</a:t>
            </a:r>
            <a:r>
              <a:rPr lang="en-GB" sz="2000" b="1" baseline="30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+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 smtClean="0">
                <a:latin typeface="Comic Sans MS" pitchFamily="66" charset="0"/>
              </a:rPr>
              <a:t>The negative</a:t>
            </a:r>
            <a:r>
              <a:rPr lang="en-GB" sz="2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anion </a:t>
            </a:r>
            <a:r>
              <a:rPr lang="en-GB" sz="2000" dirty="0" smtClean="0">
                <a:latin typeface="Comic Sans MS" pitchFamily="66" charset="0"/>
              </a:rPr>
              <a:t>in a salt is derived from the acid.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 smtClean="0">
                <a:latin typeface="Comic Sans MS" pitchFamily="66" charset="0"/>
              </a:rPr>
              <a:t>The formula of a salt is the same as the parent acid, except the H+ ion is replaced by the positive ion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Sulphuric acid      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2000" dirty="0" smtClean="0">
                <a:latin typeface="Comic Sans MS" pitchFamily="66" charset="0"/>
              </a:rPr>
              <a:t> 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Sulphate</a:t>
            </a:r>
            <a:r>
              <a:rPr lang="en-GB" sz="2000" dirty="0" smtClean="0">
                <a:latin typeface="Comic Sans MS" pitchFamily="66" charset="0"/>
              </a:rPr>
              <a:t> salts</a:t>
            </a:r>
          </a:p>
          <a:p>
            <a:r>
              <a:rPr lang="en-GB" sz="2000" dirty="0" smtClean="0">
                <a:latin typeface="Comic Sans MS" pitchFamily="66" charset="0"/>
              </a:rPr>
              <a:t>H</a:t>
            </a:r>
            <a:r>
              <a:rPr lang="en-GB" sz="2000" baseline="-25000" dirty="0" smtClean="0">
                <a:latin typeface="Comic Sans MS" pitchFamily="66" charset="0"/>
              </a:rPr>
              <a:t>2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SO</a:t>
            </a:r>
            <a:r>
              <a:rPr lang="en-GB" sz="2000" baseline="-25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4 </a:t>
            </a:r>
            <a:r>
              <a:rPr lang="en-GB" sz="2000" baseline="-25000" dirty="0" smtClean="0">
                <a:latin typeface="Comic Sans MS" pitchFamily="66" charset="0"/>
              </a:rPr>
              <a:t>                           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2000" dirty="0">
                <a:latin typeface="Comic Sans MS" pitchFamily="66" charset="0"/>
                <a:sym typeface="Wingdings" pitchFamily="2" charset="2"/>
              </a:rPr>
              <a:t>K</a:t>
            </a:r>
            <a:r>
              <a:rPr lang="en-GB" sz="2000" baseline="-25000" dirty="0" smtClean="0">
                <a:latin typeface="Comic Sans MS" pitchFamily="66" charset="0"/>
              </a:rPr>
              <a:t>2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SO</a:t>
            </a:r>
            <a:r>
              <a:rPr lang="en-GB" sz="2000" baseline="-25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4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   - Potassium sulphate</a:t>
            </a:r>
          </a:p>
          <a:p>
            <a:r>
              <a:rPr lang="en-GB" sz="2000" dirty="0" smtClean="0">
                <a:latin typeface="Comic Sans MS" pitchFamily="66" charset="0"/>
              </a:rPr>
              <a:t>Hydrochloric acid 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Chloride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salts</a:t>
            </a:r>
            <a:endParaRPr lang="en-GB" sz="2000" dirty="0" smtClean="0">
              <a:latin typeface="Comic Sans MS" pitchFamily="66" charset="0"/>
            </a:endParaRPr>
          </a:p>
          <a:p>
            <a:r>
              <a:rPr lang="en-GB" sz="2000" dirty="0" err="1" smtClean="0">
                <a:latin typeface="Comic Sans MS" pitchFamily="66" charset="0"/>
              </a:rPr>
              <a:t>H</a:t>
            </a:r>
            <a:r>
              <a:rPr lang="en-GB" sz="20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Cl</a:t>
            </a:r>
            <a:r>
              <a:rPr lang="en-GB" sz="2000" dirty="0" smtClean="0">
                <a:latin typeface="Comic Sans MS" pitchFamily="66" charset="0"/>
              </a:rPr>
              <a:t>                        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2000" dirty="0" err="1" smtClean="0">
                <a:latin typeface="Comic Sans MS" pitchFamily="66" charset="0"/>
                <a:sym typeface="Wingdings" pitchFamily="2" charset="2"/>
              </a:rPr>
              <a:t>Na</a:t>
            </a:r>
            <a:r>
              <a:rPr lang="en-GB" sz="20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Cl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     -</a:t>
            </a:r>
            <a:r>
              <a:rPr lang="en-GB" sz="2000" dirty="0">
                <a:latin typeface="Comic Sans MS" pitchFamily="66" charset="0"/>
                <a:sym typeface="Wingdings" pitchFamily="2" charset="2"/>
              </a:rPr>
              <a:t>S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odium Chloride</a:t>
            </a:r>
            <a:r>
              <a:rPr lang="en-GB" sz="2000" dirty="0" smtClean="0">
                <a:latin typeface="Comic Sans MS" pitchFamily="66" charset="0"/>
              </a:rPr>
              <a:t>  </a:t>
            </a:r>
          </a:p>
          <a:p>
            <a:r>
              <a:rPr lang="en-GB" sz="2000" dirty="0" smtClean="0">
                <a:latin typeface="Comic Sans MS" pitchFamily="66" charset="0"/>
              </a:rPr>
              <a:t>Nitric Acid            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Nitrate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salts</a:t>
            </a:r>
          </a:p>
          <a:p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H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NO</a:t>
            </a:r>
            <a:r>
              <a:rPr lang="en-GB" sz="2000" baseline="-25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3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                    </a:t>
            </a:r>
            <a:r>
              <a:rPr lang="en-GB" sz="2000" dirty="0" err="1" smtClean="0">
                <a:latin typeface="Comic Sans MS" pitchFamily="66" charset="0"/>
                <a:sym typeface="Wingdings" pitchFamily="2" charset="2"/>
              </a:rPr>
              <a:t>Ca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NO</a:t>
            </a:r>
            <a:r>
              <a:rPr lang="en-GB" sz="2000" baseline="-25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  <a:sym typeface="Wingdings" pitchFamily="2" charset="2"/>
              </a:rPr>
              <a:t>3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)</a:t>
            </a:r>
            <a:r>
              <a:rPr lang="en-GB" sz="2000" baseline="-25000" dirty="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  - Calcium nitrate</a:t>
            </a:r>
            <a:endParaRPr lang="en-GB" sz="20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2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Formation of Salts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Salts can be produced by neutralising the following  types of chemicals with acids</a:t>
            </a:r>
            <a:endParaRPr lang="en-GB" dirty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Carbonates, Bases, Alkalis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>
              <a:latin typeface="Comic Sans MS" pitchFamily="66" charset="0"/>
            </a:endParaRPr>
          </a:p>
          <a:p>
            <a:endParaRPr lang="en-GB" sz="2000" dirty="0" smtClean="0">
              <a:latin typeface="Comic Sans MS" pitchFamily="66" charset="0"/>
              <a:sym typeface="Wingdings" pitchFamily="2" charset="2"/>
            </a:endParaRPr>
          </a:p>
          <a:p>
            <a:endParaRPr lang="en-GB" sz="2000" dirty="0">
              <a:latin typeface="Comic Sans MS" pitchFamily="66" charset="0"/>
              <a:sym typeface="Wingdings" pitchFamily="2" charset="2"/>
            </a:endParaRPr>
          </a:p>
          <a:p>
            <a:endParaRPr lang="en-GB" sz="2000" dirty="0" smtClean="0">
              <a:latin typeface="Comic Sans MS" pitchFamily="66" charset="0"/>
              <a:sym typeface="Wingdings" pitchFamily="2" charset="2"/>
            </a:endParaRPr>
          </a:p>
          <a:p>
            <a:endParaRPr lang="en-GB" sz="2000" dirty="0">
              <a:latin typeface="Comic Sans MS" pitchFamily="66" charset="0"/>
              <a:sym typeface="Wingdings" pitchFamily="2" charset="2"/>
            </a:endParaRPr>
          </a:p>
          <a:p>
            <a:endParaRPr lang="en-GB" sz="2000" dirty="0" smtClean="0">
              <a:latin typeface="Comic Sans MS" pitchFamily="66" charset="0"/>
              <a:sym typeface="Wingdings" pitchFamily="2" charset="2"/>
            </a:endParaRPr>
          </a:p>
          <a:p>
            <a:endParaRPr lang="en-GB" sz="2000" dirty="0">
              <a:latin typeface="Comic Sans MS" pitchFamily="66" charset="0"/>
              <a:sym typeface="Wingdings" pitchFamily="2" charset="2"/>
            </a:endParaRPr>
          </a:p>
          <a:p>
            <a:endParaRPr lang="en-GB" sz="2000" dirty="0">
              <a:latin typeface="Comic Sans MS" pitchFamily="66" charset="0"/>
              <a:sym typeface="Wingdings" pitchFamily="2" charset="2"/>
            </a:endParaRPr>
          </a:p>
          <a:p>
            <a:endParaRPr lang="en-GB" sz="2000" dirty="0"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924943"/>
            <a:ext cx="8271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itchFamily="66" charset="0"/>
              </a:rPr>
              <a:t>Salts from Carbonates – </a:t>
            </a:r>
          </a:p>
          <a:p>
            <a:r>
              <a:rPr lang="en-GB" dirty="0">
                <a:latin typeface="Comic Sans MS" pitchFamily="66" charset="0"/>
              </a:rPr>
              <a:t>Acid + carbonate 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 salt + carbon dioxide + water</a:t>
            </a:r>
          </a:p>
          <a:p>
            <a:r>
              <a:rPr lang="en-GB" dirty="0" err="1">
                <a:latin typeface="Comic Sans MS" pitchFamily="66" charset="0"/>
              </a:rPr>
              <a:t>HCl</a:t>
            </a:r>
            <a:r>
              <a:rPr lang="en-GB" dirty="0">
                <a:latin typeface="Comic Sans MS" pitchFamily="66" charset="0"/>
              </a:rPr>
              <a:t>(</a:t>
            </a:r>
            <a:r>
              <a:rPr lang="en-GB" dirty="0" err="1">
                <a:latin typeface="Comic Sans MS" pitchFamily="66" charset="0"/>
              </a:rPr>
              <a:t>aq</a:t>
            </a:r>
            <a:r>
              <a:rPr lang="en-GB" dirty="0">
                <a:latin typeface="Comic Sans MS" pitchFamily="66" charset="0"/>
              </a:rPr>
              <a:t>) + CaCO</a:t>
            </a:r>
            <a:r>
              <a:rPr lang="en-GB" baseline="-25000" dirty="0">
                <a:latin typeface="Comic Sans MS" pitchFamily="66" charset="0"/>
              </a:rPr>
              <a:t>3</a:t>
            </a:r>
            <a:r>
              <a:rPr lang="en-GB" dirty="0">
                <a:latin typeface="Comic Sans MS" pitchFamily="66" charset="0"/>
              </a:rPr>
              <a:t>(s) 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 CaCl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+ CO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(g) + H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O(l)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35" y="3933056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itchFamily="66" charset="0"/>
                <a:sym typeface="Wingdings" pitchFamily="2" charset="2"/>
              </a:rPr>
              <a:t>Salts from Bases – </a:t>
            </a:r>
          </a:p>
          <a:p>
            <a:r>
              <a:rPr lang="en-GB" dirty="0">
                <a:latin typeface="Comic Sans MS" pitchFamily="66" charset="0"/>
                <a:sym typeface="Wingdings" pitchFamily="2" charset="2"/>
              </a:rPr>
              <a:t>Acid + base  salt +water</a:t>
            </a:r>
          </a:p>
          <a:p>
            <a:r>
              <a:rPr lang="en-GB" dirty="0" err="1">
                <a:latin typeface="Comic Sans MS" pitchFamily="66" charset="0"/>
                <a:sym typeface="Wingdings" pitchFamily="2" charset="2"/>
              </a:rPr>
              <a:t>HCl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+ 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CaO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(s)  CaCl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+ H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O(l)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5" y="4947850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itchFamily="66" charset="0"/>
                <a:sym typeface="Wingdings" pitchFamily="2" charset="2"/>
              </a:rPr>
              <a:t>Salts from Alkalis</a:t>
            </a:r>
          </a:p>
          <a:p>
            <a:r>
              <a:rPr lang="en-GB" dirty="0">
                <a:latin typeface="Comic Sans MS" pitchFamily="66" charset="0"/>
                <a:sym typeface="Wingdings" pitchFamily="2" charset="2"/>
              </a:rPr>
              <a:t>Acid + alkali  salt + water</a:t>
            </a:r>
          </a:p>
          <a:p>
            <a:r>
              <a:rPr lang="en-GB" dirty="0" err="1">
                <a:latin typeface="Comic Sans MS" pitchFamily="66" charset="0"/>
                <a:sym typeface="Wingdings" pitchFamily="2" charset="2"/>
              </a:rPr>
              <a:t>HCl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+ 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NaOH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 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NaCl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dirty="0" err="1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) + H</a:t>
            </a:r>
            <a:r>
              <a:rPr lang="en-GB" baseline="-25000" dirty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dirty="0">
                <a:latin typeface="Comic Sans MS" pitchFamily="66" charset="0"/>
                <a:sym typeface="Wingdings" pitchFamily="2" charset="2"/>
              </a:rPr>
              <a:t>0(l)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158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Ammonium Salts as Fertilisers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itchFamily="66" charset="0"/>
              </a:rPr>
              <a:t>Ammonium salts can be used as artificial fertilisers</a:t>
            </a:r>
          </a:p>
          <a:p>
            <a:endParaRPr lang="en-GB" sz="2000" dirty="0" smtClean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Ammonium salts are formed when acids are neutralised by ammonia;</a:t>
            </a:r>
          </a:p>
          <a:p>
            <a:endParaRPr lang="en-GB" sz="2000" dirty="0">
              <a:latin typeface="Comic Sans MS" pitchFamily="66" charset="0"/>
            </a:endParaRPr>
          </a:p>
          <a:p>
            <a:pPr algn="ctr"/>
            <a:r>
              <a:rPr lang="en-GB" sz="2000" dirty="0" smtClean="0">
                <a:latin typeface="Comic Sans MS" pitchFamily="66" charset="0"/>
              </a:rPr>
              <a:t>NH</a:t>
            </a:r>
            <a:r>
              <a:rPr lang="en-GB" sz="2000" baseline="-25000" dirty="0" smtClean="0">
                <a:latin typeface="Comic Sans MS" pitchFamily="66" charset="0"/>
              </a:rPr>
              <a:t>3</a:t>
            </a:r>
            <a:r>
              <a:rPr lang="en-GB" sz="2000" dirty="0" smtClean="0">
                <a:latin typeface="Comic Sans MS" pitchFamily="66" charset="0"/>
              </a:rPr>
              <a:t>(</a:t>
            </a:r>
            <a:r>
              <a:rPr lang="en-GB" sz="2000" dirty="0" err="1" smtClean="0">
                <a:latin typeface="Comic Sans MS" pitchFamily="66" charset="0"/>
              </a:rPr>
              <a:t>aq</a:t>
            </a:r>
            <a:r>
              <a:rPr lang="en-GB" sz="2000" dirty="0" smtClean="0">
                <a:latin typeface="Comic Sans MS" pitchFamily="66" charset="0"/>
              </a:rPr>
              <a:t>) + HNO</a:t>
            </a:r>
            <a:r>
              <a:rPr lang="en-GB" sz="2000" baseline="-25000" dirty="0" smtClean="0">
                <a:latin typeface="Comic Sans MS" pitchFamily="66" charset="0"/>
              </a:rPr>
              <a:t>3</a:t>
            </a:r>
            <a:r>
              <a:rPr lang="en-GB" sz="2000" dirty="0" smtClean="0">
                <a:latin typeface="Comic Sans MS" pitchFamily="66" charset="0"/>
              </a:rPr>
              <a:t>(</a:t>
            </a:r>
            <a:r>
              <a:rPr lang="en-GB" sz="2000" dirty="0" err="1" smtClean="0">
                <a:latin typeface="Comic Sans MS" pitchFamily="66" charset="0"/>
              </a:rPr>
              <a:t>aq</a:t>
            </a:r>
            <a:r>
              <a:rPr lang="en-GB" sz="2000" dirty="0" smtClean="0">
                <a:latin typeface="Comic Sans MS" pitchFamily="66" charset="0"/>
              </a:rPr>
              <a:t>) 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 NH</a:t>
            </a:r>
            <a:r>
              <a:rPr lang="en-GB" sz="2000" baseline="-25000" dirty="0" smtClean="0">
                <a:latin typeface="Comic Sans MS" pitchFamily="66" charset="0"/>
                <a:sym typeface="Wingdings" pitchFamily="2" charset="2"/>
              </a:rPr>
              <a:t>4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NO</a:t>
            </a:r>
            <a:r>
              <a:rPr lang="en-GB" sz="2000" baseline="-25000" dirty="0" smtClean="0">
                <a:latin typeface="Comic Sans MS" pitchFamily="66" charset="0"/>
                <a:sym typeface="Wingdings" pitchFamily="2" charset="2"/>
              </a:rPr>
              <a:t>3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(</a:t>
            </a:r>
            <a:r>
              <a:rPr lang="en-GB" sz="2000" dirty="0" err="1" smtClean="0">
                <a:latin typeface="Comic Sans MS" pitchFamily="66" charset="0"/>
                <a:sym typeface="Wingdings" pitchFamily="2" charset="2"/>
              </a:rPr>
              <a:t>aq</a:t>
            </a:r>
            <a:r>
              <a:rPr lang="en-GB" sz="2000" dirty="0" smtClean="0">
                <a:latin typeface="Comic Sans MS" pitchFamily="66" charset="0"/>
                <a:sym typeface="Wingdings" pitchFamily="2" charset="2"/>
              </a:rPr>
              <a:t>)</a:t>
            </a:r>
            <a:r>
              <a:rPr lang="en-GB" sz="2000" dirty="0" smtClean="0">
                <a:latin typeface="Comic Sans MS" pitchFamily="66" charset="0"/>
              </a:rPr>
              <a:t> </a:t>
            </a:r>
          </a:p>
          <a:p>
            <a:pPr algn="ctr"/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Farmers and gardeners use these fertilisers to add soluble forms on nitrogen to the soil to help plants grow. 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The amount of fertiliser needed needs to be carefully calculated to get the best amount of nitrogen into the soil for good growth but not overload and poison it. 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So you can calculate the amount of N by percentage mass in a particular type of fertiliser compound.</a:t>
            </a:r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Questions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2785" y="1700808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sz="2000" dirty="0" smtClean="0">
                <a:latin typeface="Comic Sans MS" pitchFamily="66" charset="0"/>
              </a:rPr>
              <a:t>Write a balanced equation for the following reactions;</a:t>
            </a:r>
          </a:p>
          <a:p>
            <a:r>
              <a:rPr lang="en-GB" sz="2000" dirty="0" smtClean="0">
                <a:latin typeface="Comic Sans MS" pitchFamily="66" charset="0"/>
              </a:rPr>
              <a:t>	a) Hydrochloric acid with potassium hydroxide. 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b) Nitric acid with calcium hydroxide.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c) Sulphuric acid with </a:t>
            </a:r>
            <a:r>
              <a:rPr lang="en-GB" sz="2000" dirty="0">
                <a:latin typeface="Comic Sans MS" pitchFamily="66" charset="0"/>
              </a:rPr>
              <a:t>s</a:t>
            </a:r>
            <a:r>
              <a:rPr lang="en-GB" sz="2000" dirty="0" smtClean="0">
                <a:latin typeface="Comic Sans MS" pitchFamily="66" charset="0"/>
              </a:rPr>
              <a:t>odium hydroxide.</a:t>
            </a:r>
          </a:p>
          <a:p>
            <a:r>
              <a:rPr lang="en-GB" sz="2000" dirty="0" smtClean="0">
                <a:latin typeface="Comic Sans MS" pitchFamily="66" charset="0"/>
              </a:rPr>
              <a:t>	d) </a:t>
            </a:r>
            <a:r>
              <a:rPr lang="en-GB" sz="2000" dirty="0">
                <a:latin typeface="Comic Sans MS" pitchFamily="66" charset="0"/>
              </a:rPr>
              <a:t>N</a:t>
            </a:r>
            <a:r>
              <a:rPr lang="en-GB" sz="2000" dirty="0" smtClean="0">
                <a:latin typeface="Comic Sans MS" pitchFamily="66" charset="0"/>
              </a:rPr>
              <a:t>itric acid with magnesium carbonate.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e) Phosphoric acid, H</a:t>
            </a:r>
            <a:r>
              <a:rPr lang="en-GB" sz="2000" baseline="-25000" dirty="0" smtClean="0">
                <a:latin typeface="Comic Sans MS" pitchFamily="66" charset="0"/>
              </a:rPr>
              <a:t>3</a:t>
            </a:r>
            <a:r>
              <a:rPr lang="en-GB" sz="2000" dirty="0" smtClean="0">
                <a:latin typeface="Comic Sans MS" pitchFamily="66" charset="0"/>
              </a:rPr>
              <a:t>PO</a:t>
            </a:r>
            <a:r>
              <a:rPr lang="en-GB" sz="2000" baseline="-25000" dirty="0" smtClean="0">
                <a:latin typeface="Comic Sans MS" pitchFamily="66" charset="0"/>
              </a:rPr>
              <a:t>4</a:t>
            </a:r>
            <a:r>
              <a:rPr lang="en-GB" sz="2000" dirty="0" smtClean="0">
                <a:latin typeface="Comic Sans MS" pitchFamily="66" charset="0"/>
              </a:rPr>
              <a:t>, with sodium carbonate.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2) a) Write balanced equations for  formation of ammonium salts from ammonia and: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i) hydrochloric acid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ii) sulphuric acid</a:t>
            </a:r>
          </a:p>
          <a:p>
            <a:r>
              <a:rPr lang="en-GB" sz="2000" dirty="0">
                <a:latin typeface="Comic Sans MS" pitchFamily="66" charset="0"/>
              </a:rPr>
              <a:t>	</a:t>
            </a:r>
            <a:r>
              <a:rPr lang="en-GB" sz="2000" dirty="0" smtClean="0">
                <a:latin typeface="Comic Sans MS" pitchFamily="66" charset="0"/>
              </a:rPr>
              <a:t>iii) phosphoric acid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b) Each of the ammonium salts above can be used as fertiliser. Calculate the percentage of N by mass in each.  </a:t>
            </a:r>
          </a:p>
          <a:p>
            <a:endParaRPr lang="en-GB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2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Water of Crystallisation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itchFamily="66" charset="0"/>
              </a:rPr>
              <a:t>Learning Objectives: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Explain the terms anhydrous, hydrated and water of crystallisation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Calculate the formula of a hydrated salt using percentage composition, mass composition or experimental data. </a:t>
            </a:r>
          </a:p>
          <a:p>
            <a:endParaRPr lang="en-GB" sz="2400" dirty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b="1" u="sng" dirty="0" smtClean="0">
                <a:latin typeface="Comic Sans MS" pitchFamily="66" charset="0"/>
              </a:rPr>
              <a:t>Key Words:</a:t>
            </a:r>
          </a:p>
          <a:p>
            <a:r>
              <a:rPr lang="en-GB" sz="2400" dirty="0" smtClean="0">
                <a:latin typeface="Comic Sans MS" pitchFamily="66" charset="0"/>
              </a:rPr>
              <a:t>Salt, hydrated, anhydrous, water of crystallisation</a:t>
            </a:r>
          </a:p>
        </p:txBody>
      </p:sp>
    </p:spTree>
    <p:extLst>
      <p:ext uri="{BB962C8B-B14F-4D97-AF65-F5344CB8AC3E}">
        <p14:creationId xmlns:p14="http://schemas.microsoft.com/office/powerpoint/2010/main" val="343507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Hydrated Crystals</a:t>
            </a:r>
            <a:endParaRPr lang="en-GB" sz="3200" b="1" dirty="0">
              <a:latin typeface="Comic Sans MS" pitchFamily="66" charset="0"/>
            </a:endParaRPr>
          </a:p>
        </p:txBody>
      </p:sp>
      <p:pic>
        <p:nvPicPr>
          <p:cNvPr id="2050" name="Picture 2" descr="http://www.chem1.com/acad/webtext/chembond/CB-images/cuso4_x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715795"/>
            <a:ext cx="3495675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1.gstatic.com/images?q=tbn:ANd9GcSFoQ9J7yLQxlI0gse4sOx_MYkbrQBjOPkqTJXkfE42iKYomOnX6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812" y="1715794"/>
            <a:ext cx="3837052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1.gstatic.com/images?q=tbn:ANd9GcSTQRIxFy7Rsk1NLnW0dctzLtYuZwJwsBWtlBRjZ950LbQn7Hg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530391"/>
            <a:ext cx="2304256" cy="345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460113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Hydrated copper sulphate</a:t>
            </a:r>
          </a:p>
          <a:p>
            <a:pPr algn="ctr"/>
            <a:r>
              <a:rPr lang="en-GB" dirty="0" smtClean="0">
                <a:latin typeface="Comic Sans MS" pitchFamily="66" charset="0"/>
              </a:rPr>
              <a:t>CuSO</a:t>
            </a:r>
            <a:r>
              <a:rPr lang="en-GB" baseline="-25000" dirty="0" smtClean="0">
                <a:latin typeface="Comic Sans MS" pitchFamily="66" charset="0"/>
              </a:rPr>
              <a:t>4</a:t>
            </a:r>
            <a:r>
              <a:rPr lang="en-GB" dirty="0" smtClean="0">
                <a:latin typeface="Comic Sans MS" pitchFamily="66" charset="0"/>
              </a:rPr>
              <a:t>.5H</a:t>
            </a:r>
            <a:r>
              <a:rPr lang="en-GB" baseline="-25000" dirty="0" smtClean="0">
                <a:latin typeface="Comic Sans MS" pitchFamily="66" charset="0"/>
              </a:rPr>
              <a:t>2</a:t>
            </a:r>
            <a:r>
              <a:rPr lang="en-GB" dirty="0" smtClean="0">
                <a:latin typeface="Comic Sans MS" pitchFamily="66" charset="0"/>
              </a:rPr>
              <a:t>O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01548" y="4601136"/>
            <a:ext cx="3236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Copper sulphate (anhydrous)</a:t>
            </a:r>
          </a:p>
          <a:p>
            <a:pPr algn="ctr"/>
            <a:r>
              <a:rPr lang="en-GB" dirty="0" smtClean="0">
                <a:latin typeface="Comic Sans MS" pitchFamily="66" charset="0"/>
              </a:rPr>
              <a:t>CuSO</a:t>
            </a:r>
            <a:r>
              <a:rPr lang="en-GB" baseline="-25000" dirty="0" smtClean="0">
                <a:latin typeface="Comic Sans MS" pitchFamily="66" charset="0"/>
              </a:rPr>
              <a:t>4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smtClean="0">
                <a:latin typeface="Comic Sans MS" pitchFamily="66" charset="0"/>
              </a:rPr>
              <a:t>(no water)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5663611"/>
            <a:ext cx="3188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Hydrated: </a:t>
            </a:r>
            <a:r>
              <a:rPr lang="en-GB" dirty="0" smtClean="0">
                <a:latin typeface="Comic Sans MS" pitchFamily="66" charset="0"/>
              </a:rPr>
              <a:t>a compound that contains water molecules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5646857"/>
            <a:ext cx="3321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Anhydrous: </a:t>
            </a:r>
            <a:r>
              <a:rPr lang="en-GB" dirty="0" smtClean="0">
                <a:latin typeface="Comic Sans MS" pitchFamily="66" charset="0"/>
              </a:rPr>
              <a:t>a substance that contains no water molecules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93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Water of Crystallisation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If a solid material has been made from an aqueous solution the product will frequently contain water. </a:t>
            </a:r>
          </a:p>
          <a:p>
            <a:pPr algn="ctr"/>
            <a:r>
              <a:rPr lang="en-GB" sz="2400" dirty="0" smtClean="0">
                <a:latin typeface="Comic Sans MS" pitchFamily="66" charset="0"/>
              </a:rPr>
              <a:t>This is called the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water of crystallisation</a:t>
            </a:r>
            <a:r>
              <a:rPr lang="en-GB" sz="2400" b="1" dirty="0" smtClean="0">
                <a:latin typeface="Comic Sans MS" pitchFamily="66" charset="0"/>
              </a:rPr>
              <a:t>. 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356992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The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hydrated</a:t>
            </a:r>
            <a:r>
              <a:rPr lang="en-GB" sz="2400" dirty="0" smtClean="0">
                <a:latin typeface="Comic Sans MS" pitchFamily="66" charset="0"/>
              </a:rPr>
              <a:t> form of a compound is written in a special way;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empirical formula of the compound is separated from the water of crystallisation by a dot.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The number of water molecules in the formula is sown after the dot. 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Hydrated copper sulphate has 5 water molecules for each formula unit: 	</a:t>
            </a:r>
            <a:r>
              <a:rPr lang="en-GB" sz="2400" b="1" dirty="0" smtClean="0">
                <a:latin typeface="Comic Sans MS" pitchFamily="66" charset="0"/>
              </a:rPr>
              <a:t>CuSO</a:t>
            </a:r>
            <a:r>
              <a:rPr lang="en-GB" sz="2400" b="1" baseline="-25000" dirty="0" smtClean="0">
                <a:latin typeface="Comic Sans MS" pitchFamily="66" charset="0"/>
              </a:rPr>
              <a:t>4</a:t>
            </a:r>
            <a:r>
              <a:rPr lang="en-GB" sz="2400" b="1" dirty="0" smtClean="0">
                <a:latin typeface="Comic Sans MS" pitchFamily="66" charset="0"/>
              </a:rPr>
              <a:t>.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5</a:t>
            </a:r>
            <a:r>
              <a:rPr lang="en-GB" sz="2400" b="1" dirty="0" smtClean="0">
                <a:latin typeface="Comic Sans MS" pitchFamily="66" charset="0"/>
              </a:rPr>
              <a:t>H</a:t>
            </a:r>
            <a:r>
              <a:rPr lang="en-GB" sz="2400" b="1" baseline="-25000" dirty="0" smtClean="0">
                <a:latin typeface="Comic Sans MS" pitchFamily="66" charset="0"/>
              </a:rPr>
              <a:t>2</a:t>
            </a:r>
            <a:r>
              <a:rPr lang="en-GB" sz="2400" b="1" dirty="0" smtClean="0">
                <a:latin typeface="Comic Sans MS" pitchFamily="66" charset="0"/>
              </a:rPr>
              <a:t>O</a:t>
            </a:r>
            <a:endParaRPr lang="en-GB" sz="24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53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faeriesfinest.com/images/products/sea-sal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02" y="0"/>
            <a:ext cx="1385798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8864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omic Sans MS" pitchFamily="66" charset="0"/>
              </a:rPr>
              <a:t>Water of Crystallisation</a:t>
            </a:r>
            <a:endParaRPr lang="en-GB" sz="32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785" y="1700808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Comic Sans MS" pitchFamily="66" charset="0"/>
              </a:rPr>
              <a:t>Other examples: </a:t>
            </a:r>
          </a:p>
          <a:p>
            <a:endParaRPr lang="en-GB" sz="2400" b="1" u="sng" dirty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Copper sulphate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penta</a:t>
            </a:r>
            <a:r>
              <a:rPr lang="en-GB" sz="2400" dirty="0" err="1" smtClean="0">
                <a:latin typeface="Comic Sans MS" pitchFamily="66" charset="0"/>
              </a:rPr>
              <a:t>hydrate</a:t>
            </a:r>
            <a:r>
              <a:rPr lang="en-GB" sz="2400" dirty="0" smtClean="0">
                <a:latin typeface="Comic Sans MS" pitchFamily="66" charset="0"/>
              </a:rPr>
              <a:t> - CuSO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 Cobalt chloride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hexa</a:t>
            </a:r>
            <a:r>
              <a:rPr lang="en-GB" sz="2400" dirty="0" err="1" smtClean="0">
                <a:latin typeface="Comic Sans MS" pitchFamily="66" charset="0"/>
              </a:rPr>
              <a:t>hydrate</a:t>
            </a:r>
            <a:r>
              <a:rPr lang="en-GB" sz="2400" dirty="0" smtClean="0">
                <a:latin typeface="Comic Sans MS" pitchFamily="66" charset="0"/>
              </a:rPr>
              <a:t> -  CoCl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 smtClean="0">
              <a:latin typeface="Comic Sans MS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itchFamily="66" charset="0"/>
              </a:rPr>
              <a:t>Sodium Sulphate </a:t>
            </a:r>
            <a:r>
              <a:rPr lang="en-GB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deca</a:t>
            </a:r>
            <a:r>
              <a:rPr lang="en-GB" sz="2400" dirty="0" err="1" smtClean="0">
                <a:latin typeface="Comic Sans MS" pitchFamily="66" charset="0"/>
              </a:rPr>
              <a:t>hydtrate</a:t>
            </a: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dirty="0">
                <a:latin typeface="Comic Sans MS" pitchFamily="66" charset="0"/>
              </a:rPr>
              <a:t>– </a:t>
            </a:r>
            <a:r>
              <a:rPr lang="en-GB" sz="2400" dirty="0" smtClean="0">
                <a:latin typeface="Comic Sans MS" pitchFamily="66" charset="0"/>
              </a:rPr>
              <a:t>Na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SO</a:t>
            </a:r>
            <a:r>
              <a:rPr lang="en-GB" sz="2400" baseline="-25000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10</a:t>
            </a:r>
            <a:r>
              <a:rPr lang="en-GB" sz="2400" dirty="0" smtClean="0">
                <a:latin typeface="Comic Sans MS" pitchFamily="66" charset="0"/>
              </a:rPr>
              <a:t>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O</a:t>
            </a:r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8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809</Words>
  <Application>Microsoft Office PowerPoint</Application>
  <PresentationFormat>On-screen Show (4:3)</PresentationFormat>
  <Paragraphs>150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Lees</dc:creator>
  <cp:lastModifiedBy>Victoria Lees</cp:lastModifiedBy>
  <cp:revision>13</cp:revision>
  <dcterms:created xsi:type="dcterms:W3CDTF">2011-09-26T12:02:35Z</dcterms:created>
  <dcterms:modified xsi:type="dcterms:W3CDTF">2011-09-30T07:31:36Z</dcterms:modified>
</cp:coreProperties>
</file>