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86" r:id="rId2"/>
    <p:sldId id="287" r:id="rId3"/>
    <p:sldId id="288" r:id="rId4"/>
    <p:sldId id="289" r:id="rId5"/>
    <p:sldId id="290" r:id="rId6"/>
    <p:sldId id="292" r:id="rId7"/>
    <p:sldId id="297" r:id="rId8"/>
    <p:sldId id="298" r:id="rId9"/>
    <p:sldId id="299" r:id="rId10"/>
    <p:sldId id="302" r:id="rId11"/>
    <p:sldId id="301" r:id="rId12"/>
    <p:sldId id="296" r:id="rId13"/>
    <p:sldId id="293" r:id="rId14"/>
    <p:sldId id="319" r:id="rId15"/>
    <p:sldId id="294" r:id="rId16"/>
    <p:sldId id="295" r:id="rId17"/>
    <p:sldId id="320" r:id="rId18"/>
    <p:sldId id="321" r:id="rId19"/>
    <p:sldId id="322" r:id="rId20"/>
    <p:sldId id="303" r:id="rId21"/>
    <p:sldId id="308" r:id="rId22"/>
    <p:sldId id="309" r:id="rId23"/>
    <p:sldId id="310" r:id="rId24"/>
    <p:sldId id="311" r:id="rId25"/>
    <p:sldId id="281" r:id="rId26"/>
    <p:sldId id="314" r:id="rId27"/>
    <p:sldId id="316" r:id="rId28"/>
    <p:sldId id="317" r:id="rId29"/>
    <p:sldId id="318" r:id="rId3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FF00"/>
    <a:srgbClr val="FF0000"/>
    <a:srgbClr val="CFF9FD"/>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97" d="100"/>
          <a:sy n="97" d="100"/>
        </p:scale>
        <p:origin x="3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ECC9A7A7-5A9A-4BFB-8532-1902D9D3F29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27651" name="Rectangle 3">
            <a:extLst>
              <a:ext uri="{FF2B5EF4-FFF2-40B4-BE49-F238E27FC236}">
                <a16:creationId xmlns:a16="http://schemas.microsoft.com/office/drawing/2014/main" id="{508EE9B0-C75A-44EA-B7D9-87F2E3D87DE3}"/>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27652" name="Rectangle 4">
            <a:extLst>
              <a:ext uri="{FF2B5EF4-FFF2-40B4-BE49-F238E27FC236}">
                <a16:creationId xmlns:a16="http://schemas.microsoft.com/office/drawing/2014/main" id="{4CCB7E21-C228-407D-B3CA-D6181E73A78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a:extLst>
              <a:ext uri="{FF2B5EF4-FFF2-40B4-BE49-F238E27FC236}">
                <a16:creationId xmlns:a16="http://schemas.microsoft.com/office/drawing/2014/main" id="{35EB2815-321F-43B2-B6A8-02903F18DD0F}"/>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7654" name="Rectangle 6">
            <a:extLst>
              <a:ext uri="{FF2B5EF4-FFF2-40B4-BE49-F238E27FC236}">
                <a16:creationId xmlns:a16="http://schemas.microsoft.com/office/drawing/2014/main" id="{4C4F286D-0BB4-4F13-8823-BA666B3B8F8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27655" name="Rectangle 7">
            <a:extLst>
              <a:ext uri="{FF2B5EF4-FFF2-40B4-BE49-F238E27FC236}">
                <a16:creationId xmlns:a16="http://schemas.microsoft.com/office/drawing/2014/main" id="{24727D15-E657-47D9-BBCA-BF3E54E240E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3045ABC-E811-43CC-BE7E-6D9A66850C1A}"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9F86E-B23A-4BFC-8AC7-2956F2E130DE}"/>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E54B078-E1D6-4803-BF35-DDD7F879531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436B8C8-2212-4E55-8039-77FA622C322C}"/>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4A309C22-AB9D-4D92-AAFC-4238CD7EA784}"/>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0B70A8AA-EF71-4ED6-9CBE-EFC2472ECCA2}"/>
              </a:ext>
            </a:extLst>
          </p:cNvPr>
          <p:cNvSpPr>
            <a:spLocks noGrp="1"/>
          </p:cNvSpPr>
          <p:nvPr>
            <p:ph type="sldNum" sz="quarter" idx="12"/>
          </p:nvPr>
        </p:nvSpPr>
        <p:spPr/>
        <p:txBody>
          <a:bodyPr/>
          <a:lstStyle>
            <a:lvl1pPr>
              <a:defRPr/>
            </a:lvl1pPr>
          </a:lstStyle>
          <a:p>
            <a:fld id="{F05E8335-83C5-4E28-B591-8BCDE094E14E}" type="slidenum">
              <a:rPr lang="en-GB" altLang="en-US"/>
              <a:pPr/>
              <a:t>‹#›</a:t>
            </a:fld>
            <a:endParaRPr lang="en-GB" altLang="en-US"/>
          </a:p>
        </p:txBody>
      </p:sp>
    </p:spTree>
    <p:extLst>
      <p:ext uri="{BB962C8B-B14F-4D97-AF65-F5344CB8AC3E}">
        <p14:creationId xmlns:p14="http://schemas.microsoft.com/office/powerpoint/2010/main" val="490225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90E1-F1B7-4FBA-9C2C-36BC42B254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EB07BB-A765-446F-8E2E-558D1ABEA7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562DAF-C339-4A04-8C7F-759E4338E8DD}"/>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415269FB-0A95-43A0-9004-DB5A38A4420A}"/>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3E7F79F3-F1F5-4012-9D97-AE607F9315E6}"/>
              </a:ext>
            </a:extLst>
          </p:cNvPr>
          <p:cNvSpPr>
            <a:spLocks noGrp="1"/>
          </p:cNvSpPr>
          <p:nvPr>
            <p:ph type="sldNum" sz="quarter" idx="12"/>
          </p:nvPr>
        </p:nvSpPr>
        <p:spPr/>
        <p:txBody>
          <a:bodyPr/>
          <a:lstStyle>
            <a:lvl1pPr>
              <a:defRPr/>
            </a:lvl1pPr>
          </a:lstStyle>
          <a:p>
            <a:fld id="{B0B37612-087F-4E28-BE69-B59736CAA72D}" type="slidenum">
              <a:rPr lang="en-GB" altLang="en-US"/>
              <a:pPr/>
              <a:t>‹#›</a:t>
            </a:fld>
            <a:endParaRPr lang="en-GB" altLang="en-US"/>
          </a:p>
        </p:txBody>
      </p:sp>
    </p:spTree>
    <p:extLst>
      <p:ext uri="{BB962C8B-B14F-4D97-AF65-F5344CB8AC3E}">
        <p14:creationId xmlns:p14="http://schemas.microsoft.com/office/powerpoint/2010/main" val="1786676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BF1E5E-7A82-4AE8-8FF0-84D7BCE9CBDF}"/>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51D023-53E9-459F-B3F1-227FD5F8CFD7}"/>
              </a:ext>
            </a:extLst>
          </p:cNvPr>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8AFA837-3C74-4C8A-9B9C-61220C806906}"/>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0ADE9921-8527-40A7-B84B-75C00D124EAC}"/>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E5BE5D9E-4337-491F-A132-14B811A3ED28}"/>
              </a:ext>
            </a:extLst>
          </p:cNvPr>
          <p:cNvSpPr>
            <a:spLocks noGrp="1"/>
          </p:cNvSpPr>
          <p:nvPr>
            <p:ph type="sldNum" sz="quarter" idx="12"/>
          </p:nvPr>
        </p:nvSpPr>
        <p:spPr/>
        <p:txBody>
          <a:bodyPr/>
          <a:lstStyle>
            <a:lvl1pPr>
              <a:defRPr/>
            </a:lvl1pPr>
          </a:lstStyle>
          <a:p>
            <a:fld id="{41EFB492-09B0-4177-8734-3A6ECC0E53C7}" type="slidenum">
              <a:rPr lang="en-GB" altLang="en-US"/>
              <a:pPr/>
              <a:t>‹#›</a:t>
            </a:fld>
            <a:endParaRPr lang="en-GB" altLang="en-US"/>
          </a:p>
        </p:txBody>
      </p:sp>
    </p:spTree>
    <p:extLst>
      <p:ext uri="{BB962C8B-B14F-4D97-AF65-F5344CB8AC3E}">
        <p14:creationId xmlns:p14="http://schemas.microsoft.com/office/powerpoint/2010/main" val="3220925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F18DC-DC08-42F2-A40B-8D4E2A0809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2474D9-532E-45DC-B817-82844B14470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D8D227-F241-4CAB-A686-575ABEC2AE60}"/>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F962BEFE-18DB-4E7B-99BC-A96718CFAE6A}"/>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B857A876-17F1-4F38-8AE4-826EFC6C7AC7}"/>
              </a:ext>
            </a:extLst>
          </p:cNvPr>
          <p:cNvSpPr>
            <a:spLocks noGrp="1"/>
          </p:cNvSpPr>
          <p:nvPr>
            <p:ph type="sldNum" sz="quarter" idx="12"/>
          </p:nvPr>
        </p:nvSpPr>
        <p:spPr/>
        <p:txBody>
          <a:bodyPr/>
          <a:lstStyle>
            <a:lvl1pPr>
              <a:defRPr/>
            </a:lvl1pPr>
          </a:lstStyle>
          <a:p>
            <a:fld id="{2EC0BFE4-81F1-4692-9A93-222FD961B0AC}" type="slidenum">
              <a:rPr lang="en-GB" altLang="en-US"/>
              <a:pPr/>
              <a:t>‹#›</a:t>
            </a:fld>
            <a:endParaRPr lang="en-GB" altLang="en-US"/>
          </a:p>
        </p:txBody>
      </p:sp>
    </p:spTree>
    <p:extLst>
      <p:ext uri="{BB962C8B-B14F-4D97-AF65-F5344CB8AC3E}">
        <p14:creationId xmlns:p14="http://schemas.microsoft.com/office/powerpoint/2010/main" val="3445352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D66FC-D949-4C11-B246-EA3837B33D6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8F6C28-7EF6-4373-9C44-C3E656E5F40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8F76B9C0-C340-4378-B117-1201913386C5}"/>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3801751C-410F-48D5-A479-02381E79ED4D}"/>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59A7CFCB-4BFF-4839-88BF-31598F598FB5}"/>
              </a:ext>
            </a:extLst>
          </p:cNvPr>
          <p:cNvSpPr>
            <a:spLocks noGrp="1"/>
          </p:cNvSpPr>
          <p:nvPr>
            <p:ph type="sldNum" sz="quarter" idx="12"/>
          </p:nvPr>
        </p:nvSpPr>
        <p:spPr/>
        <p:txBody>
          <a:bodyPr/>
          <a:lstStyle>
            <a:lvl1pPr>
              <a:defRPr/>
            </a:lvl1pPr>
          </a:lstStyle>
          <a:p>
            <a:fld id="{C4462710-4A82-4229-A4C9-55857325CA74}" type="slidenum">
              <a:rPr lang="en-GB" altLang="en-US"/>
              <a:pPr/>
              <a:t>‹#›</a:t>
            </a:fld>
            <a:endParaRPr lang="en-GB" altLang="en-US"/>
          </a:p>
        </p:txBody>
      </p:sp>
    </p:spTree>
    <p:extLst>
      <p:ext uri="{BB962C8B-B14F-4D97-AF65-F5344CB8AC3E}">
        <p14:creationId xmlns:p14="http://schemas.microsoft.com/office/powerpoint/2010/main" val="596632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32616-C1EE-42C0-95C3-B902B7F259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BA5C86C-EB7D-40D3-891D-86202A1EB5C5}"/>
              </a:ext>
            </a:extLst>
          </p:cNvPr>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1A91831-58D2-4085-B2B3-5E93A7DE8E58}"/>
              </a:ext>
            </a:extLst>
          </p:cNvPr>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CC21009-FE4C-4269-9638-870B796954BD}"/>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6531D3DE-9ADF-42ED-A5E0-33C4D75D4630}"/>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128498EF-87DD-46D4-9085-1169CEDD9308}"/>
              </a:ext>
            </a:extLst>
          </p:cNvPr>
          <p:cNvSpPr>
            <a:spLocks noGrp="1"/>
          </p:cNvSpPr>
          <p:nvPr>
            <p:ph type="sldNum" sz="quarter" idx="12"/>
          </p:nvPr>
        </p:nvSpPr>
        <p:spPr/>
        <p:txBody>
          <a:bodyPr/>
          <a:lstStyle>
            <a:lvl1pPr>
              <a:defRPr/>
            </a:lvl1pPr>
          </a:lstStyle>
          <a:p>
            <a:fld id="{91CFDE8C-4385-4238-9CD9-EF153D031E8A}" type="slidenum">
              <a:rPr lang="en-GB" altLang="en-US"/>
              <a:pPr/>
              <a:t>‹#›</a:t>
            </a:fld>
            <a:endParaRPr lang="en-GB" altLang="en-US"/>
          </a:p>
        </p:txBody>
      </p:sp>
    </p:spTree>
    <p:extLst>
      <p:ext uri="{BB962C8B-B14F-4D97-AF65-F5344CB8AC3E}">
        <p14:creationId xmlns:p14="http://schemas.microsoft.com/office/powerpoint/2010/main" val="3432136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31E4A-EDFD-44E0-8E84-E0ADAFD95939}"/>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34623F-414E-4C5B-B9D6-7F8274ED739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A5BBD3A-590C-45A2-AC53-5E70AB46E694}"/>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B36AF88-C533-48B6-9DC2-9A03FEDE457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3044C44-78CE-43C4-9FC6-30EABBF1568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A63BF1-3D64-4BE1-81BF-C29C0179A1B6}"/>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2FEBCE27-AF8C-44C5-B72F-7CDBEE6C1424}"/>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97E475F4-841E-4242-A076-13533BE6A1D0}"/>
              </a:ext>
            </a:extLst>
          </p:cNvPr>
          <p:cNvSpPr>
            <a:spLocks noGrp="1"/>
          </p:cNvSpPr>
          <p:nvPr>
            <p:ph type="sldNum" sz="quarter" idx="12"/>
          </p:nvPr>
        </p:nvSpPr>
        <p:spPr/>
        <p:txBody>
          <a:bodyPr/>
          <a:lstStyle>
            <a:lvl1pPr>
              <a:defRPr/>
            </a:lvl1pPr>
          </a:lstStyle>
          <a:p>
            <a:fld id="{5155EB26-528A-4639-B942-B0EF3857E9BF}" type="slidenum">
              <a:rPr lang="en-GB" altLang="en-US"/>
              <a:pPr/>
              <a:t>‹#›</a:t>
            </a:fld>
            <a:endParaRPr lang="en-GB" altLang="en-US"/>
          </a:p>
        </p:txBody>
      </p:sp>
    </p:spTree>
    <p:extLst>
      <p:ext uri="{BB962C8B-B14F-4D97-AF65-F5344CB8AC3E}">
        <p14:creationId xmlns:p14="http://schemas.microsoft.com/office/powerpoint/2010/main" val="104910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A32D9-726F-453D-B100-DA9DC5DCDE1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4FADACE-6F08-4051-AF17-714A0F4822F1}"/>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CD2AE1D3-E439-456F-961A-B028B7C4A88D}"/>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F95866E6-DA33-40B1-AF93-EC46CE53E51B}"/>
              </a:ext>
            </a:extLst>
          </p:cNvPr>
          <p:cNvSpPr>
            <a:spLocks noGrp="1"/>
          </p:cNvSpPr>
          <p:nvPr>
            <p:ph type="sldNum" sz="quarter" idx="12"/>
          </p:nvPr>
        </p:nvSpPr>
        <p:spPr/>
        <p:txBody>
          <a:bodyPr/>
          <a:lstStyle>
            <a:lvl1pPr>
              <a:defRPr/>
            </a:lvl1pPr>
          </a:lstStyle>
          <a:p>
            <a:fld id="{6CE9F4D7-7C0A-4400-8CA6-1603DFF43E40}" type="slidenum">
              <a:rPr lang="en-GB" altLang="en-US"/>
              <a:pPr/>
              <a:t>‹#›</a:t>
            </a:fld>
            <a:endParaRPr lang="en-GB" altLang="en-US"/>
          </a:p>
        </p:txBody>
      </p:sp>
    </p:spTree>
    <p:extLst>
      <p:ext uri="{BB962C8B-B14F-4D97-AF65-F5344CB8AC3E}">
        <p14:creationId xmlns:p14="http://schemas.microsoft.com/office/powerpoint/2010/main" val="1016730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983886-C98A-424B-B5FB-BBFCE911E44A}"/>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4BE19F62-E757-45F9-A5C2-7A667481BC50}"/>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6B85A095-AAB7-4E66-A74E-F98033AF7ED4}"/>
              </a:ext>
            </a:extLst>
          </p:cNvPr>
          <p:cNvSpPr>
            <a:spLocks noGrp="1"/>
          </p:cNvSpPr>
          <p:nvPr>
            <p:ph type="sldNum" sz="quarter" idx="12"/>
          </p:nvPr>
        </p:nvSpPr>
        <p:spPr/>
        <p:txBody>
          <a:bodyPr/>
          <a:lstStyle>
            <a:lvl1pPr>
              <a:defRPr/>
            </a:lvl1pPr>
          </a:lstStyle>
          <a:p>
            <a:fld id="{4ED0D898-7CE1-4445-A1D0-7CA2C64CDB78}" type="slidenum">
              <a:rPr lang="en-GB" altLang="en-US"/>
              <a:pPr/>
              <a:t>‹#›</a:t>
            </a:fld>
            <a:endParaRPr lang="en-GB" altLang="en-US"/>
          </a:p>
        </p:txBody>
      </p:sp>
    </p:spTree>
    <p:extLst>
      <p:ext uri="{BB962C8B-B14F-4D97-AF65-F5344CB8AC3E}">
        <p14:creationId xmlns:p14="http://schemas.microsoft.com/office/powerpoint/2010/main" val="441098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1A132-15C5-4A8B-8571-95868679D1A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B82E97E-6EDE-4306-B048-90D5E1B1BDF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238ADD0-0B46-47DE-85E1-87A159AC53F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1EA945F-FB56-4AC0-9EFD-6E767CCD8966}"/>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319AA8B3-097C-423B-AE35-F9A935D7D6B5}"/>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2B9357DC-3452-41FC-B156-DE3C9D656370}"/>
              </a:ext>
            </a:extLst>
          </p:cNvPr>
          <p:cNvSpPr>
            <a:spLocks noGrp="1"/>
          </p:cNvSpPr>
          <p:nvPr>
            <p:ph type="sldNum" sz="quarter" idx="12"/>
          </p:nvPr>
        </p:nvSpPr>
        <p:spPr/>
        <p:txBody>
          <a:bodyPr/>
          <a:lstStyle>
            <a:lvl1pPr>
              <a:defRPr/>
            </a:lvl1pPr>
          </a:lstStyle>
          <a:p>
            <a:fld id="{FF3A4DFB-8696-47CF-B9F8-BC2FB3D770D1}" type="slidenum">
              <a:rPr lang="en-GB" altLang="en-US"/>
              <a:pPr/>
              <a:t>‹#›</a:t>
            </a:fld>
            <a:endParaRPr lang="en-GB" altLang="en-US"/>
          </a:p>
        </p:txBody>
      </p:sp>
    </p:spTree>
    <p:extLst>
      <p:ext uri="{BB962C8B-B14F-4D97-AF65-F5344CB8AC3E}">
        <p14:creationId xmlns:p14="http://schemas.microsoft.com/office/powerpoint/2010/main" val="365764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1C04-FCA8-4B4F-AE0B-D9368D6A347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34CB9B8-196A-42C0-A55A-B481B3E5FE6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E6A473B-7825-4190-A1B7-3B9AB8D21A9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14DCA0-BCB1-4A76-9F4E-E1BC4E3D3283}"/>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CB10405D-BE7B-4802-8F45-A44B3EF0CC7C}"/>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258B5F8E-9E05-4F74-9D83-666FBB1CD28F}"/>
              </a:ext>
            </a:extLst>
          </p:cNvPr>
          <p:cNvSpPr>
            <a:spLocks noGrp="1"/>
          </p:cNvSpPr>
          <p:nvPr>
            <p:ph type="sldNum" sz="quarter" idx="12"/>
          </p:nvPr>
        </p:nvSpPr>
        <p:spPr/>
        <p:txBody>
          <a:bodyPr/>
          <a:lstStyle>
            <a:lvl1pPr>
              <a:defRPr/>
            </a:lvl1pPr>
          </a:lstStyle>
          <a:p>
            <a:fld id="{C28AB2B7-1090-4DA6-841F-232F733503B8}" type="slidenum">
              <a:rPr lang="en-GB" altLang="en-US"/>
              <a:pPr/>
              <a:t>‹#›</a:t>
            </a:fld>
            <a:endParaRPr lang="en-GB" altLang="en-US"/>
          </a:p>
        </p:txBody>
      </p:sp>
    </p:spTree>
    <p:extLst>
      <p:ext uri="{BB962C8B-B14F-4D97-AF65-F5344CB8AC3E}">
        <p14:creationId xmlns:p14="http://schemas.microsoft.com/office/powerpoint/2010/main" val="129167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FF9FD"/>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4AEC65A-AA72-46A4-9A23-6BDF52B58CC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DE709330-251C-4816-8552-6A5895A309E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65AF6435-DCCB-4EE3-9C9C-E18222EB0A87}"/>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a:extLst>
              <a:ext uri="{FF2B5EF4-FFF2-40B4-BE49-F238E27FC236}">
                <a16:creationId xmlns:a16="http://schemas.microsoft.com/office/drawing/2014/main" id="{D22BF021-CD70-403E-BD05-4CC4A857C98F}"/>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a:extLst>
              <a:ext uri="{FF2B5EF4-FFF2-40B4-BE49-F238E27FC236}">
                <a16:creationId xmlns:a16="http://schemas.microsoft.com/office/drawing/2014/main" id="{2629BA4E-BBCB-45AA-BC32-7FECE2011679}"/>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A5ECA10-A078-46D6-8CF8-0D2804755752}"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2.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863" name="Group 39">
            <a:extLst>
              <a:ext uri="{FF2B5EF4-FFF2-40B4-BE49-F238E27FC236}">
                <a16:creationId xmlns:a16="http://schemas.microsoft.com/office/drawing/2014/main" id="{7603E34A-2A88-4E91-99C0-1F7D40DB3427}"/>
              </a:ext>
            </a:extLst>
          </p:cNvPr>
          <p:cNvGraphicFramePr>
            <a:graphicFrameLocks noGrp="1"/>
          </p:cNvGraphicFramePr>
          <p:nvPr>
            <p:extLst>
              <p:ext uri="{D42A27DB-BD31-4B8C-83A1-F6EECF244321}">
                <p14:modId xmlns:p14="http://schemas.microsoft.com/office/powerpoint/2010/main" val="757699115"/>
              </p:ext>
            </p:extLst>
          </p:nvPr>
        </p:nvGraphicFramePr>
        <p:xfrm>
          <a:off x="250825" y="908050"/>
          <a:ext cx="8569325" cy="5689603"/>
        </p:xfrm>
        <a:graphic>
          <a:graphicData uri="http://schemas.openxmlformats.org/drawingml/2006/table">
            <a:tbl>
              <a:tblPr/>
              <a:tblGrid>
                <a:gridCol w="3095625">
                  <a:extLst>
                    <a:ext uri="{9D8B030D-6E8A-4147-A177-3AD203B41FA5}">
                      <a16:colId xmlns:a16="http://schemas.microsoft.com/office/drawing/2014/main" val="2592060589"/>
                    </a:ext>
                  </a:extLst>
                </a:gridCol>
                <a:gridCol w="5473700">
                  <a:extLst>
                    <a:ext uri="{9D8B030D-6E8A-4147-A177-3AD203B41FA5}">
                      <a16:colId xmlns:a16="http://schemas.microsoft.com/office/drawing/2014/main" val="993048342"/>
                    </a:ext>
                  </a:extLst>
                </a:gridCol>
              </a:tblGrid>
              <a:tr h="4492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1" i="0" u="none" strike="noStrike" cap="none" normalizeH="0" baseline="0">
                          <a:ln>
                            <a:noFill/>
                          </a:ln>
                          <a:solidFill>
                            <a:schemeClr val="tx1"/>
                          </a:solidFill>
                          <a:effectLst/>
                          <a:latin typeface="Comic Sans MS" panose="030F0702030302020204" pitchFamily="66" charset="0"/>
                        </a:rPr>
                        <a:t>Key Word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1" i="0" u="none" strike="noStrike" cap="none" normalizeH="0" baseline="0">
                          <a:ln>
                            <a:noFill/>
                          </a:ln>
                          <a:solidFill>
                            <a:schemeClr val="tx1"/>
                          </a:solidFill>
                          <a:effectLst/>
                          <a:latin typeface="Comic Sans MS" panose="030F0702030302020204" pitchFamily="66" charset="0"/>
                        </a:rPr>
                        <a:t>Definition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555267"/>
                  </a:ext>
                </a:extLst>
              </a:tr>
              <a:tr h="8810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omic Sans MS" panose="030F0702030302020204" pitchFamily="66" charset="0"/>
                        </a:rPr>
                        <a:t>Complex 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omic Sans MS" panose="030F0702030302020204" pitchFamily="66" charset="0"/>
                        </a:rPr>
                        <a:t>Metal ion surrounded by co-ordinately bonded ligands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42921569"/>
                  </a:ext>
                </a:extLst>
              </a:tr>
              <a:tr h="7588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a:ln>
                            <a:noFill/>
                          </a:ln>
                          <a:solidFill>
                            <a:schemeClr val="tx1"/>
                          </a:solidFill>
                          <a:effectLst/>
                          <a:latin typeface="Comic Sans MS" panose="030F0702030302020204" pitchFamily="66" charset="0"/>
                        </a:rPr>
                        <a:t>Coordinate Bond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omic Sans MS" panose="030F0702030302020204" pitchFamily="66" charset="0"/>
                        </a:rPr>
                        <a:t>A covalent bond in which both electrons in the shared pair come from the same atom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0307635"/>
                  </a:ext>
                </a:extLst>
              </a:tr>
              <a:tr h="7604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a:ln>
                            <a:noFill/>
                          </a:ln>
                          <a:solidFill>
                            <a:schemeClr val="tx1"/>
                          </a:solidFill>
                          <a:effectLst/>
                          <a:latin typeface="Comic Sans MS" panose="030F0702030302020204" pitchFamily="66" charset="0"/>
                        </a:rPr>
                        <a:t>Coordination Number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omic Sans MS" panose="030F0702030302020204" pitchFamily="66" charset="0"/>
                        </a:rPr>
                        <a:t>The number of coordinate bonds to ligands that surround a transition metal 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37805709"/>
                  </a:ext>
                </a:extLst>
              </a:tr>
              <a:tr h="7588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a:ln>
                            <a:noFill/>
                          </a:ln>
                          <a:solidFill>
                            <a:schemeClr val="tx1"/>
                          </a:solidFill>
                          <a:effectLst/>
                          <a:latin typeface="Comic Sans MS" panose="030F0702030302020204" pitchFamily="66" charset="0"/>
                        </a:rPr>
                        <a:t>Ligand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omic Sans MS" panose="030F0702030302020204" pitchFamily="66" charset="0"/>
                        </a:rPr>
                        <a:t>An ion or molecule that forms a coordinate bond with a transition metal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41099062"/>
                  </a:ext>
                </a:extLst>
              </a:tr>
              <a:tr h="7604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a:ln>
                            <a:noFill/>
                          </a:ln>
                          <a:solidFill>
                            <a:schemeClr val="tx1"/>
                          </a:solidFill>
                          <a:effectLst/>
                          <a:latin typeface="Comic Sans MS" panose="030F0702030302020204" pitchFamily="66" charset="0"/>
                        </a:rPr>
                        <a:t>Unidentate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omic Sans MS" panose="030F0702030302020204" pitchFamily="66" charset="0"/>
                        </a:rPr>
                        <a:t>Ligand that can only form one coordinate bond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78163775"/>
                  </a:ext>
                </a:extLst>
              </a:tr>
              <a:tr h="5603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a:ln>
                            <a:noFill/>
                          </a:ln>
                          <a:solidFill>
                            <a:schemeClr val="tx1"/>
                          </a:solidFill>
                          <a:effectLst/>
                          <a:latin typeface="Comic Sans MS" panose="030F0702030302020204" pitchFamily="66" charset="0"/>
                        </a:rPr>
                        <a:t>Bidentate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omic Sans MS" panose="030F0702030302020204" pitchFamily="66" charset="0"/>
                        </a:rPr>
                        <a:t>Ligand that can form two coordinate bonds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6647930"/>
                  </a:ext>
                </a:extLst>
              </a:tr>
              <a:tr h="7604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a:ln>
                            <a:noFill/>
                          </a:ln>
                          <a:solidFill>
                            <a:schemeClr val="tx1"/>
                          </a:solidFill>
                          <a:effectLst/>
                          <a:latin typeface="Comic Sans MS" panose="030F0702030302020204" pitchFamily="66" charset="0"/>
                        </a:rPr>
                        <a:t>Multidentate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omic Sans MS" panose="030F0702030302020204" pitchFamily="66" charset="0"/>
                        </a:rPr>
                        <a:t>Ligands that can form more than one coordinate bond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82150124"/>
                  </a:ext>
                </a:extLst>
              </a:tr>
            </a:tbl>
          </a:graphicData>
        </a:graphic>
      </p:graphicFrame>
      <p:sp>
        <p:nvSpPr>
          <p:cNvPr id="2" name="Rectangle 1">
            <a:extLst>
              <a:ext uri="{FF2B5EF4-FFF2-40B4-BE49-F238E27FC236}">
                <a16:creationId xmlns:a16="http://schemas.microsoft.com/office/drawing/2014/main" id="{F0EA9384-242C-4DE4-A682-FDA6FFBD6B38}"/>
              </a:ext>
            </a:extLst>
          </p:cNvPr>
          <p:cNvSpPr/>
          <p:nvPr/>
        </p:nvSpPr>
        <p:spPr>
          <a:xfrm>
            <a:off x="3419872" y="1412776"/>
            <a:ext cx="52565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595261C7-AB24-4233-895E-15E54BF7A57A}"/>
              </a:ext>
            </a:extLst>
          </p:cNvPr>
          <p:cNvSpPr/>
          <p:nvPr/>
        </p:nvSpPr>
        <p:spPr>
          <a:xfrm>
            <a:off x="3419872" y="2289831"/>
            <a:ext cx="5256584" cy="6077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EFB484E6-CC0F-4064-B403-6E9080980CC6}"/>
              </a:ext>
            </a:extLst>
          </p:cNvPr>
          <p:cNvSpPr/>
          <p:nvPr/>
        </p:nvSpPr>
        <p:spPr>
          <a:xfrm>
            <a:off x="3436097" y="3797052"/>
            <a:ext cx="5256584" cy="6097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1853E95A-D02B-4FCA-9BF2-F86319392475}"/>
              </a:ext>
            </a:extLst>
          </p:cNvPr>
          <p:cNvSpPr/>
          <p:nvPr/>
        </p:nvSpPr>
        <p:spPr>
          <a:xfrm>
            <a:off x="3419872" y="4551117"/>
            <a:ext cx="5256584" cy="604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A7D94BC-9D38-4E96-91ED-5F765BC7BB7A}"/>
              </a:ext>
            </a:extLst>
          </p:cNvPr>
          <p:cNvSpPr/>
          <p:nvPr/>
        </p:nvSpPr>
        <p:spPr>
          <a:xfrm>
            <a:off x="3436097" y="5300163"/>
            <a:ext cx="5256584" cy="5484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464FD3DF-F63F-4DA7-873C-74754A67F52C}"/>
              </a:ext>
            </a:extLst>
          </p:cNvPr>
          <p:cNvSpPr/>
          <p:nvPr/>
        </p:nvSpPr>
        <p:spPr>
          <a:xfrm>
            <a:off x="3419872" y="5848607"/>
            <a:ext cx="5256584" cy="604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B451BB03-00FA-487B-91CD-544963A59100}"/>
              </a:ext>
            </a:extLst>
          </p:cNvPr>
          <p:cNvSpPr/>
          <p:nvPr/>
        </p:nvSpPr>
        <p:spPr>
          <a:xfrm>
            <a:off x="3412527" y="3058114"/>
            <a:ext cx="5256584" cy="6077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5"/>
                                        </p:tgtEl>
                                      </p:cBhvr>
                                    </p:animEffect>
                                    <p:set>
                                      <p:cBhvr>
                                        <p:cTn id="12" dur="1" fill="hold">
                                          <p:stCondLst>
                                            <p:cond delay="499"/>
                                          </p:stCondLst>
                                        </p:cTn>
                                        <p:tgtEl>
                                          <p:spTgt spid="3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40"/>
                                        </p:tgtEl>
                                      </p:cBhvr>
                                    </p:animEffect>
                                    <p:set>
                                      <p:cBhvr>
                                        <p:cTn id="17" dur="1" fill="hold">
                                          <p:stCondLst>
                                            <p:cond delay="499"/>
                                          </p:stCondLst>
                                        </p:cTn>
                                        <p:tgtEl>
                                          <p:spTgt spid="4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6"/>
                                        </p:tgtEl>
                                      </p:cBhvr>
                                    </p:animEffect>
                                    <p:set>
                                      <p:cBhvr>
                                        <p:cTn id="22" dur="1" fill="hold">
                                          <p:stCondLst>
                                            <p:cond delay="499"/>
                                          </p:stCondLst>
                                        </p:cTn>
                                        <p:tgtEl>
                                          <p:spTgt spid="3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37"/>
                                        </p:tgtEl>
                                      </p:cBhvr>
                                    </p:animEffect>
                                    <p:set>
                                      <p:cBhvr>
                                        <p:cTn id="27" dur="1" fill="hold">
                                          <p:stCondLst>
                                            <p:cond delay="499"/>
                                          </p:stCondLst>
                                        </p:cTn>
                                        <p:tgtEl>
                                          <p:spTgt spid="3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38"/>
                                        </p:tgtEl>
                                      </p:cBhvr>
                                    </p:animEffect>
                                    <p:set>
                                      <p:cBhvr>
                                        <p:cTn id="32" dur="1" fill="hold">
                                          <p:stCondLst>
                                            <p:cond delay="499"/>
                                          </p:stCondLst>
                                        </p:cTn>
                                        <p:tgtEl>
                                          <p:spTgt spid="3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39"/>
                                        </p:tgtEl>
                                      </p:cBhvr>
                                    </p:animEffect>
                                    <p:set>
                                      <p:cBhvr>
                                        <p:cTn id="37" dur="1" fill="hold">
                                          <p:stCondLst>
                                            <p:cond delay="4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5" grpId="0" animBg="1"/>
      <p:bldP spid="36" grpId="0" animBg="1"/>
      <p:bldP spid="37" grpId="0" animBg="1"/>
      <p:bldP spid="38" grpId="0" animBg="1"/>
      <p:bldP spid="39" grpId="0" animBg="1"/>
      <p:bldP spid="4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4" descr="File:Metal-EDTA.svg">
            <a:extLst>
              <a:ext uri="{FF2B5EF4-FFF2-40B4-BE49-F238E27FC236}">
                <a16:creationId xmlns:a16="http://schemas.microsoft.com/office/drawing/2014/main" id="{D9283383-C9A4-4E72-88E6-99F673CB0A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836613"/>
            <a:ext cx="40386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2" name="Text Box 4">
            <a:extLst>
              <a:ext uri="{FF2B5EF4-FFF2-40B4-BE49-F238E27FC236}">
                <a16:creationId xmlns:a16="http://schemas.microsoft.com/office/drawing/2014/main" id="{F2595C13-C118-4DC7-A84E-E6EE06C019EF}"/>
              </a:ext>
            </a:extLst>
          </p:cNvPr>
          <p:cNvSpPr txBox="1">
            <a:spLocks noChangeArrowheads="1"/>
          </p:cNvSpPr>
          <p:nvPr/>
        </p:nvSpPr>
        <p:spPr bwMode="auto">
          <a:xfrm>
            <a:off x="179388" y="1125538"/>
            <a:ext cx="3671887" cy="538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a:latin typeface="Comic Sans MS" panose="030F0702030302020204" pitchFamily="66" charset="0"/>
              </a:rPr>
              <a:t>EDTA</a:t>
            </a:r>
            <a:r>
              <a:rPr lang="en-GB" altLang="en-US" sz="2400" baseline="30000">
                <a:latin typeface="Comic Sans MS" panose="030F0702030302020204" pitchFamily="66" charset="0"/>
              </a:rPr>
              <a:t>4-</a:t>
            </a:r>
            <a:r>
              <a:rPr lang="en-GB" altLang="en-US" sz="2400">
                <a:latin typeface="Comic Sans MS" panose="030F0702030302020204" pitchFamily="66" charset="0"/>
              </a:rPr>
              <a:t> has six lone pairs (two on nitrogen atoms and 4 on oxygen atoms)</a:t>
            </a:r>
          </a:p>
          <a:p>
            <a:pPr>
              <a:spcBef>
                <a:spcPct val="50000"/>
              </a:spcBef>
            </a:pPr>
            <a:r>
              <a:rPr lang="en-GB" altLang="en-US" sz="2400">
                <a:latin typeface="Comic Sans MS" panose="030F0702030302020204" pitchFamily="66" charset="0"/>
              </a:rPr>
              <a:t>It can form six coordinate bonds with a metal ion</a:t>
            </a:r>
          </a:p>
          <a:p>
            <a:pPr>
              <a:spcBef>
                <a:spcPct val="50000"/>
              </a:spcBef>
            </a:pPr>
            <a:endParaRPr lang="en-GB" altLang="en-US" sz="2400">
              <a:latin typeface="Comic Sans MS" panose="030F0702030302020204" pitchFamily="66" charset="0"/>
            </a:endParaRPr>
          </a:p>
          <a:p>
            <a:pPr>
              <a:spcBef>
                <a:spcPct val="50000"/>
              </a:spcBef>
            </a:pPr>
            <a:r>
              <a:rPr lang="en-GB" altLang="en-US" sz="2400">
                <a:latin typeface="Comic Sans MS" panose="030F0702030302020204" pitchFamily="66" charset="0"/>
              </a:rPr>
              <a:t>Complex ions with multidentate ligands are called chelates (‘key-lates) from the Greek word for claw</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9E57B5-B5A3-482B-92CE-F38F47751475}"/>
              </a:ext>
            </a:extLst>
          </p:cNvPr>
          <p:cNvSpPr>
            <a:spLocks noGrp="1"/>
          </p:cNvSpPr>
          <p:nvPr>
            <p:ph idx="4294967295"/>
          </p:nvPr>
        </p:nvSpPr>
        <p:spPr>
          <a:xfrm>
            <a:off x="250825" y="404664"/>
            <a:ext cx="8229600" cy="4525963"/>
          </a:xfrm>
        </p:spPr>
        <p:txBody>
          <a:bodyPr/>
          <a:lstStyle/>
          <a:p>
            <a:pPr>
              <a:buFontTx/>
              <a:buNone/>
            </a:pPr>
            <a:r>
              <a:rPr lang="en-GB" altLang="en-US" sz="2400" b="1">
                <a:latin typeface="Comic Sans MS" panose="030F0702030302020204" pitchFamily="66" charset="0"/>
              </a:rPr>
              <a:t>MULTIDENTATE LIGANDS</a:t>
            </a:r>
          </a:p>
          <a:p>
            <a:pPr algn="ctr">
              <a:buFontTx/>
              <a:buNone/>
            </a:pPr>
            <a:endParaRPr lang="en-GB" altLang="en-US" sz="2400" b="1">
              <a:latin typeface="Comic Sans MS" panose="030F0702030302020204" pitchFamily="66" charset="0"/>
            </a:endParaRPr>
          </a:p>
          <a:p>
            <a:pPr algn="ctr">
              <a:buFontTx/>
              <a:buNone/>
            </a:pPr>
            <a:r>
              <a:rPr lang="en-GB" altLang="en-US" sz="2400" b="1">
                <a:latin typeface="Comic Sans MS" panose="030F0702030302020204" pitchFamily="66" charset="0"/>
              </a:rPr>
              <a:t>[Cu(H</a:t>
            </a:r>
            <a:r>
              <a:rPr lang="en-GB" altLang="en-US" sz="2400" b="1" baseline="-25000">
                <a:latin typeface="Comic Sans MS" panose="030F0702030302020204" pitchFamily="66" charset="0"/>
              </a:rPr>
              <a:t>2</a:t>
            </a:r>
            <a:r>
              <a:rPr lang="en-GB" altLang="en-US" sz="2400" b="1">
                <a:latin typeface="Comic Sans MS" panose="030F0702030302020204" pitchFamily="66" charset="0"/>
              </a:rPr>
              <a:t>O)</a:t>
            </a:r>
            <a:r>
              <a:rPr lang="en-GB" altLang="en-US" sz="2400" b="1" baseline="-25000">
                <a:latin typeface="Comic Sans MS" panose="030F0702030302020204" pitchFamily="66" charset="0"/>
              </a:rPr>
              <a:t>6</a:t>
            </a:r>
            <a:r>
              <a:rPr lang="en-GB" altLang="en-US" sz="2400" b="1">
                <a:latin typeface="Comic Sans MS" panose="030F0702030302020204" pitchFamily="66" charset="0"/>
              </a:rPr>
              <a:t>]</a:t>
            </a:r>
            <a:r>
              <a:rPr lang="en-GB" altLang="en-US" sz="2400" b="1" baseline="30000">
                <a:latin typeface="Comic Sans MS" panose="030F0702030302020204" pitchFamily="66" charset="0"/>
              </a:rPr>
              <a:t>2+</a:t>
            </a:r>
            <a:r>
              <a:rPr lang="en-GB" altLang="en-US" sz="2400" b="1">
                <a:latin typeface="Comic Sans MS" panose="030F0702030302020204" pitchFamily="66" charset="0"/>
              </a:rPr>
              <a:t> + EDTA </a:t>
            </a:r>
            <a:r>
              <a:rPr lang="en-GB" altLang="en-US" sz="2400" b="1">
                <a:latin typeface="Comic Sans MS" panose="030F0702030302020204" pitchFamily="66" charset="0"/>
                <a:sym typeface="Wingdings" panose="05000000000000000000" pitchFamily="2" charset="2"/>
              </a:rPr>
              <a:t></a:t>
            </a:r>
            <a:r>
              <a:rPr lang="en-GB" altLang="en-US" sz="2400" b="1">
                <a:latin typeface="Comic Sans MS" panose="030F0702030302020204" pitchFamily="66" charset="0"/>
              </a:rPr>
              <a:t> [Cu(EDTA)]</a:t>
            </a:r>
            <a:r>
              <a:rPr lang="en-GB" altLang="en-US" sz="2400" b="1" baseline="30000">
                <a:latin typeface="Comic Sans MS" panose="030F0702030302020204" pitchFamily="66" charset="0"/>
              </a:rPr>
              <a:t>2-</a:t>
            </a:r>
            <a:r>
              <a:rPr lang="en-GB" altLang="en-US" sz="2400" b="1">
                <a:latin typeface="Comic Sans MS" panose="030F0702030302020204" pitchFamily="66" charset="0"/>
              </a:rPr>
              <a:t> + 6H</a:t>
            </a:r>
            <a:r>
              <a:rPr lang="en-GB" altLang="en-US" sz="2400" b="1" baseline="-25000">
                <a:latin typeface="Comic Sans MS" panose="030F0702030302020204" pitchFamily="66" charset="0"/>
              </a:rPr>
              <a:t>2</a:t>
            </a:r>
            <a:r>
              <a:rPr lang="en-GB" altLang="en-US" sz="2400" b="1">
                <a:latin typeface="Comic Sans MS" panose="030F0702030302020204" pitchFamily="66" charset="0"/>
              </a:rPr>
              <a:t>O</a:t>
            </a:r>
          </a:p>
          <a:p>
            <a:endParaRPr lang="en-GB" altLang="en-US" sz="2400">
              <a:latin typeface="Comic Sans MS" panose="030F0702030302020204" pitchFamily="66" charset="0"/>
            </a:endParaRPr>
          </a:p>
          <a:p>
            <a:r>
              <a:rPr lang="en-GB" altLang="en-US" sz="2400">
                <a:latin typeface="Comic Sans MS" panose="030F0702030302020204" pitchFamily="66" charset="0"/>
              </a:rPr>
              <a:t>They can be used to remove metal ions from solution</a:t>
            </a:r>
          </a:p>
          <a:p>
            <a:endParaRPr lang="en-GB" altLang="en-US" sz="2400">
              <a:latin typeface="Comic Sans MS" panose="030F0702030302020204" pitchFamily="66" charset="0"/>
            </a:endParaRPr>
          </a:p>
          <a:p>
            <a:r>
              <a:rPr lang="en-GB" altLang="en-US" sz="2400">
                <a:latin typeface="Comic Sans MS" panose="030F0702030302020204" pitchFamily="66" charset="0"/>
              </a:rPr>
              <a:t>The six water ligands are replaced by one EDTA ligand</a:t>
            </a:r>
          </a:p>
          <a:p>
            <a:endParaRPr lang="en-GB" altLang="en-US" sz="2400">
              <a:latin typeface="Comic Sans MS" panose="030F0702030302020204" pitchFamily="66" charset="0"/>
            </a:endParaRPr>
          </a:p>
          <a:p>
            <a:r>
              <a:rPr lang="en-GB" altLang="en-US" sz="2400">
                <a:latin typeface="Comic Sans MS" panose="030F0702030302020204" pitchFamily="66" charset="0"/>
              </a:rPr>
              <a:t>This results in an increase in the number of particles in solution</a:t>
            </a:r>
          </a:p>
          <a:p>
            <a:endParaRPr lang="en-GB" altLang="en-US" sz="2400">
              <a:latin typeface="Comic Sans MS" panose="030F0702030302020204" pitchFamily="66" charset="0"/>
            </a:endParaRPr>
          </a:p>
          <a:p>
            <a:r>
              <a:rPr lang="en-GB" altLang="en-US" sz="2400">
                <a:latin typeface="Comic Sans MS" panose="030F0702030302020204" pitchFamily="66" charset="0"/>
              </a:rPr>
              <a:t>Hence an increase in entropy</a:t>
            </a:r>
            <a:endParaRPr lang="en-GB" altLang="en-US" sz="2400">
              <a:latin typeface="Comic Sans MS" panose="030F0702030302020204" pitchFamily="66"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500"/>
                                        <p:tgtEl>
                                          <p:spTgt spid="3">
                                            <p:txEl>
                                              <p:pRg st="8" end="8"/>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fade">
                                      <p:cBhvr>
                                        <p:cTn id="1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1D6EED-99A8-432A-9E0A-5C3401C1FB79}"/>
              </a:ext>
            </a:extLst>
          </p:cNvPr>
          <p:cNvSpPr>
            <a:spLocks noGrp="1"/>
          </p:cNvSpPr>
          <p:nvPr>
            <p:ph idx="4294967295"/>
          </p:nvPr>
        </p:nvSpPr>
        <p:spPr>
          <a:xfrm>
            <a:off x="250825" y="476672"/>
            <a:ext cx="8229600" cy="4525962"/>
          </a:xfrm>
        </p:spPr>
        <p:txBody>
          <a:bodyPr/>
          <a:lstStyle/>
          <a:p>
            <a:pPr>
              <a:lnSpc>
                <a:spcPct val="80000"/>
              </a:lnSpc>
              <a:buFontTx/>
              <a:buNone/>
            </a:pPr>
            <a:r>
              <a:rPr lang="en-GB" altLang="en-US" sz="2400" b="1">
                <a:latin typeface="Comic Sans MS" panose="030F0702030302020204" pitchFamily="66" charset="0"/>
              </a:rPr>
              <a:t>TYPES OF LIGAND</a:t>
            </a:r>
          </a:p>
          <a:p>
            <a:pPr>
              <a:lnSpc>
                <a:spcPct val="80000"/>
              </a:lnSpc>
            </a:pPr>
            <a:endParaRPr lang="en-GB" altLang="en-US" sz="2400">
              <a:latin typeface="Comic Sans MS" panose="030F0702030302020204" pitchFamily="66" charset="0"/>
            </a:endParaRPr>
          </a:p>
          <a:p>
            <a:pPr>
              <a:lnSpc>
                <a:spcPct val="80000"/>
              </a:lnSpc>
            </a:pPr>
            <a:r>
              <a:rPr lang="en-GB" altLang="en-US" sz="2400">
                <a:latin typeface="Comic Sans MS" panose="030F0702030302020204" pitchFamily="66" charset="0"/>
              </a:rPr>
              <a:t>The charge on the ligand and the oxidation state of the metal determines the overall charge of the complex</a:t>
            </a:r>
          </a:p>
          <a:p>
            <a:pPr>
              <a:lnSpc>
                <a:spcPct val="80000"/>
              </a:lnSpc>
            </a:pPr>
            <a:endParaRPr lang="en-GB" altLang="en-US" sz="2400">
              <a:latin typeface="Comic Sans MS" panose="030F0702030302020204" pitchFamily="66" charset="0"/>
            </a:endParaRPr>
          </a:p>
          <a:p>
            <a:pPr>
              <a:lnSpc>
                <a:spcPct val="80000"/>
              </a:lnSpc>
            </a:pPr>
            <a:r>
              <a:rPr lang="en-GB" altLang="en-US" sz="2400">
                <a:latin typeface="Comic Sans MS" panose="030F0702030302020204" pitchFamily="66" charset="0"/>
              </a:rPr>
              <a:t>Neutral ligands result in positively charged complexes, where the overall charge of the complex equals the oxidation state of the metal ion</a:t>
            </a:r>
          </a:p>
          <a:p>
            <a:pPr>
              <a:lnSpc>
                <a:spcPct val="80000"/>
              </a:lnSpc>
            </a:pPr>
            <a:endParaRPr lang="en-GB" altLang="en-US" sz="2400">
              <a:latin typeface="Comic Sans MS" panose="030F0702030302020204" pitchFamily="66" charset="0"/>
            </a:endParaRPr>
          </a:p>
          <a:p>
            <a:pPr>
              <a:lnSpc>
                <a:spcPct val="80000"/>
              </a:lnSpc>
            </a:pPr>
            <a:r>
              <a:rPr lang="en-GB" altLang="en-US" sz="2400">
                <a:latin typeface="Comic Sans MS" panose="030F0702030302020204" pitchFamily="66" charset="0"/>
              </a:rPr>
              <a:t>Negatively charged ligands result in a negatively charged complex</a:t>
            </a:r>
          </a:p>
          <a:p>
            <a:endParaRPr lang="en-GB" altLang="en-US" sz="240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69F59D-399D-4C5D-926D-4B91FA357B2F}"/>
              </a:ext>
            </a:extLst>
          </p:cNvPr>
          <p:cNvSpPr>
            <a:spLocks noGrp="1"/>
          </p:cNvSpPr>
          <p:nvPr>
            <p:ph idx="4294967295"/>
          </p:nvPr>
        </p:nvSpPr>
        <p:spPr>
          <a:xfrm>
            <a:off x="250825" y="260648"/>
            <a:ext cx="8229600" cy="4525963"/>
          </a:xfrm>
        </p:spPr>
        <p:txBody>
          <a:bodyPr/>
          <a:lstStyle/>
          <a:p>
            <a:pPr marL="0" indent="0">
              <a:buFontTx/>
              <a:buNone/>
            </a:pPr>
            <a:r>
              <a:rPr lang="en-GB" altLang="en-US" sz="2400" b="1">
                <a:latin typeface="Comic Sans MS" panose="030F0702030302020204" pitchFamily="66" charset="0"/>
              </a:rPr>
              <a:t>OXIDATION STATES</a:t>
            </a:r>
          </a:p>
          <a:p>
            <a:pPr marL="0" indent="0">
              <a:buFontTx/>
              <a:buNone/>
            </a:pPr>
            <a:endParaRPr lang="en-GB" altLang="en-US" sz="2400" b="1">
              <a:latin typeface="Comic Sans MS" panose="030F0702030302020204" pitchFamily="66" charset="0"/>
            </a:endParaRPr>
          </a:p>
          <a:p>
            <a:pPr marL="0" indent="0">
              <a:buFontTx/>
              <a:buNone/>
            </a:pPr>
            <a:r>
              <a:rPr lang="en-GB" altLang="en-US" sz="2400">
                <a:latin typeface="Comic Sans MS" panose="030F0702030302020204" pitchFamily="66" charset="0"/>
              </a:rPr>
              <a:t>Overall charge on a complex ion is its total oxidation state</a:t>
            </a:r>
          </a:p>
          <a:p>
            <a:pPr marL="0" indent="0">
              <a:buFontTx/>
              <a:buNone/>
            </a:pPr>
            <a:endParaRPr lang="en-GB" altLang="en-US" sz="2400">
              <a:latin typeface="Comic Sans MS" panose="030F0702030302020204" pitchFamily="66" charset="0"/>
            </a:endParaRPr>
          </a:p>
          <a:p>
            <a:pPr marL="0" indent="0">
              <a:buFontTx/>
              <a:buNone/>
            </a:pPr>
            <a:r>
              <a:rPr lang="en-GB" altLang="en-US" sz="2400">
                <a:latin typeface="Comic Sans MS" panose="030F0702030302020204" pitchFamily="66" charset="0"/>
              </a:rPr>
              <a:t>It’s put outside the brackets</a:t>
            </a:r>
          </a:p>
          <a:p>
            <a:pPr marL="0" indent="0">
              <a:buFontTx/>
              <a:buNone/>
            </a:pPr>
            <a:endParaRPr lang="en-GB" altLang="en-US" sz="2400">
              <a:latin typeface="Comic Sans MS" panose="030F0702030302020204" pitchFamily="66" charset="0"/>
            </a:endParaRPr>
          </a:p>
          <a:p>
            <a:pPr marL="0" indent="0">
              <a:buFontTx/>
              <a:buNone/>
            </a:pPr>
            <a:r>
              <a:rPr lang="en-GB" altLang="en-US" sz="2400">
                <a:latin typeface="Comic Sans MS" panose="030F0702030302020204" pitchFamily="66" charset="0"/>
              </a:rPr>
              <a:t>You can work out the oxidation state of the metal ion by:</a:t>
            </a:r>
          </a:p>
        </p:txBody>
      </p:sp>
      <p:sp>
        <p:nvSpPr>
          <p:cNvPr id="85024" name="Text Box 32">
            <a:extLst>
              <a:ext uri="{FF2B5EF4-FFF2-40B4-BE49-F238E27FC236}">
                <a16:creationId xmlns:a16="http://schemas.microsoft.com/office/drawing/2014/main" id="{5B225055-9F68-4AD7-9694-8E2C1B4469A0}"/>
              </a:ext>
            </a:extLst>
          </p:cNvPr>
          <p:cNvSpPr txBox="1">
            <a:spLocks noChangeArrowheads="1"/>
          </p:cNvSpPr>
          <p:nvPr/>
        </p:nvSpPr>
        <p:spPr bwMode="auto">
          <a:xfrm>
            <a:off x="250825" y="4510386"/>
            <a:ext cx="24495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400">
                <a:solidFill>
                  <a:schemeClr val="accent2"/>
                </a:solidFill>
                <a:latin typeface="Comic Sans MS" panose="030F0702030302020204" pitchFamily="66" charset="0"/>
              </a:rPr>
              <a:t>Oxidation state of metal ion</a:t>
            </a:r>
          </a:p>
        </p:txBody>
      </p:sp>
      <p:sp>
        <p:nvSpPr>
          <p:cNvPr id="85026" name="Text Box 34">
            <a:extLst>
              <a:ext uri="{FF2B5EF4-FFF2-40B4-BE49-F238E27FC236}">
                <a16:creationId xmlns:a16="http://schemas.microsoft.com/office/drawing/2014/main" id="{7EDF933A-6653-4387-A210-8AA919BF9087}"/>
              </a:ext>
            </a:extLst>
          </p:cNvPr>
          <p:cNvSpPr txBox="1">
            <a:spLocks noChangeArrowheads="1"/>
          </p:cNvSpPr>
          <p:nvPr/>
        </p:nvSpPr>
        <p:spPr bwMode="auto">
          <a:xfrm>
            <a:off x="3276600" y="4510386"/>
            <a:ext cx="26638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400">
                <a:solidFill>
                  <a:schemeClr val="accent2"/>
                </a:solidFill>
                <a:latin typeface="Comic Sans MS" panose="030F0702030302020204" pitchFamily="66" charset="0"/>
              </a:rPr>
              <a:t>Total oxidation state of complex</a:t>
            </a:r>
          </a:p>
        </p:txBody>
      </p:sp>
      <p:sp>
        <p:nvSpPr>
          <p:cNvPr id="85027" name="Text Box 35">
            <a:extLst>
              <a:ext uri="{FF2B5EF4-FFF2-40B4-BE49-F238E27FC236}">
                <a16:creationId xmlns:a16="http://schemas.microsoft.com/office/drawing/2014/main" id="{2B7223C8-1714-43D3-9CA3-47CAA513E34B}"/>
              </a:ext>
            </a:extLst>
          </p:cNvPr>
          <p:cNvSpPr txBox="1">
            <a:spLocks noChangeArrowheads="1"/>
          </p:cNvSpPr>
          <p:nvPr/>
        </p:nvSpPr>
        <p:spPr bwMode="auto">
          <a:xfrm>
            <a:off x="6300788" y="4510386"/>
            <a:ext cx="26638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400">
                <a:solidFill>
                  <a:schemeClr val="accent2"/>
                </a:solidFill>
                <a:latin typeface="Comic Sans MS" panose="030F0702030302020204" pitchFamily="66" charset="0"/>
              </a:rPr>
              <a:t>Sum of oxidation states of ligands</a:t>
            </a:r>
          </a:p>
        </p:txBody>
      </p:sp>
      <p:sp>
        <p:nvSpPr>
          <p:cNvPr id="85028" name="Text Box 36">
            <a:extLst>
              <a:ext uri="{FF2B5EF4-FFF2-40B4-BE49-F238E27FC236}">
                <a16:creationId xmlns:a16="http://schemas.microsoft.com/office/drawing/2014/main" id="{22014528-930D-4217-8278-340361E7B5DE}"/>
              </a:ext>
            </a:extLst>
          </p:cNvPr>
          <p:cNvSpPr txBox="1">
            <a:spLocks noChangeArrowheads="1"/>
          </p:cNvSpPr>
          <p:nvPr/>
        </p:nvSpPr>
        <p:spPr bwMode="auto">
          <a:xfrm>
            <a:off x="2771775" y="4653261"/>
            <a:ext cx="576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400">
                <a:solidFill>
                  <a:schemeClr val="accent2"/>
                </a:solidFill>
                <a:latin typeface="Comic Sans MS" panose="030F0702030302020204" pitchFamily="66" charset="0"/>
              </a:rPr>
              <a:t>=</a:t>
            </a:r>
          </a:p>
        </p:txBody>
      </p:sp>
      <p:sp>
        <p:nvSpPr>
          <p:cNvPr id="85029" name="Text Box 37">
            <a:extLst>
              <a:ext uri="{FF2B5EF4-FFF2-40B4-BE49-F238E27FC236}">
                <a16:creationId xmlns:a16="http://schemas.microsoft.com/office/drawing/2014/main" id="{1388EE6F-DD01-4D52-9D20-6056FA992485}"/>
              </a:ext>
            </a:extLst>
          </p:cNvPr>
          <p:cNvSpPr txBox="1">
            <a:spLocks noChangeArrowheads="1"/>
          </p:cNvSpPr>
          <p:nvPr/>
        </p:nvSpPr>
        <p:spPr bwMode="auto">
          <a:xfrm>
            <a:off x="5795963" y="4653261"/>
            <a:ext cx="576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400">
                <a:solidFill>
                  <a:schemeClr val="accent2"/>
                </a:solidFill>
                <a:latin typeface="Comic Sans MS" panose="030F0702030302020204" pitchFamily="66"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8B7A8B-712D-4C4E-9858-06EC73627F71}"/>
              </a:ext>
            </a:extLst>
          </p:cNvPr>
          <p:cNvSpPr>
            <a:spLocks noGrp="1"/>
          </p:cNvSpPr>
          <p:nvPr>
            <p:ph idx="4294967295"/>
          </p:nvPr>
        </p:nvSpPr>
        <p:spPr>
          <a:xfrm>
            <a:off x="250825" y="405681"/>
            <a:ext cx="8229600" cy="4525963"/>
          </a:xfrm>
        </p:spPr>
        <p:txBody>
          <a:bodyPr/>
          <a:lstStyle/>
          <a:p>
            <a:pPr>
              <a:buFontTx/>
              <a:buNone/>
            </a:pPr>
            <a:r>
              <a:rPr lang="en-GB" altLang="en-US" sz="2400" b="1">
                <a:latin typeface="Comic Sans MS" panose="030F0702030302020204" pitchFamily="66" charset="0"/>
              </a:rPr>
              <a:t>OXIDATION STATES</a:t>
            </a:r>
          </a:p>
          <a:p>
            <a:pPr>
              <a:buFontTx/>
              <a:buNone/>
            </a:pPr>
            <a:endParaRPr lang="en-GB" altLang="en-US" sz="1200" b="1">
              <a:latin typeface="Comic Sans MS" panose="030F0702030302020204" pitchFamily="66" charset="0"/>
            </a:endParaRPr>
          </a:p>
          <a:p>
            <a:pPr>
              <a:buFontTx/>
              <a:buNone/>
            </a:pPr>
            <a:r>
              <a:rPr lang="en-GB" altLang="en-US" sz="2400">
                <a:latin typeface="Comic Sans MS" panose="030F0702030302020204" pitchFamily="66" charset="0"/>
              </a:rPr>
              <a:t>Back to this example:</a:t>
            </a:r>
          </a:p>
          <a:p>
            <a:pPr>
              <a:buFontTx/>
              <a:buNone/>
            </a:pPr>
            <a:endParaRPr lang="en-GB" altLang="en-US" sz="2400">
              <a:latin typeface="Comic Sans MS" panose="030F0702030302020204" pitchFamily="66" charset="0"/>
            </a:endParaRPr>
          </a:p>
          <a:p>
            <a:pPr algn="ctr">
              <a:buFontTx/>
              <a:buNone/>
            </a:pPr>
            <a:r>
              <a:rPr lang="en-GB" altLang="en-US" sz="2400" b="1">
                <a:latin typeface="Comic Sans MS" panose="030F0702030302020204" pitchFamily="66" charset="0"/>
              </a:rPr>
              <a:t>[Cu(H</a:t>
            </a:r>
            <a:r>
              <a:rPr lang="en-GB" altLang="en-US" sz="2400" b="1" baseline="-25000">
                <a:latin typeface="Comic Sans MS" panose="030F0702030302020204" pitchFamily="66" charset="0"/>
              </a:rPr>
              <a:t>2</a:t>
            </a:r>
            <a:r>
              <a:rPr lang="en-GB" altLang="en-US" sz="2400" b="1">
                <a:latin typeface="Comic Sans MS" panose="030F0702030302020204" pitchFamily="66" charset="0"/>
              </a:rPr>
              <a:t>O)</a:t>
            </a:r>
            <a:r>
              <a:rPr lang="en-GB" altLang="en-US" sz="2400" b="1" baseline="-25000">
                <a:latin typeface="Comic Sans MS" panose="030F0702030302020204" pitchFamily="66" charset="0"/>
              </a:rPr>
              <a:t>6</a:t>
            </a:r>
            <a:r>
              <a:rPr lang="en-GB" altLang="en-US" sz="2400" b="1">
                <a:latin typeface="Comic Sans MS" panose="030F0702030302020204" pitchFamily="66" charset="0"/>
              </a:rPr>
              <a:t>]</a:t>
            </a:r>
            <a:r>
              <a:rPr lang="en-GB" altLang="en-US" sz="2400" b="1" baseline="30000">
                <a:latin typeface="Comic Sans MS" panose="030F0702030302020204" pitchFamily="66" charset="0"/>
              </a:rPr>
              <a:t>2+</a:t>
            </a:r>
            <a:endParaRPr lang="en-GB" altLang="en-US" sz="2400" b="1">
              <a:latin typeface="Comic Sans MS" panose="030F0702030302020204" pitchFamily="66" charset="0"/>
            </a:endParaRPr>
          </a:p>
          <a:p>
            <a:pPr>
              <a:buFontTx/>
              <a:buNone/>
            </a:pPr>
            <a:endParaRPr lang="en-GB" altLang="en-US" sz="2400" b="1">
              <a:latin typeface="Comic Sans MS" panose="030F0702030302020204" pitchFamily="66" charset="0"/>
            </a:endParaRPr>
          </a:p>
          <a:p>
            <a:r>
              <a:rPr lang="en-US" altLang="en-US" sz="2400">
                <a:latin typeface="Comic Sans MS" panose="030F0702030302020204" pitchFamily="66" charset="0"/>
              </a:rPr>
              <a:t>Overall = 2+</a:t>
            </a:r>
          </a:p>
          <a:p>
            <a:r>
              <a:rPr lang="en-US" altLang="en-US" sz="2400">
                <a:latin typeface="Comic Sans MS" panose="030F0702030302020204" pitchFamily="66" charset="0"/>
              </a:rPr>
              <a:t>H</a:t>
            </a:r>
            <a:r>
              <a:rPr lang="en-US" altLang="en-US" sz="2400" baseline="-25000">
                <a:latin typeface="Comic Sans MS" panose="030F0702030302020204" pitchFamily="66" charset="0"/>
              </a:rPr>
              <a:t>2</a:t>
            </a:r>
            <a:r>
              <a:rPr lang="en-US" altLang="en-US" sz="2400">
                <a:latin typeface="Comic Sans MS" panose="030F0702030302020204" pitchFamily="66" charset="0"/>
              </a:rPr>
              <a:t>O ligands </a:t>
            </a:r>
            <a:r>
              <a:rPr lang="en-US" altLang="en-US" sz="2400">
                <a:latin typeface="Comic Sans MS" panose="030F0702030302020204" pitchFamily="66" charset="0"/>
                <a:sym typeface="Wingdings" panose="05000000000000000000" pitchFamily="2" charset="2"/>
              </a:rPr>
              <a:t> 12 H’s = +12</a:t>
            </a:r>
            <a:br>
              <a:rPr lang="en-US" altLang="en-US" sz="2400">
                <a:latin typeface="Comic Sans MS" panose="030F0702030302020204" pitchFamily="66" charset="0"/>
                <a:sym typeface="Wingdings" panose="05000000000000000000" pitchFamily="2" charset="2"/>
              </a:rPr>
            </a:br>
            <a:r>
              <a:rPr lang="en-US" altLang="en-US" sz="2400">
                <a:latin typeface="Comic Sans MS" panose="030F0702030302020204" pitchFamily="66" charset="0"/>
                <a:sym typeface="Wingdings" panose="05000000000000000000" pitchFamily="2" charset="2"/>
              </a:rPr>
              <a:t>                      6 O’s = -12</a:t>
            </a:r>
            <a:endParaRPr lang="en-US" altLang="en-US" sz="2400">
              <a:latin typeface="Comic Sans MS" panose="030F0702030302020204" pitchFamily="66" charset="0"/>
            </a:endParaRPr>
          </a:p>
          <a:p>
            <a:r>
              <a:rPr lang="en-US" altLang="en-US" sz="2400">
                <a:latin typeface="Comic Sans MS" panose="030F0702030302020204" pitchFamily="66" charset="0"/>
              </a:rPr>
              <a:t>Cu</a:t>
            </a:r>
            <a:r>
              <a:rPr lang="en-US" altLang="en-US" sz="2400" baseline="30000">
                <a:latin typeface="Comic Sans MS" panose="030F0702030302020204" pitchFamily="66" charset="0"/>
              </a:rPr>
              <a:t>2+</a:t>
            </a:r>
            <a:r>
              <a:rPr lang="en-US" altLang="en-US" sz="2400">
                <a:latin typeface="Comic Sans MS" panose="030F0702030302020204" pitchFamily="66" charset="0"/>
              </a:rPr>
              <a:t> ion has an </a:t>
            </a:r>
            <a:br>
              <a:rPr lang="en-US" altLang="en-US" sz="2400">
                <a:latin typeface="Comic Sans MS" panose="030F0702030302020204" pitchFamily="66" charset="0"/>
              </a:rPr>
            </a:br>
            <a:r>
              <a:rPr lang="en-US" altLang="en-US" sz="2400">
                <a:latin typeface="Comic Sans MS" panose="030F0702030302020204" pitchFamily="66" charset="0"/>
              </a:rPr>
              <a:t>oxidation state of +2</a:t>
            </a:r>
          </a:p>
          <a:p>
            <a:endParaRPr lang="en-US" altLang="en-US" sz="2400">
              <a:latin typeface="Comic Sans MS" panose="030F0702030302020204" pitchFamily="66" charset="0"/>
            </a:endParaRPr>
          </a:p>
          <a:p>
            <a:r>
              <a:rPr lang="en-US" altLang="en-US" sz="2400">
                <a:latin typeface="Comic Sans MS" panose="030F0702030302020204" pitchFamily="66" charset="0"/>
              </a:rPr>
              <a:t>Cu</a:t>
            </a:r>
            <a:r>
              <a:rPr lang="en-US" altLang="en-US" sz="2400" baseline="30000">
                <a:latin typeface="Comic Sans MS" panose="030F0702030302020204" pitchFamily="66" charset="0"/>
              </a:rPr>
              <a:t>2+</a:t>
            </a:r>
            <a:r>
              <a:rPr lang="en-US" altLang="en-US" sz="2400">
                <a:latin typeface="Comic Sans MS" panose="030F0702030302020204" pitchFamily="66" charset="0"/>
              </a:rPr>
              <a:t> ion has a co-ordination </a:t>
            </a:r>
            <a:br>
              <a:rPr lang="en-US" altLang="en-US" sz="2400">
                <a:latin typeface="Comic Sans MS" panose="030F0702030302020204" pitchFamily="66" charset="0"/>
              </a:rPr>
            </a:br>
            <a:r>
              <a:rPr lang="en-US" altLang="en-US" sz="2400">
                <a:latin typeface="Comic Sans MS" panose="030F0702030302020204" pitchFamily="66" charset="0"/>
              </a:rPr>
              <a:t>number of 6</a:t>
            </a:r>
            <a:endParaRPr lang="en-GB" altLang="en-US" sz="2400">
              <a:latin typeface="Comic Sans MS" panose="030F0702030302020204" pitchFamily="66" charset="0"/>
            </a:endParaRPr>
          </a:p>
        </p:txBody>
      </p:sp>
      <p:pic>
        <p:nvPicPr>
          <p:cNvPr id="112644" name="Picture 4" descr="=monodentate_ligand1">
            <a:extLst>
              <a:ext uri="{FF2B5EF4-FFF2-40B4-BE49-F238E27FC236}">
                <a16:creationId xmlns:a16="http://schemas.microsoft.com/office/drawing/2014/main" id="{4F719208-A391-4D2B-B2D4-A23D847AAF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332656"/>
            <a:ext cx="2935287" cy="2646363"/>
          </a:xfrm>
          <a:prstGeom prst="rect">
            <a:avLst/>
          </a:prstGeom>
          <a:noFill/>
          <a:extLst>
            <a:ext uri="{909E8E84-426E-40DD-AFC4-6F175D3DCCD1}">
              <a14:hiddenFill xmlns:a14="http://schemas.microsoft.com/office/drawing/2010/main">
                <a:solidFill>
                  <a:srgbClr val="FFFFFF"/>
                </a:solidFill>
              </a14:hiddenFill>
            </a:ext>
          </a:extLst>
        </p:spPr>
      </p:pic>
      <p:grpSp>
        <p:nvGrpSpPr>
          <p:cNvPr id="112645" name="Group 5">
            <a:extLst>
              <a:ext uri="{FF2B5EF4-FFF2-40B4-BE49-F238E27FC236}">
                <a16:creationId xmlns:a16="http://schemas.microsoft.com/office/drawing/2014/main" id="{36A0B951-76F4-4637-A755-A8FBF8E0E65A}"/>
              </a:ext>
            </a:extLst>
          </p:cNvPr>
          <p:cNvGrpSpPr>
            <a:grpSpLocks/>
          </p:cNvGrpSpPr>
          <p:nvPr/>
        </p:nvGrpSpPr>
        <p:grpSpPr bwMode="auto">
          <a:xfrm>
            <a:off x="5867400" y="3717206"/>
            <a:ext cx="2663825" cy="2125663"/>
            <a:chOff x="3696" y="2704"/>
            <a:chExt cx="1678" cy="1339"/>
          </a:xfrm>
        </p:grpSpPr>
        <p:sp>
          <p:nvSpPr>
            <p:cNvPr id="112646" name="Text Box 6">
              <a:extLst>
                <a:ext uri="{FF2B5EF4-FFF2-40B4-BE49-F238E27FC236}">
                  <a16:creationId xmlns:a16="http://schemas.microsoft.com/office/drawing/2014/main" id="{90A0BC07-BF04-492A-9326-845AAD5174F8}"/>
                </a:ext>
              </a:extLst>
            </p:cNvPr>
            <p:cNvSpPr txBox="1">
              <a:spLocks noChangeArrowheads="1"/>
            </p:cNvSpPr>
            <p:nvPr/>
          </p:nvSpPr>
          <p:spPr bwMode="auto">
            <a:xfrm>
              <a:off x="4105" y="2704"/>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r>
                <a:rPr lang="en-GB" altLang="en-US" sz="2000" b="1">
                  <a:solidFill>
                    <a:srgbClr val="FF0000"/>
                  </a:solidFill>
                  <a:latin typeface="Comic Sans MS" panose="030F0702030302020204" pitchFamily="66" charset="0"/>
                </a:rPr>
                <a:t>O</a:t>
              </a:r>
            </a:p>
          </p:txBody>
        </p:sp>
        <p:sp>
          <p:nvSpPr>
            <p:cNvPr id="112647" name="Text Box 7">
              <a:extLst>
                <a:ext uri="{FF2B5EF4-FFF2-40B4-BE49-F238E27FC236}">
                  <a16:creationId xmlns:a16="http://schemas.microsoft.com/office/drawing/2014/main" id="{6E99CFE4-AFE8-4A44-9131-5BD455544CBD}"/>
                </a:ext>
              </a:extLst>
            </p:cNvPr>
            <p:cNvSpPr txBox="1">
              <a:spLocks noChangeArrowheads="1"/>
            </p:cNvSpPr>
            <p:nvPr/>
          </p:nvSpPr>
          <p:spPr bwMode="auto">
            <a:xfrm>
              <a:off x="4286" y="3203"/>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rgbClr val="FF6600"/>
                  </a:solidFill>
                  <a:latin typeface="Comic Sans MS" panose="030F0702030302020204" pitchFamily="66" charset="0"/>
                </a:rPr>
                <a:t>Cu</a:t>
              </a:r>
              <a:r>
                <a:rPr lang="en-GB" altLang="en-US" sz="2000" b="1" baseline="30000">
                  <a:solidFill>
                    <a:srgbClr val="FF6600"/>
                  </a:solidFill>
                  <a:latin typeface="Comic Sans MS" panose="030F0702030302020204" pitchFamily="66" charset="0"/>
                </a:rPr>
                <a:t>2+</a:t>
              </a:r>
              <a:endParaRPr lang="en-GB" altLang="en-US" sz="2000" b="1">
                <a:solidFill>
                  <a:srgbClr val="FF6600"/>
                </a:solidFill>
                <a:latin typeface="Comic Sans MS" panose="030F0702030302020204" pitchFamily="66" charset="0"/>
              </a:endParaRPr>
            </a:p>
          </p:txBody>
        </p:sp>
        <p:sp>
          <p:nvSpPr>
            <p:cNvPr id="112648" name="Text Box 8">
              <a:extLst>
                <a:ext uri="{FF2B5EF4-FFF2-40B4-BE49-F238E27FC236}">
                  <a16:creationId xmlns:a16="http://schemas.microsoft.com/office/drawing/2014/main" id="{09837F4B-1824-4B01-80CC-E9ED79C3A0B0}"/>
                </a:ext>
              </a:extLst>
            </p:cNvPr>
            <p:cNvSpPr txBox="1">
              <a:spLocks noChangeArrowheads="1"/>
            </p:cNvSpPr>
            <p:nvPr/>
          </p:nvSpPr>
          <p:spPr bwMode="auto">
            <a:xfrm>
              <a:off x="3696" y="2976"/>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r>
                <a:rPr lang="en-GB" altLang="en-US" sz="2000" b="1">
                  <a:solidFill>
                    <a:srgbClr val="FF0000"/>
                  </a:solidFill>
                  <a:latin typeface="Comic Sans MS" panose="030F0702030302020204" pitchFamily="66" charset="0"/>
                </a:rPr>
                <a:t>O</a:t>
              </a:r>
            </a:p>
          </p:txBody>
        </p:sp>
        <p:sp>
          <p:nvSpPr>
            <p:cNvPr id="112649" name="Oval 9">
              <a:extLst>
                <a:ext uri="{FF2B5EF4-FFF2-40B4-BE49-F238E27FC236}">
                  <a16:creationId xmlns:a16="http://schemas.microsoft.com/office/drawing/2014/main" id="{CB36171E-73B5-4856-9D8C-135E38513827}"/>
                </a:ext>
              </a:extLst>
            </p:cNvPr>
            <p:cNvSpPr>
              <a:spLocks noChangeArrowheads="1"/>
            </p:cNvSpPr>
            <p:nvPr/>
          </p:nvSpPr>
          <p:spPr bwMode="auto">
            <a:xfrm>
              <a:off x="4468" y="2931"/>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50" name="Oval 10">
              <a:extLst>
                <a:ext uri="{FF2B5EF4-FFF2-40B4-BE49-F238E27FC236}">
                  <a16:creationId xmlns:a16="http://schemas.microsoft.com/office/drawing/2014/main" id="{1417E64A-E5FD-4B79-970E-CE0334289B42}"/>
                </a:ext>
              </a:extLst>
            </p:cNvPr>
            <p:cNvSpPr>
              <a:spLocks noChangeArrowheads="1"/>
            </p:cNvSpPr>
            <p:nvPr/>
          </p:nvSpPr>
          <p:spPr bwMode="auto">
            <a:xfrm>
              <a:off x="4377" y="2931"/>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51" name="Text Box 11">
              <a:extLst>
                <a:ext uri="{FF2B5EF4-FFF2-40B4-BE49-F238E27FC236}">
                  <a16:creationId xmlns:a16="http://schemas.microsoft.com/office/drawing/2014/main" id="{EC8EB410-A7D6-4AEF-9868-8420F63334CA}"/>
                </a:ext>
              </a:extLst>
            </p:cNvPr>
            <p:cNvSpPr txBox="1">
              <a:spLocks noChangeArrowheads="1"/>
            </p:cNvSpPr>
            <p:nvPr/>
          </p:nvSpPr>
          <p:spPr bwMode="auto">
            <a:xfrm>
              <a:off x="3696" y="3475"/>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r>
                <a:rPr lang="en-GB" altLang="en-US" sz="2000" b="1">
                  <a:solidFill>
                    <a:srgbClr val="FF0000"/>
                  </a:solidFill>
                  <a:latin typeface="Comic Sans MS" panose="030F0702030302020204" pitchFamily="66" charset="0"/>
                </a:rPr>
                <a:t>O</a:t>
              </a:r>
            </a:p>
          </p:txBody>
        </p:sp>
        <p:sp>
          <p:nvSpPr>
            <p:cNvPr id="112652" name="Text Box 12">
              <a:extLst>
                <a:ext uri="{FF2B5EF4-FFF2-40B4-BE49-F238E27FC236}">
                  <a16:creationId xmlns:a16="http://schemas.microsoft.com/office/drawing/2014/main" id="{C0BA610C-D182-478F-8366-AD1A39192FA4}"/>
                </a:ext>
              </a:extLst>
            </p:cNvPr>
            <p:cNvSpPr txBox="1">
              <a:spLocks noChangeArrowheads="1"/>
            </p:cNvSpPr>
            <p:nvPr/>
          </p:nvSpPr>
          <p:spPr bwMode="auto">
            <a:xfrm>
              <a:off x="4332" y="3793"/>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rgbClr val="FF0000"/>
                  </a:solidFill>
                  <a:latin typeface="Comic Sans MS" panose="030F0702030302020204" pitchFamily="66" charset="0"/>
                </a:rPr>
                <a:t>O</a:t>
              </a: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endParaRPr lang="en-GB" altLang="en-US" sz="2000" b="1">
                <a:solidFill>
                  <a:schemeClr val="accent2"/>
                </a:solidFill>
                <a:latin typeface="Comic Sans MS" panose="030F0702030302020204" pitchFamily="66" charset="0"/>
              </a:endParaRPr>
            </a:p>
          </p:txBody>
        </p:sp>
        <p:sp>
          <p:nvSpPr>
            <p:cNvPr id="112653" name="Text Box 13">
              <a:extLst>
                <a:ext uri="{FF2B5EF4-FFF2-40B4-BE49-F238E27FC236}">
                  <a16:creationId xmlns:a16="http://schemas.microsoft.com/office/drawing/2014/main" id="{2C539857-2BA2-4ED6-9B3C-CB68AB5367E6}"/>
                </a:ext>
              </a:extLst>
            </p:cNvPr>
            <p:cNvSpPr txBox="1">
              <a:spLocks noChangeArrowheads="1"/>
            </p:cNvSpPr>
            <p:nvPr/>
          </p:nvSpPr>
          <p:spPr bwMode="auto">
            <a:xfrm>
              <a:off x="4830" y="3521"/>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rgbClr val="FF0000"/>
                  </a:solidFill>
                  <a:latin typeface="Comic Sans MS" panose="030F0702030302020204" pitchFamily="66" charset="0"/>
                </a:rPr>
                <a:t>O</a:t>
              </a: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endParaRPr lang="en-GB" altLang="en-US" sz="2000" b="1">
                <a:solidFill>
                  <a:schemeClr val="accent2"/>
                </a:solidFill>
                <a:latin typeface="Comic Sans MS" panose="030F0702030302020204" pitchFamily="66" charset="0"/>
              </a:endParaRPr>
            </a:p>
          </p:txBody>
        </p:sp>
        <p:sp>
          <p:nvSpPr>
            <p:cNvPr id="112654" name="Text Box 14">
              <a:extLst>
                <a:ext uri="{FF2B5EF4-FFF2-40B4-BE49-F238E27FC236}">
                  <a16:creationId xmlns:a16="http://schemas.microsoft.com/office/drawing/2014/main" id="{649A21AF-F230-4159-93A3-5C87BA7E514A}"/>
                </a:ext>
              </a:extLst>
            </p:cNvPr>
            <p:cNvSpPr txBox="1">
              <a:spLocks noChangeArrowheads="1"/>
            </p:cNvSpPr>
            <p:nvPr/>
          </p:nvSpPr>
          <p:spPr bwMode="auto">
            <a:xfrm>
              <a:off x="4830" y="2976"/>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rgbClr val="FF0000"/>
                  </a:solidFill>
                  <a:latin typeface="Comic Sans MS" panose="030F0702030302020204" pitchFamily="66" charset="0"/>
                </a:rPr>
                <a:t>O</a:t>
              </a: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endParaRPr lang="en-GB" altLang="en-US" sz="2000" b="1">
                <a:solidFill>
                  <a:schemeClr val="accent2"/>
                </a:solidFill>
                <a:latin typeface="Comic Sans MS" panose="030F0702030302020204" pitchFamily="66" charset="0"/>
              </a:endParaRPr>
            </a:p>
          </p:txBody>
        </p:sp>
        <p:sp>
          <p:nvSpPr>
            <p:cNvPr id="112655" name="Oval 15">
              <a:extLst>
                <a:ext uri="{FF2B5EF4-FFF2-40B4-BE49-F238E27FC236}">
                  <a16:creationId xmlns:a16="http://schemas.microsoft.com/office/drawing/2014/main" id="{A9802DD9-257E-40B5-9FA3-999F14FF6B47}"/>
                </a:ext>
              </a:extLst>
            </p:cNvPr>
            <p:cNvSpPr>
              <a:spLocks noChangeArrowheads="1"/>
            </p:cNvSpPr>
            <p:nvPr/>
          </p:nvSpPr>
          <p:spPr bwMode="auto">
            <a:xfrm>
              <a:off x="4105" y="3067"/>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56" name="Oval 16">
              <a:extLst>
                <a:ext uri="{FF2B5EF4-FFF2-40B4-BE49-F238E27FC236}">
                  <a16:creationId xmlns:a16="http://schemas.microsoft.com/office/drawing/2014/main" id="{FB039130-756D-4B24-A791-D9984B4828DD}"/>
                </a:ext>
              </a:extLst>
            </p:cNvPr>
            <p:cNvSpPr>
              <a:spLocks noChangeArrowheads="1"/>
            </p:cNvSpPr>
            <p:nvPr/>
          </p:nvSpPr>
          <p:spPr bwMode="auto">
            <a:xfrm>
              <a:off x="4059" y="3158"/>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57" name="Oval 17">
              <a:extLst>
                <a:ext uri="{FF2B5EF4-FFF2-40B4-BE49-F238E27FC236}">
                  <a16:creationId xmlns:a16="http://schemas.microsoft.com/office/drawing/2014/main" id="{AC95E016-467E-41AC-8E6B-6FBAB1ED4F8C}"/>
                </a:ext>
              </a:extLst>
            </p:cNvPr>
            <p:cNvSpPr>
              <a:spLocks noChangeArrowheads="1"/>
            </p:cNvSpPr>
            <p:nvPr/>
          </p:nvSpPr>
          <p:spPr bwMode="auto">
            <a:xfrm>
              <a:off x="4014" y="3430"/>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58" name="Oval 18">
              <a:extLst>
                <a:ext uri="{FF2B5EF4-FFF2-40B4-BE49-F238E27FC236}">
                  <a16:creationId xmlns:a16="http://schemas.microsoft.com/office/drawing/2014/main" id="{E0858E69-E369-42A1-9733-B43DBCA08E58}"/>
                </a:ext>
              </a:extLst>
            </p:cNvPr>
            <p:cNvSpPr>
              <a:spLocks noChangeArrowheads="1"/>
            </p:cNvSpPr>
            <p:nvPr/>
          </p:nvSpPr>
          <p:spPr bwMode="auto">
            <a:xfrm>
              <a:off x="4059" y="3475"/>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59" name="Oval 19">
              <a:extLst>
                <a:ext uri="{FF2B5EF4-FFF2-40B4-BE49-F238E27FC236}">
                  <a16:creationId xmlns:a16="http://schemas.microsoft.com/office/drawing/2014/main" id="{090AAA53-20DC-47A9-A198-D7899E75CF60}"/>
                </a:ext>
              </a:extLst>
            </p:cNvPr>
            <p:cNvSpPr>
              <a:spLocks noChangeArrowheads="1"/>
            </p:cNvSpPr>
            <p:nvPr/>
          </p:nvSpPr>
          <p:spPr bwMode="auto">
            <a:xfrm>
              <a:off x="4377" y="3748"/>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60" name="Oval 20">
              <a:extLst>
                <a:ext uri="{FF2B5EF4-FFF2-40B4-BE49-F238E27FC236}">
                  <a16:creationId xmlns:a16="http://schemas.microsoft.com/office/drawing/2014/main" id="{B81FB1AE-BE65-415E-82C7-C230D1E7CB15}"/>
                </a:ext>
              </a:extLst>
            </p:cNvPr>
            <p:cNvSpPr>
              <a:spLocks noChangeArrowheads="1"/>
            </p:cNvSpPr>
            <p:nvPr/>
          </p:nvSpPr>
          <p:spPr bwMode="auto">
            <a:xfrm>
              <a:off x="4468" y="3748"/>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61" name="Oval 21">
              <a:extLst>
                <a:ext uri="{FF2B5EF4-FFF2-40B4-BE49-F238E27FC236}">
                  <a16:creationId xmlns:a16="http://schemas.microsoft.com/office/drawing/2014/main" id="{126DF5DC-9785-4D99-9F8A-BAA45C94FDF3}"/>
                </a:ext>
              </a:extLst>
            </p:cNvPr>
            <p:cNvSpPr>
              <a:spLocks noChangeArrowheads="1"/>
            </p:cNvSpPr>
            <p:nvPr/>
          </p:nvSpPr>
          <p:spPr bwMode="auto">
            <a:xfrm>
              <a:off x="4830" y="3067"/>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62" name="Oval 22">
              <a:extLst>
                <a:ext uri="{FF2B5EF4-FFF2-40B4-BE49-F238E27FC236}">
                  <a16:creationId xmlns:a16="http://schemas.microsoft.com/office/drawing/2014/main" id="{0A5D5EBC-8944-44F7-ABCA-6D0A5B315A3C}"/>
                </a:ext>
              </a:extLst>
            </p:cNvPr>
            <p:cNvSpPr>
              <a:spLocks noChangeArrowheads="1"/>
            </p:cNvSpPr>
            <p:nvPr/>
          </p:nvSpPr>
          <p:spPr bwMode="auto">
            <a:xfrm>
              <a:off x="4876" y="3158"/>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63" name="Oval 23">
              <a:extLst>
                <a:ext uri="{FF2B5EF4-FFF2-40B4-BE49-F238E27FC236}">
                  <a16:creationId xmlns:a16="http://schemas.microsoft.com/office/drawing/2014/main" id="{9DC9E413-4CAD-489A-93B1-0807CA42EE01}"/>
                </a:ext>
              </a:extLst>
            </p:cNvPr>
            <p:cNvSpPr>
              <a:spLocks noChangeArrowheads="1"/>
            </p:cNvSpPr>
            <p:nvPr/>
          </p:nvSpPr>
          <p:spPr bwMode="auto">
            <a:xfrm>
              <a:off x="4876" y="3475"/>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64" name="Oval 24">
              <a:extLst>
                <a:ext uri="{FF2B5EF4-FFF2-40B4-BE49-F238E27FC236}">
                  <a16:creationId xmlns:a16="http://schemas.microsoft.com/office/drawing/2014/main" id="{68D941B1-9E54-4DE2-A75E-86B25F2DB08F}"/>
                </a:ext>
              </a:extLst>
            </p:cNvPr>
            <p:cNvSpPr>
              <a:spLocks noChangeArrowheads="1"/>
            </p:cNvSpPr>
            <p:nvPr/>
          </p:nvSpPr>
          <p:spPr bwMode="auto">
            <a:xfrm>
              <a:off x="4830" y="3566"/>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65" name="Line 25">
              <a:extLst>
                <a:ext uri="{FF2B5EF4-FFF2-40B4-BE49-F238E27FC236}">
                  <a16:creationId xmlns:a16="http://schemas.microsoft.com/office/drawing/2014/main" id="{0E57A2B5-9788-49F4-863A-0A4A0E73F011}"/>
                </a:ext>
              </a:extLst>
            </p:cNvPr>
            <p:cNvSpPr>
              <a:spLocks noChangeShapeType="1"/>
            </p:cNvSpPr>
            <p:nvPr/>
          </p:nvSpPr>
          <p:spPr bwMode="auto">
            <a:xfrm>
              <a:off x="4422" y="3022"/>
              <a:ext cx="0" cy="18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666" name="Line 26">
              <a:extLst>
                <a:ext uri="{FF2B5EF4-FFF2-40B4-BE49-F238E27FC236}">
                  <a16:creationId xmlns:a16="http://schemas.microsoft.com/office/drawing/2014/main" id="{939C0A94-C689-446D-BAF4-0DB43FD03EC0}"/>
                </a:ext>
              </a:extLst>
            </p:cNvPr>
            <p:cNvSpPr>
              <a:spLocks noChangeShapeType="1"/>
            </p:cNvSpPr>
            <p:nvPr/>
          </p:nvSpPr>
          <p:spPr bwMode="auto">
            <a:xfrm flipH="1">
              <a:off x="4694" y="3158"/>
              <a:ext cx="136" cy="9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667" name="Line 27">
              <a:extLst>
                <a:ext uri="{FF2B5EF4-FFF2-40B4-BE49-F238E27FC236}">
                  <a16:creationId xmlns:a16="http://schemas.microsoft.com/office/drawing/2014/main" id="{B4FEC708-AAD4-4598-A084-FDBA92BA5247}"/>
                </a:ext>
              </a:extLst>
            </p:cNvPr>
            <p:cNvSpPr>
              <a:spLocks noChangeShapeType="1"/>
            </p:cNvSpPr>
            <p:nvPr/>
          </p:nvSpPr>
          <p:spPr bwMode="auto">
            <a:xfrm>
              <a:off x="4150" y="3158"/>
              <a:ext cx="182" cy="9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668" name="Line 28">
              <a:extLst>
                <a:ext uri="{FF2B5EF4-FFF2-40B4-BE49-F238E27FC236}">
                  <a16:creationId xmlns:a16="http://schemas.microsoft.com/office/drawing/2014/main" id="{2FD0AE01-8383-47D2-95D6-7ACDCDA9FF75}"/>
                </a:ext>
              </a:extLst>
            </p:cNvPr>
            <p:cNvSpPr>
              <a:spLocks noChangeShapeType="1"/>
            </p:cNvSpPr>
            <p:nvPr/>
          </p:nvSpPr>
          <p:spPr bwMode="auto">
            <a:xfrm flipH="1" flipV="1">
              <a:off x="4649" y="3385"/>
              <a:ext cx="181" cy="136"/>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669" name="Line 29">
              <a:extLst>
                <a:ext uri="{FF2B5EF4-FFF2-40B4-BE49-F238E27FC236}">
                  <a16:creationId xmlns:a16="http://schemas.microsoft.com/office/drawing/2014/main" id="{C50EB5DF-3081-4332-A91D-3094A771CA9F}"/>
                </a:ext>
              </a:extLst>
            </p:cNvPr>
            <p:cNvSpPr>
              <a:spLocks noChangeShapeType="1"/>
            </p:cNvSpPr>
            <p:nvPr/>
          </p:nvSpPr>
          <p:spPr bwMode="auto">
            <a:xfrm flipV="1">
              <a:off x="4468" y="3475"/>
              <a:ext cx="0" cy="227"/>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670" name="Line 30">
              <a:extLst>
                <a:ext uri="{FF2B5EF4-FFF2-40B4-BE49-F238E27FC236}">
                  <a16:creationId xmlns:a16="http://schemas.microsoft.com/office/drawing/2014/main" id="{3C31C6E3-D10B-4F5A-9544-801A7AA25046}"/>
                </a:ext>
              </a:extLst>
            </p:cNvPr>
            <p:cNvSpPr>
              <a:spLocks noChangeShapeType="1"/>
            </p:cNvSpPr>
            <p:nvPr/>
          </p:nvSpPr>
          <p:spPr bwMode="auto">
            <a:xfrm flipV="1">
              <a:off x="4105" y="3385"/>
              <a:ext cx="181" cy="45"/>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500"/>
                                        <p:tgtEl>
                                          <p:spTgt spid="3">
                                            <p:txEl>
                                              <p:pRg st="7" end="7"/>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fade">
                                      <p:cBhvr>
                                        <p:cTn id="17" dur="500"/>
                                        <p:tgtEl>
                                          <p:spTgt spid="3">
                                            <p:txEl>
                                              <p:pRg st="8" end="8"/>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Content Placeholder 2">
            <a:extLst>
              <a:ext uri="{FF2B5EF4-FFF2-40B4-BE49-F238E27FC236}">
                <a16:creationId xmlns:a16="http://schemas.microsoft.com/office/drawing/2014/main" id="{7EB3E986-34AC-44B8-BDE3-FD6985570C0C}"/>
              </a:ext>
            </a:extLst>
          </p:cNvPr>
          <p:cNvSpPr>
            <a:spLocks noGrp="1"/>
          </p:cNvSpPr>
          <p:nvPr>
            <p:ph idx="4294967295"/>
          </p:nvPr>
        </p:nvSpPr>
        <p:spPr>
          <a:xfrm>
            <a:off x="250825" y="981075"/>
            <a:ext cx="8229600" cy="4525963"/>
          </a:xfrm>
        </p:spPr>
        <p:txBody>
          <a:bodyPr/>
          <a:lstStyle/>
          <a:p>
            <a:pPr>
              <a:buFontTx/>
              <a:buNone/>
            </a:pPr>
            <a:r>
              <a:rPr lang="en-GB" altLang="en-US" sz="2400" b="1">
                <a:latin typeface="Comic Sans MS" panose="030F0702030302020204" pitchFamily="66" charset="0"/>
              </a:rPr>
              <a:t>QUESTIONS</a:t>
            </a:r>
          </a:p>
          <a:p>
            <a:endParaRPr lang="en-GB" altLang="en-US" sz="2400" b="1">
              <a:latin typeface="Comic Sans MS" panose="030F0702030302020204" pitchFamily="66" charset="0"/>
            </a:endParaRPr>
          </a:p>
          <a:p>
            <a:r>
              <a:rPr lang="en-GB" altLang="en-US" sz="2400">
                <a:latin typeface="Comic Sans MS" panose="030F0702030302020204" pitchFamily="66" charset="0"/>
              </a:rPr>
              <a:t>Work out the oxidation states (OS) and co-ordination numbers (CN) of the following complexes:</a:t>
            </a:r>
          </a:p>
          <a:p>
            <a:endParaRPr lang="en-GB" altLang="en-US" sz="2400">
              <a:latin typeface="Comic Sans MS" panose="030F0702030302020204" pitchFamily="66" charset="0"/>
            </a:endParaRPr>
          </a:p>
          <a:p>
            <a:r>
              <a:rPr lang="en-GB" altLang="en-US" sz="2400">
                <a:latin typeface="Comic Sans MS" panose="030F0702030302020204" pitchFamily="66" charset="0"/>
              </a:rPr>
              <a:t>[Cu(H</a:t>
            </a:r>
            <a:r>
              <a:rPr lang="en-GB" altLang="en-US" sz="2400" baseline="-25000">
                <a:latin typeface="Comic Sans MS" panose="030F0702030302020204" pitchFamily="66" charset="0"/>
              </a:rPr>
              <a:t>2</a:t>
            </a:r>
            <a:r>
              <a:rPr lang="en-GB" altLang="en-US" sz="2400">
                <a:latin typeface="Comic Sans MS" panose="030F0702030302020204" pitchFamily="66" charset="0"/>
              </a:rPr>
              <a:t>O)</a:t>
            </a:r>
            <a:r>
              <a:rPr lang="en-GB" altLang="en-US" sz="2400" baseline="-25000">
                <a:latin typeface="Comic Sans MS" panose="030F0702030302020204" pitchFamily="66" charset="0"/>
              </a:rPr>
              <a:t>6</a:t>
            </a:r>
            <a:r>
              <a:rPr lang="en-GB" altLang="en-US" sz="2400">
                <a:latin typeface="Comic Sans MS" panose="030F0702030302020204" pitchFamily="66" charset="0"/>
              </a:rPr>
              <a:t>]</a:t>
            </a:r>
            <a:r>
              <a:rPr lang="en-GB" altLang="en-US" sz="2400" baseline="30000">
                <a:latin typeface="Comic Sans MS" panose="030F0702030302020204" pitchFamily="66" charset="0"/>
              </a:rPr>
              <a:t>2+</a:t>
            </a:r>
            <a:r>
              <a:rPr lang="en-GB" altLang="en-US" sz="2400">
                <a:latin typeface="Comic Sans MS" panose="030F0702030302020204" pitchFamily="66" charset="0"/>
              </a:rPr>
              <a:t>		OS: +2	CN:6</a:t>
            </a:r>
          </a:p>
          <a:p>
            <a:endParaRPr lang="en-GB" altLang="en-US" sz="1200">
              <a:latin typeface="Comic Sans MS" panose="030F0702030302020204" pitchFamily="66" charset="0"/>
            </a:endParaRPr>
          </a:p>
          <a:p>
            <a:r>
              <a:rPr lang="en-GB" altLang="en-US" sz="2400">
                <a:latin typeface="Comic Sans MS" panose="030F0702030302020204" pitchFamily="66" charset="0"/>
              </a:rPr>
              <a:t>[Ag(NH</a:t>
            </a:r>
            <a:r>
              <a:rPr lang="en-GB" altLang="en-US" sz="2400" baseline="-25000">
                <a:latin typeface="Comic Sans MS" panose="030F0702030302020204" pitchFamily="66" charset="0"/>
              </a:rPr>
              <a:t>3</a:t>
            </a:r>
            <a:r>
              <a:rPr lang="en-GB" altLang="en-US" sz="2400">
                <a:latin typeface="Comic Sans MS" panose="030F0702030302020204" pitchFamily="66" charset="0"/>
              </a:rPr>
              <a:t>)</a:t>
            </a:r>
            <a:r>
              <a:rPr lang="en-GB" altLang="en-US" sz="2400" baseline="-25000">
                <a:latin typeface="Comic Sans MS" panose="030F0702030302020204" pitchFamily="66" charset="0"/>
              </a:rPr>
              <a:t>2</a:t>
            </a:r>
            <a:r>
              <a:rPr lang="en-GB" altLang="en-US" sz="2400">
                <a:latin typeface="Comic Sans MS" panose="030F0702030302020204" pitchFamily="66" charset="0"/>
              </a:rPr>
              <a:t>]</a:t>
            </a:r>
            <a:r>
              <a:rPr lang="en-GB" altLang="en-US" sz="2400" baseline="30000">
                <a:latin typeface="Comic Sans MS" panose="030F0702030302020204" pitchFamily="66" charset="0"/>
              </a:rPr>
              <a:t>+</a:t>
            </a:r>
            <a:r>
              <a:rPr lang="en-GB" altLang="en-US" sz="2400">
                <a:latin typeface="Comic Sans MS" panose="030F0702030302020204" pitchFamily="66" charset="0"/>
              </a:rPr>
              <a:t>		OS: +1	CN:2</a:t>
            </a:r>
          </a:p>
          <a:p>
            <a:endParaRPr lang="en-GB" altLang="en-US" sz="1200">
              <a:latin typeface="Comic Sans MS" panose="030F0702030302020204" pitchFamily="66" charset="0"/>
            </a:endParaRPr>
          </a:p>
          <a:p>
            <a:r>
              <a:rPr lang="en-GB" altLang="en-US" sz="2400">
                <a:latin typeface="Comic Sans MS" panose="030F0702030302020204" pitchFamily="66" charset="0"/>
              </a:rPr>
              <a:t>[Cu(NH</a:t>
            </a:r>
            <a:r>
              <a:rPr lang="en-GB" altLang="en-US" sz="2400" baseline="-25000">
                <a:latin typeface="Comic Sans MS" panose="030F0702030302020204" pitchFamily="66" charset="0"/>
              </a:rPr>
              <a:t>3</a:t>
            </a:r>
            <a:r>
              <a:rPr lang="en-GB" altLang="en-US" sz="2400">
                <a:latin typeface="Comic Sans MS" panose="030F0702030302020204" pitchFamily="66" charset="0"/>
              </a:rPr>
              <a:t>)</a:t>
            </a:r>
            <a:r>
              <a:rPr lang="en-GB" altLang="en-US" sz="2400" baseline="-25000">
                <a:latin typeface="Comic Sans MS" panose="030F0702030302020204" pitchFamily="66" charset="0"/>
              </a:rPr>
              <a:t>4</a:t>
            </a:r>
            <a:r>
              <a:rPr lang="en-GB" altLang="en-US" sz="2400">
                <a:latin typeface="Comic Sans MS" panose="030F0702030302020204" pitchFamily="66" charset="0"/>
              </a:rPr>
              <a:t>]</a:t>
            </a:r>
            <a:r>
              <a:rPr lang="en-GB" altLang="en-US" sz="2400" baseline="30000">
                <a:latin typeface="Comic Sans MS" panose="030F0702030302020204" pitchFamily="66" charset="0"/>
              </a:rPr>
              <a:t>2+</a:t>
            </a:r>
            <a:r>
              <a:rPr lang="en-GB" altLang="en-US" sz="2400">
                <a:latin typeface="Comic Sans MS" panose="030F0702030302020204" pitchFamily="66" charset="0"/>
              </a:rPr>
              <a:t>		OS: +2	CN:4</a:t>
            </a:r>
          </a:p>
          <a:p>
            <a:endParaRPr lang="en-GB" altLang="en-US" sz="1200">
              <a:latin typeface="Comic Sans MS" panose="030F0702030302020204" pitchFamily="66" charset="0"/>
            </a:endParaRPr>
          </a:p>
          <a:p>
            <a:r>
              <a:rPr lang="en-GB" altLang="en-US" sz="2400">
                <a:latin typeface="Comic Sans MS" panose="030F0702030302020204" pitchFamily="66" charset="0"/>
              </a:rPr>
              <a:t>[Cu(Cl)</a:t>
            </a:r>
            <a:r>
              <a:rPr lang="en-GB" altLang="en-US" sz="2400" baseline="-25000">
                <a:latin typeface="Comic Sans MS" panose="030F0702030302020204" pitchFamily="66" charset="0"/>
              </a:rPr>
              <a:t>4</a:t>
            </a:r>
            <a:r>
              <a:rPr lang="en-GB" altLang="en-US" sz="2400">
                <a:latin typeface="Comic Sans MS" panose="030F0702030302020204" pitchFamily="66" charset="0"/>
              </a:rPr>
              <a:t>]</a:t>
            </a:r>
            <a:r>
              <a:rPr lang="en-GB" altLang="en-US" sz="2400" baseline="30000">
                <a:latin typeface="Comic Sans MS" panose="030F0702030302020204" pitchFamily="66" charset="0"/>
              </a:rPr>
              <a:t>2-</a:t>
            </a:r>
            <a:r>
              <a:rPr lang="en-GB" altLang="en-US" sz="2400">
                <a:latin typeface="Comic Sans MS" panose="030F0702030302020204" pitchFamily="66" charset="0"/>
              </a:rPr>
              <a:t>		          OS: +2	CN:4</a:t>
            </a:r>
          </a:p>
          <a:p>
            <a:endParaRPr lang="en-GB" altLang="en-US" sz="1200">
              <a:latin typeface="Comic Sans MS" panose="030F0702030302020204" pitchFamily="66" charset="0"/>
            </a:endParaRPr>
          </a:p>
          <a:p>
            <a:r>
              <a:rPr lang="en-GB" altLang="en-US" sz="2400">
                <a:latin typeface="Comic Sans MS" panose="030F0702030302020204" pitchFamily="66" charset="0"/>
              </a:rPr>
              <a:t>[Fe(CN)</a:t>
            </a:r>
            <a:r>
              <a:rPr lang="en-GB" altLang="en-US" sz="2400" baseline="-25000">
                <a:latin typeface="Comic Sans MS" panose="030F0702030302020204" pitchFamily="66" charset="0"/>
              </a:rPr>
              <a:t>6</a:t>
            </a:r>
            <a:r>
              <a:rPr lang="en-GB" altLang="en-US" sz="2400">
                <a:latin typeface="Comic Sans MS" panose="030F0702030302020204" pitchFamily="66" charset="0"/>
              </a:rPr>
              <a:t>]</a:t>
            </a:r>
            <a:r>
              <a:rPr lang="en-GB" altLang="en-US" sz="2400" baseline="30000">
                <a:latin typeface="Comic Sans MS" panose="030F0702030302020204" pitchFamily="66" charset="0"/>
              </a:rPr>
              <a:t>3-</a:t>
            </a:r>
            <a:r>
              <a:rPr lang="en-GB" altLang="en-US" sz="2400">
                <a:latin typeface="Comic Sans MS" panose="030F0702030302020204" pitchFamily="66" charset="0"/>
              </a:rPr>
              <a:t>		OS: +3	CN:6</a:t>
            </a:r>
          </a:p>
        </p:txBody>
      </p:sp>
      <p:sp>
        <p:nvSpPr>
          <p:cNvPr id="8" name="Rectangle 7">
            <a:extLst>
              <a:ext uri="{FF2B5EF4-FFF2-40B4-BE49-F238E27FC236}">
                <a16:creationId xmlns:a16="http://schemas.microsoft.com/office/drawing/2014/main" id="{3AF95266-9CE0-4335-AAEB-E23EB303D2B7}"/>
              </a:ext>
            </a:extLst>
          </p:cNvPr>
          <p:cNvSpPr/>
          <p:nvPr/>
        </p:nvSpPr>
        <p:spPr>
          <a:xfrm>
            <a:off x="3924300" y="3716338"/>
            <a:ext cx="2895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 name="Rectangle 8">
            <a:extLst>
              <a:ext uri="{FF2B5EF4-FFF2-40B4-BE49-F238E27FC236}">
                <a16:creationId xmlns:a16="http://schemas.microsoft.com/office/drawing/2014/main" id="{83BA4CDF-0FB1-449D-81FC-A7EA620B8DA6}"/>
              </a:ext>
            </a:extLst>
          </p:cNvPr>
          <p:cNvSpPr/>
          <p:nvPr/>
        </p:nvSpPr>
        <p:spPr>
          <a:xfrm>
            <a:off x="3924300" y="4365625"/>
            <a:ext cx="2895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Rectangle 9">
            <a:extLst>
              <a:ext uri="{FF2B5EF4-FFF2-40B4-BE49-F238E27FC236}">
                <a16:creationId xmlns:a16="http://schemas.microsoft.com/office/drawing/2014/main" id="{8F1D820D-A0C9-4A69-95DD-5F2DB42A649D}"/>
              </a:ext>
            </a:extLst>
          </p:cNvPr>
          <p:cNvSpPr/>
          <p:nvPr/>
        </p:nvSpPr>
        <p:spPr>
          <a:xfrm>
            <a:off x="3924300" y="5014913"/>
            <a:ext cx="2895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Rectangle 10">
            <a:extLst>
              <a:ext uri="{FF2B5EF4-FFF2-40B4-BE49-F238E27FC236}">
                <a16:creationId xmlns:a16="http://schemas.microsoft.com/office/drawing/2014/main" id="{7157C162-5FC1-4F93-B480-FECF8F5EA77C}"/>
              </a:ext>
            </a:extLst>
          </p:cNvPr>
          <p:cNvSpPr/>
          <p:nvPr/>
        </p:nvSpPr>
        <p:spPr>
          <a:xfrm>
            <a:off x="3924300" y="5734050"/>
            <a:ext cx="2895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6053" name="Text Box 37">
            <a:extLst>
              <a:ext uri="{FF2B5EF4-FFF2-40B4-BE49-F238E27FC236}">
                <a16:creationId xmlns:a16="http://schemas.microsoft.com/office/drawing/2014/main" id="{31D3664C-7649-4BB1-8961-89FB5151D35D}"/>
              </a:ext>
            </a:extLst>
          </p:cNvPr>
          <p:cNvSpPr txBox="1">
            <a:spLocks noChangeArrowheads="1"/>
          </p:cNvSpPr>
          <p:nvPr/>
        </p:nvSpPr>
        <p:spPr bwMode="auto">
          <a:xfrm>
            <a:off x="611188" y="6237288"/>
            <a:ext cx="1511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a:latin typeface="Comic Sans MS" panose="030F0702030302020204" pitchFamily="66" charset="0"/>
              </a:rPr>
              <a:t>CN OS =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xit" presetSubtype="0" fill="hold" grpId="0" nodeType="clickEffect">
                                  <p:stCondLst>
                                    <p:cond delay="0"/>
                                  </p:stCondLst>
                                  <p:childTnLst>
                                    <p:animEffect transition="out" filter="fade">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xit" presetSubtype="0" fill="hold" grpId="0" nodeType="clickEffect">
                                  <p:stCondLst>
                                    <p:cond delay="0"/>
                                  </p:stCondLst>
                                  <p:childTnLst>
                                    <p:animEffect transition="out" filter="fade">
                                      <p:cBhvr>
                                        <p:cTn id="21" dur="500"/>
                                        <p:tgtEl>
                                          <p:spTgt spid="11"/>
                                        </p:tgtEl>
                                      </p:cBhvr>
                                    </p:animEffect>
                                    <p:set>
                                      <p:cBhvr>
                                        <p:cTn id="2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D7F0DE-1352-4CDE-95EC-EC1D974A1B1D}"/>
              </a:ext>
            </a:extLst>
          </p:cNvPr>
          <p:cNvSpPr>
            <a:spLocks noGrp="1"/>
          </p:cNvSpPr>
          <p:nvPr>
            <p:ph idx="4294967295"/>
          </p:nvPr>
        </p:nvSpPr>
        <p:spPr>
          <a:xfrm>
            <a:off x="250825" y="981075"/>
            <a:ext cx="8642350" cy="4525963"/>
          </a:xfrm>
        </p:spPr>
        <p:txBody>
          <a:bodyPr/>
          <a:lstStyle/>
          <a:p>
            <a:pPr marL="0" indent="0">
              <a:buFontTx/>
              <a:buNone/>
            </a:pPr>
            <a:r>
              <a:rPr lang="en-GB" altLang="en-US" sz="2400" b="1">
                <a:latin typeface="Comic Sans MS" panose="030F0702030302020204" pitchFamily="66" charset="0"/>
              </a:rPr>
              <a:t>SHAPES OF COMPLEXES</a:t>
            </a:r>
          </a:p>
          <a:p>
            <a:pPr marL="0" indent="0"/>
            <a:endParaRPr lang="en-GB" altLang="en-US" sz="2400" b="1">
              <a:latin typeface="Comic Sans MS" panose="030F0702030302020204" pitchFamily="66" charset="0"/>
            </a:endParaRPr>
          </a:p>
          <a:p>
            <a:pPr marL="0" indent="0">
              <a:buFontTx/>
              <a:buNone/>
            </a:pPr>
            <a:r>
              <a:rPr lang="en-GB" altLang="en-US" sz="2400">
                <a:latin typeface="Comic Sans MS" panose="030F0702030302020204" pitchFamily="66" charset="0"/>
              </a:rPr>
              <a:t>The co-ordination number dictates the shape of the complex</a:t>
            </a:r>
          </a:p>
          <a:p>
            <a:pPr marL="0" indent="0"/>
            <a:endParaRPr lang="en-GB" altLang="en-US" sz="2400">
              <a:latin typeface="Comic Sans MS" panose="030F0702030302020204" pitchFamily="66" charset="0"/>
            </a:endParaRPr>
          </a:p>
          <a:p>
            <a:pPr marL="0" indent="0">
              <a:buFontTx/>
              <a:buNone/>
            </a:pPr>
            <a:r>
              <a:rPr lang="en-GB" altLang="en-US" sz="2400">
                <a:latin typeface="Comic Sans MS" panose="030F0702030302020204" pitchFamily="66" charset="0"/>
              </a:rPr>
              <a:t>This is the number of coordinate bonds formed with the central metal ion</a:t>
            </a:r>
          </a:p>
          <a:p>
            <a:pPr marL="0" indent="0"/>
            <a:endParaRPr lang="en-GB" altLang="en-US" sz="2400">
              <a:latin typeface="Comic Sans MS" panose="030F0702030302020204" pitchFamily="66" charset="0"/>
            </a:endParaRPr>
          </a:p>
          <a:p>
            <a:pPr lvl="1"/>
            <a:r>
              <a:rPr lang="en-GB" altLang="en-US" sz="2400">
                <a:latin typeface="Comic Sans MS" panose="030F0702030302020204" pitchFamily="66" charset="0"/>
              </a:rPr>
              <a:t>2 co-ordinate = linear</a:t>
            </a:r>
          </a:p>
          <a:p>
            <a:pPr lvl="1"/>
            <a:endParaRPr lang="en-GB" altLang="en-US" sz="2400">
              <a:latin typeface="Comic Sans MS" panose="030F0702030302020204" pitchFamily="66" charset="0"/>
            </a:endParaRPr>
          </a:p>
          <a:p>
            <a:pPr lvl="1"/>
            <a:r>
              <a:rPr lang="en-GB" altLang="en-US" sz="2400">
                <a:latin typeface="Comic Sans MS" panose="030F0702030302020204" pitchFamily="66" charset="0"/>
              </a:rPr>
              <a:t>4 co-ordinate = tetrahedral</a:t>
            </a:r>
          </a:p>
          <a:p>
            <a:pPr lvl="1"/>
            <a:endParaRPr lang="en-GB" altLang="en-US" sz="2400">
              <a:latin typeface="Comic Sans MS" panose="030F0702030302020204" pitchFamily="66" charset="0"/>
            </a:endParaRPr>
          </a:p>
          <a:p>
            <a:pPr lvl="1"/>
            <a:r>
              <a:rPr lang="en-GB" altLang="en-US" sz="2400">
                <a:latin typeface="Comic Sans MS" panose="030F0702030302020204" pitchFamily="66" charset="0"/>
              </a:rPr>
              <a:t>6 co-ordinate = octahedral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500"/>
                                        <p:tgtEl>
                                          <p:spTgt spid="3">
                                            <p:txEl>
                                              <p:pRg st="8" end="8"/>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fade">
                                      <p:cBhvr>
                                        <p:cTn id="1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0E8789-198A-484C-BC9C-66C1094F8662}"/>
              </a:ext>
            </a:extLst>
          </p:cNvPr>
          <p:cNvSpPr>
            <a:spLocks noGrp="1"/>
          </p:cNvSpPr>
          <p:nvPr>
            <p:ph idx="4294967295"/>
          </p:nvPr>
        </p:nvSpPr>
        <p:spPr>
          <a:xfrm>
            <a:off x="250825" y="981075"/>
            <a:ext cx="8642350" cy="4525963"/>
          </a:xfrm>
        </p:spPr>
        <p:txBody>
          <a:bodyPr/>
          <a:lstStyle/>
          <a:p>
            <a:pPr marL="0" indent="0">
              <a:buFontTx/>
              <a:buNone/>
            </a:pPr>
            <a:r>
              <a:rPr lang="en-GB" altLang="en-US" sz="2400" b="1">
                <a:latin typeface="Comic Sans MS" panose="030F0702030302020204" pitchFamily="66" charset="0"/>
              </a:rPr>
              <a:t>SIX COORDINATE BONDS</a:t>
            </a:r>
          </a:p>
          <a:p>
            <a:pPr marL="0" indent="0">
              <a:buFontTx/>
              <a:buNone/>
            </a:pPr>
            <a:endParaRPr lang="en-GB" altLang="en-US" sz="2400" b="1">
              <a:latin typeface="Comic Sans MS" panose="030F0702030302020204" pitchFamily="66" charset="0"/>
            </a:endParaRPr>
          </a:p>
          <a:p>
            <a:pPr marL="0" indent="0"/>
            <a:r>
              <a:rPr lang="en-GB" altLang="en-US" sz="2400">
                <a:latin typeface="Comic Sans MS" panose="030F0702030302020204" pitchFamily="66" charset="0"/>
              </a:rPr>
              <a:t>Octahedral shape</a:t>
            </a:r>
          </a:p>
          <a:p>
            <a:pPr marL="0" indent="0"/>
            <a:endParaRPr lang="en-GB" altLang="en-US" sz="2400">
              <a:latin typeface="Comic Sans MS" panose="030F0702030302020204" pitchFamily="66" charset="0"/>
            </a:endParaRPr>
          </a:p>
          <a:p>
            <a:pPr marL="0" indent="0"/>
            <a:r>
              <a:rPr lang="en-GB" altLang="en-US" sz="2400">
                <a:latin typeface="Comic Sans MS" panose="030F0702030302020204" pitchFamily="66" charset="0"/>
              </a:rPr>
              <a:t>6 points BUT 8 faces</a:t>
            </a:r>
          </a:p>
        </p:txBody>
      </p:sp>
      <p:pic>
        <p:nvPicPr>
          <p:cNvPr id="113669" name="Picture 5" descr="=coordination_complex">
            <a:extLst>
              <a:ext uri="{FF2B5EF4-FFF2-40B4-BE49-F238E27FC236}">
                <a16:creationId xmlns:a16="http://schemas.microsoft.com/office/drawing/2014/main" id="{20011960-5174-4F77-9DE3-321A6CBE2B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3438" y="2997200"/>
            <a:ext cx="4284662" cy="3476625"/>
          </a:xfrm>
          <a:prstGeom prst="rect">
            <a:avLst/>
          </a:prstGeom>
          <a:noFill/>
          <a:extLst>
            <a:ext uri="{909E8E84-426E-40DD-AFC4-6F175D3DCCD1}">
              <a14:hiddenFill xmlns:a14="http://schemas.microsoft.com/office/drawing/2010/main">
                <a:solidFill>
                  <a:srgbClr val="FFFFFF"/>
                </a:solidFill>
              </a14:hiddenFill>
            </a:ext>
          </a:extLst>
        </p:spPr>
      </p:pic>
      <p:pic>
        <p:nvPicPr>
          <p:cNvPr id="113671" name="Picture 7" descr="octahedral-arrangement-six-ligands">
            <a:extLst>
              <a:ext uri="{FF2B5EF4-FFF2-40B4-BE49-F238E27FC236}">
                <a16:creationId xmlns:a16="http://schemas.microsoft.com/office/drawing/2014/main" id="{EE4E9313-5288-4EBE-B318-5797FE821F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3649663"/>
            <a:ext cx="3024188" cy="2857500"/>
          </a:xfrm>
          <a:prstGeom prst="rect">
            <a:avLst/>
          </a:prstGeom>
          <a:noFill/>
          <a:extLst>
            <a:ext uri="{909E8E84-426E-40DD-AFC4-6F175D3DCCD1}">
              <a14:hiddenFill xmlns:a14="http://schemas.microsoft.com/office/drawing/2010/main">
                <a:solidFill>
                  <a:srgbClr val="FFFFFF"/>
                </a:solidFill>
              </a14:hiddenFill>
            </a:ext>
          </a:extLst>
        </p:spPr>
      </p:pic>
      <p:sp>
        <p:nvSpPr>
          <p:cNvPr id="113672" name="Text Box 8">
            <a:extLst>
              <a:ext uri="{FF2B5EF4-FFF2-40B4-BE49-F238E27FC236}">
                <a16:creationId xmlns:a16="http://schemas.microsoft.com/office/drawing/2014/main" id="{96EEEDBB-9ED3-4A41-BAC7-B9D05F22E071}"/>
              </a:ext>
            </a:extLst>
          </p:cNvPr>
          <p:cNvSpPr txBox="1">
            <a:spLocks noChangeArrowheads="1"/>
          </p:cNvSpPr>
          <p:nvPr/>
        </p:nvSpPr>
        <p:spPr bwMode="auto">
          <a:xfrm>
            <a:off x="5219700" y="1052513"/>
            <a:ext cx="3600450" cy="1781175"/>
          </a:xfrm>
          <a:prstGeom prst="rect">
            <a:avLst/>
          </a:prstGeom>
          <a:noFill/>
          <a:ln w="12700">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a:solidFill>
                  <a:schemeClr val="accent2"/>
                </a:solidFill>
                <a:latin typeface="Comic Sans MS" panose="030F0702030302020204" pitchFamily="66" charset="0"/>
              </a:rPr>
              <a:t>Use the molymods to create each complex molecule &amp; draw it in your notes</a:t>
            </a:r>
          </a:p>
          <a:p>
            <a:pPr>
              <a:spcBef>
                <a:spcPct val="50000"/>
              </a:spcBef>
            </a:pPr>
            <a:r>
              <a:rPr lang="en-GB" altLang="en-US" sz="2000">
                <a:solidFill>
                  <a:schemeClr val="accent2"/>
                </a:solidFill>
                <a:latin typeface="Comic Sans MS" panose="030F0702030302020204" pitchFamily="66" charset="0"/>
              </a:rPr>
              <a:t>Make the one below and then try [Co(NH</a:t>
            </a:r>
            <a:r>
              <a:rPr lang="en-GB" altLang="en-US" sz="2000" baseline="-25000">
                <a:solidFill>
                  <a:schemeClr val="accent2"/>
                </a:solidFill>
                <a:latin typeface="Comic Sans MS" panose="030F0702030302020204" pitchFamily="66" charset="0"/>
              </a:rPr>
              <a:t>3</a:t>
            </a:r>
            <a:r>
              <a:rPr lang="en-GB" altLang="en-US" sz="2000">
                <a:solidFill>
                  <a:schemeClr val="accent2"/>
                </a:solidFill>
                <a:latin typeface="Comic Sans MS" panose="030F0702030302020204" pitchFamily="66" charset="0"/>
              </a:rPr>
              <a:t>)</a:t>
            </a:r>
            <a:r>
              <a:rPr lang="en-GB" altLang="en-US" sz="2000" baseline="-25000">
                <a:solidFill>
                  <a:schemeClr val="accent2"/>
                </a:solidFill>
                <a:latin typeface="Comic Sans MS" panose="030F0702030302020204" pitchFamily="66" charset="0"/>
              </a:rPr>
              <a:t>6</a:t>
            </a:r>
            <a:r>
              <a:rPr lang="en-GB" altLang="en-US" sz="2000">
                <a:solidFill>
                  <a:schemeClr val="accent2"/>
                </a:solidFill>
                <a:latin typeface="Comic Sans MS" panose="030F0702030302020204" pitchFamily="66" charset="0"/>
              </a:rPr>
              <a:t>]</a:t>
            </a:r>
            <a:r>
              <a:rPr lang="en-GB" altLang="en-US" sz="2000" baseline="30000">
                <a:solidFill>
                  <a:schemeClr val="accent2"/>
                </a:solidFill>
                <a:latin typeface="Comic Sans MS" panose="030F0702030302020204" pitchFamily="66" charset="0"/>
              </a:rPr>
              <a:t>3+</a:t>
            </a:r>
            <a:endParaRPr lang="en-GB" altLang="en-US" sz="2000">
              <a:solidFill>
                <a:schemeClr val="accent2"/>
              </a:solidFill>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9E855B-9AF8-406F-AF0E-F6CF60BA6FDB}"/>
              </a:ext>
            </a:extLst>
          </p:cNvPr>
          <p:cNvSpPr>
            <a:spLocks noGrp="1"/>
          </p:cNvSpPr>
          <p:nvPr>
            <p:ph idx="4294967295"/>
          </p:nvPr>
        </p:nvSpPr>
        <p:spPr>
          <a:xfrm>
            <a:off x="250825" y="332656"/>
            <a:ext cx="8642350" cy="4525963"/>
          </a:xfrm>
        </p:spPr>
        <p:txBody>
          <a:bodyPr/>
          <a:lstStyle/>
          <a:p>
            <a:pPr marL="0" indent="0">
              <a:buFontTx/>
              <a:buNone/>
            </a:pPr>
            <a:r>
              <a:rPr lang="en-GB" altLang="en-US" sz="2400" b="1">
                <a:latin typeface="Comic Sans MS" panose="030F0702030302020204" pitchFamily="66" charset="0"/>
              </a:rPr>
              <a:t>FOUR COORDINATE BONDS</a:t>
            </a:r>
          </a:p>
          <a:p>
            <a:pPr marL="0" indent="0">
              <a:buFontTx/>
              <a:buNone/>
            </a:pPr>
            <a:endParaRPr lang="en-GB" altLang="en-US" sz="2400" b="1">
              <a:latin typeface="Comic Sans MS" panose="030F0702030302020204" pitchFamily="66" charset="0"/>
            </a:endParaRPr>
          </a:p>
          <a:p>
            <a:pPr marL="0" indent="0"/>
            <a:r>
              <a:rPr lang="en-GB" altLang="en-US" sz="2400">
                <a:latin typeface="Comic Sans MS" panose="030F0702030302020204" pitchFamily="66" charset="0"/>
              </a:rPr>
              <a:t>Usually have a tetrahedral shape</a:t>
            </a:r>
          </a:p>
          <a:p>
            <a:pPr marL="0" indent="0"/>
            <a:endParaRPr lang="en-GB" altLang="en-US" sz="2400">
              <a:latin typeface="Comic Sans MS" panose="030F0702030302020204" pitchFamily="66" charset="0"/>
            </a:endParaRPr>
          </a:p>
          <a:p>
            <a:pPr marL="0" indent="0"/>
            <a:endParaRPr lang="en-GB" altLang="en-US" sz="2400">
              <a:latin typeface="Comic Sans MS" panose="030F0702030302020204" pitchFamily="66" charset="0"/>
            </a:endParaRPr>
          </a:p>
          <a:p>
            <a:pPr marL="0" indent="0"/>
            <a:endParaRPr lang="en-GB" altLang="en-US" sz="2400">
              <a:latin typeface="Comic Sans MS" panose="030F0702030302020204" pitchFamily="66" charset="0"/>
            </a:endParaRPr>
          </a:p>
          <a:p>
            <a:pPr marL="0" indent="0"/>
            <a:endParaRPr lang="en-GB" altLang="en-US" sz="2400">
              <a:latin typeface="Comic Sans MS" panose="030F0702030302020204" pitchFamily="66" charset="0"/>
            </a:endParaRPr>
          </a:p>
          <a:p>
            <a:pPr marL="0" indent="0"/>
            <a:endParaRPr lang="en-GB" altLang="en-US" sz="2400">
              <a:latin typeface="Comic Sans MS" panose="030F0702030302020204" pitchFamily="66" charset="0"/>
            </a:endParaRPr>
          </a:p>
          <a:p>
            <a:pPr marL="0" indent="0"/>
            <a:r>
              <a:rPr lang="en-GB" altLang="en-US" sz="2400">
                <a:latin typeface="Comic Sans MS" panose="030F0702030302020204" pitchFamily="66" charset="0"/>
              </a:rPr>
              <a:t>A few complexes have a square planar shape</a:t>
            </a:r>
          </a:p>
        </p:txBody>
      </p:sp>
      <p:pic>
        <p:nvPicPr>
          <p:cNvPr id="114695" name="Picture 7" descr="cocl42-">
            <a:extLst>
              <a:ext uri="{FF2B5EF4-FFF2-40B4-BE49-F238E27FC236}">
                <a16:creationId xmlns:a16="http://schemas.microsoft.com/office/drawing/2014/main" id="{AC5E8C14-1699-4928-9550-A8854F580E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025" y="1701081"/>
            <a:ext cx="1916113" cy="1860550"/>
          </a:xfrm>
          <a:prstGeom prst="rect">
            <a:avLst/>
          </a:prstGeom>
          <a:noFill/>
          <a:extLst>
            <a:ext uri="{909E8E84-426E-40DD-AFC4-6F175D3DCCD1}">
              <a14:hiddenFill xmlns:a14="http://schemas.microsoft.com/office/drawing/2010/main">
                <a:solidFill>
                  <a:srgbClr val="FFFFFF"/>
                </a:solidFill>
              </a14:hiddenFill>
            </a:ext>
          </a:extLst>
        </p:spPr>
      </p:pic>
      <p:pic>
        <p:nvPicPr>
          <p:cNvPr id="114697" name="Picture 9" descr="cucl4shape">
            <a:extLst>
              <a:ext uri="{FF2B5EF4-FFF2-40B4-BE49-F238E27FC236}">
                <a16:creationId xmlns:a16="http://schemas.microsoft.com/office/drawing/2014/main" id="{24464225-8392-4422-9772-DBFFA6CA65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921744"/>
            <a:ext cx="1800225" cy="1592262"/>
          </a:xfrm>
          <a:prstGeom prst="rect">
            <a:avLst/>
          </a:prstGeom>
          <a:noFill/>
          <a:extLst>
            <a:ext uri="{909E8E84-426E-40DD-AFC4-6F175D3DCCD1}">
              <a14:hiddenFill xmlns:a14="http://schemas.microsoft.com/office/drawing/2010/main">
                <a:solidFill>
                  <a:srgbClr val="FFFFFF"/>
                </a:solidFill>
              </a14:hiddenFill>
            </a:ext>
          </a:extLst>
        </p:spPr>
      </p:pic>
      <p:pic>
        <p:nvPicPr>
          <p:cNvPr id="114699" name="Picture 11" descr="cucl4">
            <a:extLst>
              <a:ext uri="{FF2B5EF4-FFF2-40B4-BE49-F238E27FC236}">
                <a16:creationId xmlns:a16="http://schemas.microsoft.com/office/drawing/2014/main" id="{6138F356-241D-4E01-8369-89CC1C2F59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1788394"/>
            <a:ext cx="2663825" cy="1763712"/>
          </a:xfrm>
          <a:prstGeom prst="rect">
            <a:avLst/>
          </a:prstGeom>
          <a:noFill/>
          <a:extLst>
            <a:ext uri="{909E8E84-426E-40DD-AFC4-6F175D3DCCD1}">
              <a14:hiddenFill xmlns:a14="http://schemas.microsoft.com/office/drawing/2010/main">
                <a:solidFill>
                  <a:srgbClr val="FFFFFF"/>
                </a:solidFill>
              </a14:hiddenFill>
            </a:ext>
          </a:extLst>
        </p:spPr>
      </p:pic>
      <p:sp>
        <p:nvSpPr>
          <p:cNvPr id="114701" name="AutoShape 13" descr="2Q==">
            <a:extLst>
              <a:ext uri="{FF2B5EF4-FFF2-40B4-BE49-F238E27FC236}">
                <a16:creationId xmlns:a16="http://schemas.microsoft.com/office/drawing/2014/main" id="{9246DAEE-69DB-4955-A665-C5C438A8BFB9}"/>
              </a:ext>
            </a:extLst>
          </p:cNvPr>
          <p:cNvSpPr>
            <a:spLocks noChangeAspect="1" noChangeArrowheads="1"/>
          </p:cNvSpPr>
          <p:nvPr/>
        </p:nvSpPr>
        <p:spPr bwMode="auto">
          <a:xfrm>
            <a:off x="3152775" y="1975719"/>
            <a:ext cx="2838450" cy="160972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GB"/>
          </a:p>
        </p:txBody>
      </p:sp>
      <p:pic>
        <p:nvPicPr>
          <p:cNvPr id="114703" name="Picture 15" descr="Cisplatin-2D">
            <a:extLst>
              <a:ext uri="{FF2B5EF4-FFF2-40B4-BE49-F238E27FC236}">
                <a16:creationId xmlns:a16="http://schemas.microsoft.com/office/drawing/2014/main" id="{821BA268-DA32-4B86-8D38-EE019D3F8D5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4360144"/>
            <a:ext cx="3265488" cy="1849437"/>
          </a:xfrm>
          <a:prstGeom prst="rect">
            <a:avLst/>
          </a:prstGeom>
          <a:noFill/>
          <a:extLst>
            <a:ext uri="{909E8E84-426E-40DD-AFC4-6F175D3DCCD1}">
              <a14:hiddenFill xmlns:a14="http://schemas.microsoft.com/office/drawing/2010/main">
                <a:solidFill>
                  <a:srgbClr val="FFFFFF"/>
                </a:solidFill>
              </a14:hiddenFill>
            </a:ext>
          </a:extLst>
        </p:spPr>
      </p:pic>
      <p:pic>
        <p:nvPicPr>
          <p:cNvPr id="114705" name="Picture 17" descr="cisplatin">
            <a:extLst>
              <a:ext uri="{FF2B5EF4-FFF2-40B4-BE49-F238E27FC236}">
                <a16:creationId xmlns:a16="http://schemas.microsoft.com/office/drawing/2014/main" id="{D0C83B91-6F94-483D-A711-63EEA46FD70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32588" y="4350619"/>
            <a:ext cx="2027237" cy="1858962"/>
          </a:xfrm>
          <a:prstGeom prst="rect">
            <a:avLst/>
          </a:prstGeom>
          <a:noFill/>
          <a:extLst>
            <a:ext uri="{909E8E84-426E-40DD-AFC4-6F175D3DCCD1}">
              <a14:hiddenFill xmlns:a14="http://schemas.microsoft.com/office/drawing/2010/main">
                <a:solidFill>
                  <a:srgbClr val="FFFFFF"/>
                </a:solidFill>
              </a14:hiddenFill>
            </a:ext>
          </a:extLst>
        </p:spPr>
      </p:pic>
      <p:sp>
        <p:nvSpPr>
          <p:cNvPr id="114707" name="Text Box 19">
            <a:extLst>
              <a:ext uri="{FF2B5EF4-FFF2-40B4-BE49-F238E27FC236}">
                <a16:creationId xmlns:a16="http://schemas.microsoft.com/office/drawing/2014/main" id="{82C649BD-AA7D-4553-9318-CD07EFEF0BB8}"/>
              </a:ext>
            </a:extLst>
          </p:cNvPr>
          <p:cNvSpPr txBox="1">
            <a:spLocks noChangeArrowheads="1"/>
          </p:cNvSpPr>
          <p:nvPr/>
        </p:nvSpPr>
        <p:spPr bwMode="auto">
          <a:xfrm>
            <a:off x="4500563" y="4652244"/>
            <a:ext cx="2087562"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400">
                <a:solidFill>
                  <a:schemeClr val="accent2"/>
                </a:solidFill>
                <a:latin typeface="Comic Sans MS" panose="030F0702030302020204" pitchFamily="66" charset="0"/>
              </a:rPr>
              <a:t>Cisplatin (Pt(NH</a:t>
            </a:r>
            <a:r>
              <a:rPr lang="en-GB" altLang="en-US" sz="2400" baseline="-25000">
                <a:solidFill>
                  <a:schemeClr val="accent2"/>
                </a:solidFill>
                <a:latin typeface="Comic Sans MS" panose="030F0702030302020204" pitchFamily="66" charset="0"/>
              </a:rPr>
              <a:t>3</a:t>
            </a:r>
            <a:r>
              <a:rPr lang="en-GB" altLang="en-US" sz="2400">
                <a:solidFill>
                  <a:schemeClr val="accent2"/>
                </a:solidFill>
                <a:latin typeface="Comic Sans MS" panose="030F0702030302020204" pitchFamily="66" charset="0"/>
              </a:rPr>
              <a:t>)</a:t>
            </a:r>
            <a:r>
              <a:rPr lang="en-GB" altLang="en-US" sz="2400" baseline="-25000">
                <a:solidFill>
                  <a:schemeClr val="accent2"/>
                </a:solidFill>
                <a:latin typeface="Comic Sans MS" panose="030F0702030302020204" pitchFamily="66" charset="0"/>
              </a:rPr>
              <a:t>2</a:t>
            </a:r>
            <a:r>
              <a:rPr lang="en-GB" altLang="en-US" sz="2400">
                <a:solidFill>
                  <a:schemeClr val="accent2"/>
                </a:solidFill>
                <a:latin typeface="Comic Sans MS" panose="030F0702030302020204" pitchFamily="66" charset="0"/>
              </a:rPr>
              <a:t>Cl</a:t>
            </a:r>
            <a:r>
              <a:rPr lang="en-GB" altLang="en-US" sz="2400" baseline="-25000">
                <a:solidFill>
                  <a:schemeClr val="accent2"/>
                </a:solidFill>
                <a:latin typeface="Comic Sans MS" panose="030F0702030302020204" pitchFamily="66" charset="0"/>
              </a:rPr>
              <a:t>2</a:t>
            </a:r>
            <a:r>
              <a:rPr lang="en-GB" altLang="en-US" sz="2400">
                <a:solidFill>
                  <a:schemeClr val="accent2"/>
                </a:solidFill>
                <a:latin typeface="Comic Sans MS" panose="030F0702030302020204" pitchFamily="66" charset="0"/>
              </a:rPr>
              <a:t>) is an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fade">
                                      <p:cBhvr>
                                        <p:cTn id="1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AA093C-89F5-4980-96CC-A1795C27F39A}"/>
              </a:ext>
            </a:extLst>
          </p:cNvPr>
          <p:cNvSpPr>
            <a:spLocks noGrp="1"/>
          </p:cNvSpPr>
          <p:nvPr>
            <p:ph idx="4294967295"/>
          </p:nvPr>
        </p:nvSpPr>
        <p:spPr>
          <a:xfrm>
            <a:off x="250825" y="981075"/>
            <a:ext cx="8642350" cy="4525963"/>
          </a:xfrm>
        </p:spPr>
        <p:txBody>
          <a:bodyPr/>
          <a:lstStyle/>
          <a:p>
            <a:pPr marL="0" indent="0">
              <a:buFontTx/>
              <a:buNone/>
            </a:pPr>
            <a:r>
              <a:rPr lang="en-GB" altLang="en-US" sz="2400" b="1">
                <a:latin typeface="Comic Sans MS" panose="030F0702030302020204" pitchFamily="66" charset="0"/>
              </a:rPr>
              <a:t>TWO COORDINATE BONDS</a:t>
            </a:r>
          </a:p>
          <a:p>
            <a:pPr marL="0" indent="0">
              <a:buFontTx/>
              <a:buNone/>
            </a:pPr>
            <a:endParaRPr lang="en-GB" altLang="en-US" sz="2400" b="1">
              <a:latin typeface="Comic Sans MS" panose="030F0702030302020204" pitchFamily="66" charset="0"/>
            </a:endParaRPr>
          </a:p>
          <a:p>
            <a:pPr marL="0" indent="0"/>
            <a:r>
              <a:rPr lang="en-GB" altLang="en-US" sz="2400">
                <a:latin typeface="Comic Sans MS" panose="030F0702030302020204" pitchFamily="66" charset="0"/>
              </a:rPr>
              <a:t> Most have a linear shape</a:t>
            </a:r>
          </a:p>
          <a:p>
            <a:pPr marL="0" indent="0"/>
            <a:endParaRPr lang="en-GB" altLang="en-US" sz="2400">
              <a:latin typeface="Comic Sans MS" panose="030F0702030302020204" pitchFamily="66" charset="0"/>
            </a:endParaRPr>
          </a:p>
          <a:p>
            <a:pPr marL="0" indent="0"/>
            <a:r>
              <a:rPr lang="en-GB" altLang="en-US" sz="2400">
                <a:latin typeface="Comic Sans MS" panose="030F0702030302020204" pitchFamily="66" charset="0"/>
              </a:rPr>
              <a:t> E.g. [Ag(NH</a:t>
            </a:r>
            <a:r>
              <a:rPr lang="en-GB" altLang="en-US" sz="2400" baseline="-25000">
                <a:latin typeface="Comic Sans MS" panose="030F0702030302020204" pitchFamily="66" charset="0"/>
              </a:rPr>
              <a:t>3</a:t>
            </a:r>
            <a:r>
              <a:rPr lang="en-GB" altLang="en-US" sz="2400">
                <a:latin typeface="Comic Sans MS" panose="030F0702030302020204" pitchFamily="66" charset="0"/>
              </a:rPr>
              <a:t>)</a:t>
            </a:r>
            <a:r>
              <a:rPr lang="en-GB" altLang="en-US" sz="2400" baseline="-25000">
                <a:latin typeface="Comic Sans MS" panose="030F0702030302020204" pitchFamily="66" charset="0"/>
              </a:rPr>
              <a:t>2</a:t>
            </a:r>
            <a:r>
              <a:rPr lang="en-GB" altLang="en-US" sz="2400">
                <a:latin typeface="Comic Sans MS" panose="030F0702030302020204" pitchFamily="66" charset="0"/>
              </a:rPr>
              <a:t>]</a:t>
            </a:r>
            <a:r>
              <a:rPr lang="en-GB" altLang="en-US" sz="2400" baseline="30000">
                <a:latin typeface="Comic Sans MS" panose="030F0702030302020204" pitchFamily="66" charset="0"/>
              </a:rPr>
              <a:t>+</a:t>
            </a:r>
            <a:endParaRPr lang="en-GB" altLang="en-US" sz="2400">
              <a:latin typeface="Comic Sans MS" panose="030F0702030302020204" pitchFamily="66" charset="0"/>
            </a:endParaRPr>
          </a:p>
          <a:p>
            <a:pPr marL="0" indent="0"/>
            <a:endParaRPr lang="en-GB" altLang="en-US" sz="2400">
              <a:latin typeface="Comic Sans MS" panose="030F0702030302020204" pitchFamily="66" charset="0"/>
            </a:endParaRPr>
          </a:p>
          <a:p>
            <a:pPr marL="0" indent="0"/>
            <a:endParaRPr lang="en-GB" altLang="en-US" sz="2400">
              <a:latin typeface="Comic Sans MS" panose="030F0702030302020204" pitchFamily="66" charset="0"/>
            </a:endParaRPr>
          </a:p>
          <a:p>
            <a:pPr marL="0" indent="0"/>
            <a:endParaRPr lang="en-GB" altLang="en-US" sz="2400">
              <a:latin typeface="Comic Sans MS" panose="030F0702030302020204" pitchFamily="66" charset="0"/>
            </a:endParaRPr>
          </a:p>
          <a:p>
            <a:pPr marL="0" indent="0"/>
            <a:endParaRPr lang="en-GB" altLang="en-US" sz="2400">
              <a:latin typeface="Comic Sans MS" panose="030F0702030302020204" pitchFamily="66" charset="0"/>
            </a:endParaRPr>
          </a:p>
          <a:p>
            <a:pPr marL="0" indent="0"/>
            <a:endParaRPr lang="en-GB" altLang="en-US" sz="2400">
              <a:latin typeface="Comic Sans MS" panose="030F0702030302020204" pitchFamily="66" charset="0"/>
            </a:endParaRPr>
          </a:p>
          <a:p>
            <a:pPr marL="0" indent="0"/>
            <a:r>
              <a:rPr lang="en-GB" altLang="en-US" sz="2400">
                <a:latin typeface="Comic Sans MS" panose="030F0702030302020204" pitchFamily="66" charset="0"/>
              </a:rPr>
              <a:t>A solution of this is called Tollens’ reagent which is used to tell aldehydes from ketones. Aldehydes reduce it to silver, while ketones do not</a:t>
            </a:r>
          </a:p>
        </p:txBody>
      </p:sp>
      <p:sp>
        <p:nvSpPr>
          <p:cNvPr id="115719" name="AutoShape 7" descr="2Q==">
            <a:extLst>
              <a:ext uri="{FF2B5EF4-FFF2-40B4-BE49-F238E27FC236}">
                <a16:creationId xmlns:a16="http://schemas.microsoft.com/office/drawing/2014/main" id="{E15D9D86-0F00-4B2C-8B2D-97E81571FF39}"/>
              </a:ext>
            </a:extLst>
          </p:cNvPr>
          <p:cNvSpPr>
            <a:spLocks noChangeAspect="1" noChangeArrowheads="1"/>
          </p:cNvSpPr>
          <p:nvPr/>
        </p:nvSpPr>
        <p:spPr bwMode="auto">
          <a:xfrm>
            <a:off x="3152775" y="2624138"/>
            <a:ext cx="2838450" cy="160972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GB"/>
          </a:p>
        </p:txBody>
      </p:sp>
      <p:pic>
        <p:nvPicPr>
          <p:cNvPr id="115725" name="Picture 13" descr="Ag(NH3)2%2B">
            <a:extLst>
              <a:ext uri="{FF2B5EF4-FFF2-40B4-BE49-F238E27FC236}">
                <a16:creationId xmlns:a16="http://schemas.microsoft.com/office/drawing/2014/main" id="{97A066A6-AF8B-4A9E-9B3F-C18F498C18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3644900"/>
            <a:ext cx="3024188" cy="1354138"/>
          </a:xfrm>
          <a:prstGeom prst="rect">
            <a:avLst/>
          </a:prstGeom>
          <a:noFill/>
          <a:extLst>
            <a:ext uri="{909E8E84-426E-40DD-AFC4-6F175D3DCCD1}">
              <a14:hiddenFill xmlns:a14="http://schemas.microsoft.com/office/drawing/2010/main">
                <a:solidFill>
                  <a:srgbClr val="FFFFFF"/>
                </a:solidFill>
              </a14:hiddenFill>
            </a:ext>
          </a:extLst>
        </p:spPr>
      </p:pic>
      <p:pic>
        <p:nvPicPr>
          <p:cNvPr id="115727" name="Picture 15" descr="195500_Diamminesilver(I)-3D-balls_68">
            <a:extLst>
              <a:ext uri="{FF2B5EF4-FFF2-40B4-BE49-F238E27FC236}">
                <a16:creationId xmlns:a16="http://schemas.microsoft.com/office/drawing/2014/main" id="{DF39676D-4D42-42C4-BF07-A891EDF97B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2625725"/>
            <a:ext cx="3168650" cy="23764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5" name="Picture 7" descr="A4p0JclCUAAO4Xs">
            <a:extLst>
              <a:ext uri="{FF2B5EF4-FFF2-40B4-BE49-F238E27FC236}">
                <a16:creationId xmlns:a16="http://schemas.microsoft.com/office/drawing/2014/main" id="{1BE26E3B-FB73-44F1-9E56-428FAF5E98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3333204"/>
            <a:ext cx="4248150" cy="2832100"/>
          </a:xfrm>
          <a:prstGeom prst="rect">
            <a:avLst/>
          </a:prstGeom>
          <a:solidFill>
            <a:srgbClr val="CFF9FD"/>
          </a:solidFill>
        </p:spPr>
      </p:pic>
      <p:sp>
        <p:nvSpPr>
          <p:cNvPr id="3" name="Content Placeholder 2">
            <a:extLst>
              <a:ext uri="{FF2B5EF4-FFF2-40B4-BE49-F238E27FC236}">
                <a16:creationId xmlns:a16="http://schemas.microsoft.com/office/drawing/2014/main" id="{D98ACB3E-7D09-485E-838D-C086AE65E1C1}"/>
              </a:ext>
            </a:extLst>
          </p:cNvPr>
          <p:cNvSpPr>
            <a:spLocks noGrp="1"/>
          </p:cNvSpPr>
          <p:nvPr>
            <p:ph idx="4294967295"/>
          </p:nvPr>
        </p:nvSpPr>
        <p:spPr>
          <a:xfrm>
            <a:off x="250825" y="555079"/>
            <a:ext cx="8229600" cy="4525962"/>
          </a:xfrm>
        </p:spPr>
        <p:txBody>
          <a:bodyPr/>
          <a:lstStyle/>
          <a:p>
            <a:pPr>
              <a:buFontTx/>
              <a:buNone/>
            </a:pPr>
            <a:r>
              <a:rPr lang="en-GB" altLang="en-US" sz="2400" b="1">
                <a:latin typeface="Comic Sans MS" panose="030F0702030302020204" pitchFamily="66" charset="0"/>
              </a:rPr>
              <a:t>COMPLEXES</a:t>
            </a:r>
          </a:p>
          <a:p>
            <a:endParaRPr lang="en-GB" altLang="en-US" sz="2400" b="1">
              <a:latin typeface="Comic Sans MS" panose="030F0702030302020204" pitchFamily="66" charset="0"/>
            </a:endParaRPr>
          </a:p>
          <a:p>
            <a:r>
              <a:rPr lang="en-GB" altLang="en-US" sz="2400" b="1">
                <a:latin typeface="Comic Sans MS" panose="030F0702030302020204" pitchFamily="66" charset="0"/>
              </a:rPr>
              <a:t>Complexes</a:t>
            </a:r>
            <a:r>
              <a:rPr lang="en-GB" altLang="en-US" sz="2400">
                <a:latin typeface="Comic Sans MS" panose="030F0702030302020204" pitchFamily="66" charset="0"/>
              </a:rPr>
              <a:t> are formed when transition metals or their ions form </a:t>
            </a:r>
            <a:r>
              <a:rPr lang="en-GB" altLang="en-US" sz="2400" b="1">
                <a:latin typeface="Comic Sans MS" panose="030F0702030302020204" pitchFamily="66" charset="0"/>
              </a:rPr>
              <a:t>co-ordinate</a:t>
            </a:r>
            <a:r>
              <a:rPr lang="en-GB" altLang="en-US" sz="2400">
                <a:latin typeface="Comic Sans MS" panose="030F0702030302020204" pitchFamily="66" charset="0"/>
              </a:rPr>
              <a:t> (dative) bonds with </a:t>
            </a:r>
            <a:r>
              <a:rPr lang="en-GB" altLang="en-US" sz="2400" b="1">
                <a:latin typeface="Comic Sans MS" panose="030F0702030302020204" pitchFamily="66" charset="0"/>
              </a:rPr>
              <a:t>ligands</a:t>
            </a:r>
            <a:endParaRPr lang="en-GB" altLang="en-US" sz="2400">
              <a:latin typeface="Comic Sans MS" panose="030F0702030302020204" pitchFamily="66" charset="0"/>
            </a:endParaRPr>
          </a:p>
          <a:p>
            <a:endParaRPr lang="en-GB" altLang="en-US" sz="2400" b="1">
              <a:latin typeface="Comic Sans MS" panose="030F0702030302020204" pitchFamily="66" charset="0"/>
            </a:endParaRPr>
          </a:p>
          <a:p>
            <a:r>
              <a:rPr lang="en-US" altLang="en-US" sz="2400">
                <a:latin typeface="Comic Sans MS" panose="030F0702030302020204" pitchFamily="66" charset="0"/>
              </a:rPr>
              <a:t>A </a:t>
            </a:r>
            <a:r>
              <a:rPr lang="en-US" altLang="en-US" sz="2400" b="1">
                <a:latin typeface="Comic Sans MS" panose="030F0702030302020204" pitchFamily="66" charset="0"/>
              </a:rPr>
              <a:t>complex ion</a:t>
            </a:r>
            <a:r>
              <a:rPr lang="en-US" altLang="en-US" sz="2400">
                <a:latin typeface="Comic Sans MS" panose="030F0702030302020204" pitchFamily="66" charset="0"/>
              </a:rPr>
              <a:t> is an ion comprising of one or more ligands attached to a central metal cation by means of a dative covalent bond</a:t>
            </a:r>
          </a:p>
          <a:p>
            <a:endParaRPr lang="en-GB" altLang="en-US" sz="2400" b="1">
              <a:latin typeface="Comic Sans MS" panose="030F0702030302020204" pitchFamily="66" charset="0"/>
            </a:endParaRPr>
          </a:p>
        </p:txBody>
      </p:sp>
      <p:sp>
        <p:nvSpPr>
          <p:cNvPr id="78853" name="AutoShape 5">
            <a:extLst>
              <a:ext uri="{FF2B5EF4-FFF2-40B4-BE49-F238E27FC236}">
                <a16:creationId xmlns:a16="http://schemas.microsoft.com/office/drawing/2014/main" id="{B1B376D2-0976-4ACE-B941-14E2803D7B96}"/>
              </a:ext>
            </a:extLst>
          </p:cNvPr>
          <p:cNvSpPr>
            <a:spLocks noChangeArrowheads="1"/>
          </p:cNvSpPr>
          <p:nvPr/>
        </p:nvSpPr>
        <p:spPr bwMode="auto">
          <a:xfrm>
            <a:off x="4859338" y="3579266"/>
            <a:ext cx="2592387" cy="2447925"/>
          </a:xfrm>
          <a:prstGeom prst="upArrowCallout">
            <a:avLst>
              <a:gd name="adj1" fmla="val 26475"/>
              <a:gd name="adj2" fmla="val 26475"/>
              <a:gd name="adj3" fmla="val 16667"/>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400" b="1">
                <a:solidFill>
                  <a:schemeClr val="accent2"/>
                </a:solidFill>
                <a:latin typeface="Comic Sans MS" panose="030F0702030302020204" pitchFamily="66" charset="0"/>
              </a:rPr>
              <a:t>Cat</a:t>
            </a:r>
            <a:r>
              <a:rPr lang="en-GB" altLang="en-US" sz="2400">
                <a:solidFill>
                  <a:schemeClr val="accent2"/>
                </a:solidFill>
                <a:latin typeface="Comic Sans MS" panose="030F0702030302020204" pitchFamily="66" charset="0"/>
              </a:rPr>
              <a:t>ions are </a:t>
            </a:r>
            <a:br>
              <a:rPr lang="en-GB" altLang="en-US" sz="2400">
                <a:solidFill>
                  <a:schemeClr val="accent2"/>
                </a:solidFill>
                <a:latin typeface="Comic Sans MS" panose="030F0702030302020204" pitchFamily="66" charset="0"/>
              </a:rPr>
            </a:br>
            <a:r>
              <a:rPr lang="en-GB" altLang="en-US" sz="2400">
                <a:solidFill>
                  <a:schemeClr val="accent2"/>
                </a:solidFill>
                <a:latin typeface="Comic Sans MS" panose="030F0702030302020204" pitchFamily="66" charset="0"/>
              </a:rPr>
              <a:t>positive </a:t>
            </a:r>
            <a:br>
              <a:rPr lang="en-GB" altLang="en-US" sz="2400">
                <a:solidFill>
                  <a:schemeClr val="accent2"/>
                </a:solidFill>
                <a:latin typeface="Comic Sans MS" panose="030F0702030302020204" pitchFamily="66" charset="0"/>
              </a:rPr>
            </a:br>
            <a:r>
              <a:rPr lang="en-GB" altLang="en-US" sz="2400">
                <a:solidFill>
                  <a:schemeClr val="accent2"/>
                </a:solidFill>
                <a:latin typeface="Comic Sans MS" panose="030F0702030302020204" pitchFamily="66" charset="0"/>
              </a:rPr>
              <a:t>(“</a:t>
            </a:r>
            <a:r>
              <a:rPr lang="en-GB" altLang="en-US" sz="2400" b="1">
                <a:solidFill>
                  <a:schemeClr val="accent2"/>
                </a:solidFill>
                <a:latin typeface="Comic Sans MS" panose="030F0702030302020204" pitchFamily="66" charset="0"/>
              </a:rPr>
              <a:t>pussy</a:t>
            </a:r>
            <a:r>
              <a:rPr lang="en-GB" altLang="en-US" sz="2400">
                <a:solidFill>
                  <a:schemeClr val="accent2"/>
                </a:solidFill>
                <a:latin typeface="Comic Sans MS" panose="030F0702030302020204" pitchFamily="66" charset="0"/>
              </a:rPr>
              <a:t>-tive) 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206193-78C6-4574-B839-B1BBE5E02616}"/>
              </a:ext>
            </a:extLst>
          </p:cNvPr>
          <p:cNvSpPr>
            <a:spLocks noGrp="1"/>
          </p:cNvSpPr>
          <p:nvPr>
            <p:ph idx="4294967295"/>
          </p:nvPr>
        </p:nvSpPr>
        <p:spPr>
          <a:xfrm>
            <a:off x="179388" y="981075"/>
            <a:ext cx="8713787" cy="4525963"/>
          </a:xfrm>
        </p:spPr>
        <p:txBody>
          <a:bodyPr/>
          <a:lstStyle/>
          <a:p>
            <a:pPr>
              <a:lnSpc>
                <a:spcPct val="80000"/>
              </a:lnSpc>
              <a:buFontTx/>
              <a:buNone/>
            </a:pPr>
            <a:r>
              <a:rPr lang="en-GB" altLang="en-US" sz="2400" b="1">
                <a:latin typeface="Comic Sans MS" panose="030F0702030302020204" pitchFamily="66" charset="0"/>
              </a:rPr>
              <a:t>USEFUL APPLICATIONS OF EDTA</a:t>
            </a:r>
          </a:p>
          <a:p>
            <a:pPr>
              <a:lnSpc>
                <a:spcPct val="80000"/>
              </a:lnSpc>
            </a:pPr>
            <a:endParaRPr lang="en-GB" altLang="en-US" sz="2400" b="1">
              <a:latin typeface="Comic Sans MS" panose="030F0702030302020204" pitchFamily="66" charset="0"/>
            </a:endParaRPr>
          </a:p>
          <a:p>
            <a:pPr>
              <a:lnSpc>
                <a:spcPct val="80000"/>
              </a:lnSpc>
            </a:pPr>
            <a:r>
              <a:rPr lang="en-GB" altLang="en-US" sz="2400">
                <a:latin typeface="Comic Sans MS" panose="030F0702030302020204" pitchFamily="66" charset="0"/>
              </a:rPr>
              <a:t>EDTA has many uses, for example:</a:t>
            </a:r>
          </a:p>
          <a:p>
            <a:pPr>
              <a:lnSpc>
                <a:spcPct val="80000"/>
              </a:lnSpc>
            </a:pPr>
            <a:endParaRPr lang="en-GB" altLang="en-US" sz="2400">
              <a:latin typeface="Comic Sans MS" panose="030F0702030302020204" pitchFamily="66" charset="0"/>
            </a:endParaRPr>
          </a:p>
          <a:p>
            <a:pPr lvl="1">
              <a:lnSpc>
                <a:spcPct val="80000"/>
              </a:lnSpc>
            </a:pPr>
            <a:r>
              <a:rPr lang="en-GB" altLang="en-US" sz="2400">
                <a:latin typeface="Comic Sans MS" panose="030F0702030302020204" pitchFamily="66" charset="0"/>
              </a:rPr>
              <a:t>An </a:t>
            </a:r>
            <a:r>
              <a:rPr lang="en-GB" altLang="en-US" sz="2400" b="1">
                <a:latin typeface="Comic Sans MS" panose="030F0702030302020204" pitchFamily="66" charset="0"/>
              </a:rPr>
              <a:t>antidote</a:t>
            </a:r>
            <a:r>
              <a:rPr lang="en-GB" altLang="en-US" sz="2400">
                <a:latin typeface="Comic Sans MS" panose="030F0702030302020204" pitchFamily="66" charset="0"/>
              </a:rPr>
              <a:t> in metal poisoning. It removes poisonous metal ions (e.g. mercury and lead) from the bloodstream</a:t>
            </a:r>
          </a:p>
          <a:p>
            <a:pPr lvl="1">
              <a:lnSpc>
                <a:spcPct val="80000"/>
              </a:lnSpc>
            </a:pPr>
            <a:endParaRPr lang="en-GB" altLang="en-US" sz="2400">
              <a:latin typeface="Comic Sans MS" panose="030F0702030302020204" pitchFamily="66" charset="0"/>
            </a:endParaRPr>
          </a:p>
          <a:p>
            <a:pPr lvl="1">
              <a:lnSpc>
                <a:spcPct val="80000"/>
              </a:lnSpc>
            </a:pPr>
            <a:r>
              <a:rPr lang="en-GB" altLang="en-US" sz="2400">
                <a:latin typeface="Comic Sans MS" panose="030F0702030302020204" pitchFamily="66" charset="0"/>
              </a:rPr>
              <a:t>It is an </a:t>
            </a:r>
            <a:r>
              <a:rPr lang="en-GB" altLang="en-US" sz="2400" b="1">
                <a:latin typeface="Comic Sans MS" panose="030F0702030302020204" pitchFamily="66" charset="0"/>
              </a:rPr>
              <a:t>anticoagulant</a:t>
            </a:r>
            <a:r>
              <a:rPr lang="en-GB" altLang="en-US" sz="2400">
                <a:latin typeface="Comic Sans MS" panose="030F0702030302020204" pitchFamily="66" charset="0"/>
              </a:rPr>
              <a:t>, so is used in blood transfusions to remove calcium ions which cause blood clotting, and in the storage and analysis of blood in forensic science</a:t>
            </a:r>
          </a:p>
          <a:p>
            <a:pPr lvl="1">
              <a:lnSpc>
                <a:spcPct val="80000"/>
              </a:lnSpc>
            </a:pPr>
            <a:endParaRPr lang="en-GB" altLang="en-US" sz="2400">
              <a:latin typeface="Comic Sans MS" panose="030F0702030302020204" pitchFamily="66" charset="0"/>
            </a:endParaRPr>
          </a:p>
          <a:p>
            <a:pPr lvl="1">
              <a:lnSpc>
                <a:spcPct val="80000"/>
              </a:lnSpc>
            </a:pPr>
            <a:r>
              <a:rPr lang="en-GB" altLang="en-US" sz="2400">
                <a:latin typeface="Comic Sans MS" panose="030F0702030302020204" pitchFamily="66" charset="0"/>
              </a:rPr>
              <a:t>To </a:t>
            </a:r>
            <a:r>
              <a:rPr lang="en-GB" altLang="en-US" sz="2400" b="1">
                <a:latin typeface="Comic Sans MS" panose="030F0702030302020204" pitchFamily="66" charset="0"/>
              </a:rPr>
              <a:t>remove calcium ions from hard water</a:t>
            </a:r>
            <a:r>
              <a:rPr lang="en-GB" altLang="en-US" sz="2400">
                <a:latin typeface="Comic Sans MS" panose="030F0702030302020204" pitchFamily="66" charset="0"/>
              </a:rPr>
              <a:t>. For this reason many cleaning products contain it, such as shampoos, shower gel etc</a:t>
            </a:r>
          </a:p>
          <a:p>
            <a:pPr>
              <a:lnSpc>
                <a:spcPct val="80000"/>
              </a:lnSpc>
            </a:pPr>
            <a:endParaRPr lang="en-GB" altLang="en-US" sz="2400">
              <a:latin typeface="Comic Sans MS" panose="030F0702030302020204" pitchFamily="66" charset="0"/>
            </a:endParaRPr>
          </a:p>
          <a:p>
            <a:endParaRPr lang="en-GB" altLang="en-US" sz="240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fade">
                                      <p:cBhvr>
                                        <p:cTn id="1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6F1CFB-025D-439E-885D-A6E759A97172}"/>
              </a:ext>
            </a:extLst>
          </p:cNvPr>
          <p:cNvSpPr>
            <a:spLocks noGrp="1"/>
          </p:cNvSpPr>
          <p:nvPr>
            <p:ph idx="4294967295"/>
          </p:nvPr>
        </p:nvSpPr>
        <p:spPr>
          <a:xfrm>
            <a:off x="250825" y="476672"/>
            <a:ext cx="8229600" cy="4525963"/>
          </a:xfrm>
        </p:spPr>
        <p:txBody>
          <a:bodyPr/>
          <a:lstStyle/>
          <a:p>
            <a:pPr>
              <a:lnSpc>
                <a:spcPct val="80000"/>
              </a:lnSpc>
              <a:buFontTx/>
              <a:buNone/>
            </a:pPr>
            <a:r>
              <a:rPr lang="en-GB" altLang="en-US" sz="2400" b="1">
                <a:latin typeface="Comic Sans MS" panose="030F0702030302020204" pitchFamily="66" charset="0"/>
              </a:rPr>
              <a:t>HAEMOGLOBIN</a:t>
            </a:r>
          </a:p>
          <a:p>
            <a:pPr>
              <a:lnSpc>
                <a:spcPct val="80000"/>
              </a:lnSpc>
            </a:pPr>
            <a:endParaRPr lang="en-GB" altLang="en-US" sz="2400">
              <a:latin typeface="Comic Sans MS" panose="030F0702030302020204" pitchFamily="66" charset="0"/>
            </a:endParaRPr>
          </a:p>
          <a:p>
            <a:pPr>
              <a:lnSpc>
                <a:spcPct val="80000"/>
              </a:lnSpc>
            </a:pPr>
            <a:r>
              <a:rPr lang="en-GB" altLang="en-US" sz="2400">
                <a:latin typeface="Comic Sans MS" panose="030F0702030302020204" pitchFamily="66" charset="0"/>
              </a:rPr>
              <a:t>Blood naturally contains a multidentate ligand called </a:t>
            </a:r>
            <a:r>
              <a:rPr lang="en-GB" altLang="en-US" sz="2400" b="1">
                <a:latin typeface="Comic Sans MS" panose="030F0702030302020204" pitchFamily="66" charset="0"/>
              </a:rPr>
              <a:t>haemoglobin</a:t>
            </a:r>
          </a:p>
          <a:p>
            <a:pPr>
              <a:lnSpc>
                <a:spcPct val="80000"/>
              </a:lnSpc>
            </a:pPr>
            <a:endParaRPr lang="en-GB" altLang="en-US" sz="2400">
              <a:latin typeface="Comic Sans MS" panose="030F0702030302020204" pitchFamily="66" charset="0"/>
            </a:endParaRPr>
          </a:p>
          <a:p>
            <a:pPr>
              <a:lnSpc>
                <a:spcPct val="80000"/>
              </a:lnSpc>
            </a:pPr>
            <a:r>
              <a:rPr lang="en-GB" altLang="en-US" sz="2400">
                <a:latin typeface="Comic Sans MS" panose="030F0702030302020204" pitchFamily="66" charset="0"/>
              </a:rPr>
              <a:t>The haemoglobin molecule contains </a:t>
            </a:r>
            <a:br>
              <a:rPr lang="en-GB" altLang="en-US" sz="2400">
                <a:latin typeface="Comic Sans MS" panose="030F0702030302020204" pitchFamily="66" charset="0"/>
              </a:rPr>
            </a:br>
            <a:r>
              <a:rPr lang="en-GB" altLang="en-US" sz="2400" b="1">
                <a:latin typeface="Comic Sans MS" panose="030F0702030302020204" pitchFamily="66" charset="0"/>
              </a:rPr>
              <a:t>4 nitrogen atoms</a:t>
            </a:r>
            <a:r>
              <a:rPr lang="en-GB" altLang="en-US" sz="2400">
                <a:latin typeface="Comic Sans MS" panose="030F0702030302020204" pitchFamily="66" charset="0"/>
              </a:rPr>
              <a:t> that are </a:t>
            </a:r>
            <a:br>
              <a:rPr lang="en-GB" altLang="en-US" sz="2400">
                <a:latin typeface="Comic Sans MS" panose="030F0702030302020204" pitchFamily="66" charset="0"/>
              </a:rPr>
            </a:br>
            <a:r>
              <a:rPr lang="en-GB" altLang="en-US" sz="2400">
                <a:latin typeface="Comic Sans MS" panose="030F0702030302020204" pitchFamily="66" charset="0"/>
              </a:rPr>
              <a:t>co-ordinately bonded to </a:t>
            </a:r>
            <a:r>
              <a:rPr lang="en-GB" altLang="en-US" sz="2400" b="1">
                <a:latin typeface="Comic Sans MS" panose="030F0702030302020204" pitchFamily="66" charset="0"/>
              </a:rPr>
              <a:t>iron</a:t>
            </a:r>
          </a:p>
          <a:p>
            <a:pPr>
              <a:lnSpc>
                <a:spcPct val="80000"/>
              </a:lnSpc>
            </a:pPr>
            <a:endParaRPr lang="en-GB" altLang="en-US" sz="2400">
              <a:latin typeface="Comic Sans MS" panose="030F0702030302020204" pitchFamily="66" charset="0"/>
            </a:endParaRPr>
          </a:p>
          <a:p>
            <a:pPr>
              <a:lnSpc>
                <a:spcPct val="80000"/>
              </a:lnSpc>
            </a:pPr>
            <a:r>
              <a:rPr lang="en-GB" altLang="en-US" sz="2400" b="1">
                <a:latin typeface="Comic Sans MS" panose="030F0702030302020204" pitchFamily="66" charset="0"/>
              </a:rPr>
              <a:t>Two more</a:t>
            </a:r>
            <a:r>
              <a:rPr lang="en-GB" altLang="en-US" sz="2400">
                <a:latin typeface="Comic Sans MS" panose="030F0702030302020204" pitchFamily="66" charset="0"/>
              </a:rPr>
              <a:t> co-ordinate bonds </a:t>
            </a:r>
            <a:br>
              <a:rPr lang="en-GB" altLang="en-US" sz="2400">
                <a:latin typeface="Comic Sans MS" panose="030F0702030302020204" pitchFamily="66" charset="0"/>
              </a:rPr>
            </a:br>
            <a:r>
              <a:rPr lang="en-GB" altLang="en-US" sz="2400">
                <a:latin typeface="Comic Sans MS" panose="030F0702030302020204" pitchFamily="66" charset="0"/>
              </a:rPr>
              <a:t>are formed to the iron, one </a:t>
            </a:r>
            <a:br>
              <a:rPr lang="en-GB" altLang="en-US" sz="2400">
                <a:latin typeface="Comic Sans MS" panose="030F0702030302020204" pitchFamily="66" charset="0"/>
              </a:rPr>
            </a:br>
            <a:r>
              <a:rPr lang="en-GB" altLang="en-US" sz="2400">
                <a:latin typeface="Comic Sans MS" panose="030F0702030302020204" pitchFamily="66" charset="0"/>
              </a:rPr>
              <a:t>from the nitrogen atom in the </a:t>
            </a:r>
            <a:br>
              <a:rPr lang="en-GB" altLang="en-US" sz="2400">
                <a:latin typeface="Comic Sans MS" panose="030F0702030302020204" pitchFamily="66" charset="0"/>
              </a:rPr>
            </a:br>
            <a:r>
              <a:rPr lang="en-GB" altLang="en-US" sz="2400">
                <a:latin typeface="Comic Sans MS" panose="030F0702030302020204" pitchFamily="66" charset="0"/>
              </a:rPr>
              <a:t>protein globin and the other </a:t>
            </a:r>
            <a:br>
              <a:rPr lang="en-GB" altLang="en-US" sz="2400">
                <a:latin typeface="Comic Sans MS" panose="030F0702030302020204" pitchFamily="66" charset="0"/>
              </a:rPr>
            </a:br>
            <a:r>
              <a:rPr lang="en-GB" altLang="en-US" sz="2400">
                <a:latin typeface="Comic Sans MS" panose="030F0702030302020204" pitchFamily="66" charset="0"/>
              </a:rPr>
              <a:t>from the oxygen in a molecule </a:t>
            </a:r>
            <a:br>
              <a:rPr lang="en-GB" altLang="en-US" sz="2400">
                <a:latin typeface="Comic Sans MS" panose="030F0702030302020204" pitchFamily="66" charset="0"/>
              </a:rPr>
            </a:br>
            <a:r>
              <a:rPr lang="en-GB" altLang="en-US" sz="2400">
                <a:latin typeface="Comic Sans MS" panose="030F0702030302020204" pitchFamily="66" charset="0"/>
              </a:rPr>
              <a:t>of oxygen (oxyhaemoglobin) or </a:t>
            </a:r>
            <a:br>
              <a:rPr lang="en-GB" altLang="en-US" sz="2400">
                <a:latin typeface="Comic Sans MS" panose="030F0702030302020204" pitchFamily="66" charset="0"/>
              </a:rPr>
            </a:br>
            <a:r>
              <a:rPr lang="en-GB" altLang="en-US" sz="2400">
                <a:latin typeface="Comic Sans MS" panose="030F0702030302020204" pitchFamily="66" charset="0"/>
              </a:rPr>
              <a:t>from a water molecule </a:t>
            </a:r>
            <a:br>
              <a:rPr lang="en-GB" altLang="en-US" sz="2400">
                <a:latin typeface="Comic Sans MS" panose="030F0702030302020204" pitchFamily="66" charset="0"/>
              </a:rPr>
            </a:br>
            <a:r>
              <a:rPr lang="en-GB" altLang="en-US" sz="2400">
                <a:latin typeface="Comic Sans MS" panose="030F0702030302020204" pitchFamily="66" charset="0"/>
              </a:rPr>
              <a:t>(deoxyhaemoglobin)</a:t>
            </a:r>
          </a:p>
          <a:p>
            <a:endParaRPr lang="en-GB" altLang="en-US" sz="2400">
              <a:latin typeface="Comic Sans MS" panose="030F0702030302020204" pitchFamily="66" charset="0"/>
            </a:endParaRPr>
          </a:p>
        </p:txBody>
      </p:sp>
      <p:pic>
        <p:nvPicPr>
          <p:cNvPr id="100358" name="Picture 6" descr="220px-Heme_b">
            <a:extLst>
              <a:ext uri="{FF2B5EF4-FFF2-40B4-BE49-F238E27FC236}">
                <a16:creationId xmlns:a16="http://schemas.microsoft.com/office/drawing/2014/main" id="{315DD3D9-83FE-4753-BEE5-82B9F3DB30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488" y="2492797"/>
            <a:ext cx="3203575" cy="35385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D788DE-4D4E-4EB5-A02C-BC6BC0EBFCFB}"/>
              </a:ext>
            </a:extLst>
          </p:cNvPr>
          <p:cNvSpPr>
            <a:spLocks noGrp="1"/>
          </p:cNvSpPr>
          <p:nvPr>
            <p:ph idx="4294967295"/>
          </p:nvPr>
        </p:nvSpPr>
        <p:spPr>
          <a:xfrm>
            <a:off x="250825" y="1052513"/>
            <a:ext cx="5257800" cy="4525962"/>
          </a:xfrm>
        </p:spPr>
        <p:txBody>
          <a:bodyPr/>
          <a:lstStyle/>
          <a:p>
            <a:pPr>
              <a:lnSpc>
                <a:spcPct val="80000"/>
              </a:lnSpc>
              <a:buFontTx/>
              <a:buNone/>
            </a:pPr>
            <a:r>
              <a:rPr lang="en-GB" altLang="en-US" sz="2400" b="1">
                <a:latin typeface="Comic Sans MS" panose="030F0702030302020204" pitchFamily="66" charset="0"/>
              </a:rPr>
              <a:t>HAEMOGLOBIN</a:t>
            </a:r>
          </a:p>
          <a:p>
            <a:pPr>
              <a:lnSpc>
                <a:spcPct val="80000"/>
              </a:lnSpc>
            </a:pPr>
            <a:endParaRPr lang="en-GB" altLang="en-US" sz="2400" b="1">
              <a:latin typeface="Comic Sans MS" panose="030F0702030302020204" pitchFamily="66" charset="0"/>
            </a:endParaRPr>
          </a:p>
          <a:p>
            <a:pPr>
              <a:lnSpc>
                <a:spcPct val="80000"/>
              </a:lnSpc>
            </a:pPr>
            <a:r>
              <a:rPr lang="en-GB" altLang="en-US" sz="2400">
                <a:latin typeface="Comic Sans MS" panose="030F0702030302020204" pitchFamily="66" charset="0"/>
              </a:rPr>
              <a:t>This complex transports the oxygen in our blood around our bodies, due to the weak co-ordinate bonds formed in the iron complex</a:t>
            </a:r>
          </a:p>
          <a:p>
            <a:pPr>
              <a:lnSpc>
                <a:spcPct val="80000"/>
              </a:lnSpc>
            </a:pPr>
            <a:endParaRPr lang="en-GB" altLang="en-US" sz="2400">
              <a:latin typeface="Comic Sans MS" panose="030F0702030302020204" pitchFamily="66" charset="0"/>
            </a:endParaRPr>
          </a:p>
          <a:p>
            <a:pPr>
              <a:lnSpc>
                <a:spcPct val="80000"/>
              </a:lnSpc>
            </a:pPr>
            <a:r>
              <a:rPr lang="en-GB" altLang="en-US" sz="2400">
                <a:latin typeface="Comic Sans MS" panose="030F0702030302020204" pitchFamily="66" charset="0"/>
              </a:rPr>
              <a:t>Carbon monoxide can also form co-ordinate bonds with the complex and the bond is more stable than the bond formed with oxygen. Therefore if carbon monoxide is breathed in and concentration is high enough, it can cause oxygen starvation to the body and is life threatening</a:t>
            </a:r>
          </a:p>
        </p:txBody>
      </p:sp>
      <p:pic>
        <p:nvPicPr>
          <p:cNvPr id="101382" name="Picture 6" descr="274px-1GZX_Haemoglobin">
            <a:extLst>
              <a:ext uri="{FF2B5EF4-FFF2-40B4-BE49-F238E27FC236}">
                <a16:creationId xmlns:a16="http://schemas.microsoft.com/office/drawing/2014/main" id="{E14182DF-5E24-4ED6-AFB8-63A9DFD677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625" y="981075"/>
            <a:ext cx="3465513" cy="3465513"/>
          </a:xfrm>
          <a:prstGeom prst="rect">
            <a:avLst/>
          </a:prstGeom>
          <a:noFill/>
          <a:extLst>
            <a:ext uri="{909E8E84-426E-40DD-AFC4-6F175D3DCCD1}">
              <a14:hiddenFill xmlns:a14="http://schemas.microsoft.com/office/drawing/2010/main">
                <a:solidFill>
                  <a:srgbClr val="FFFFFF"/>
                </a:solidFill>
              </a14:hiddenFill>
            </a:ext>
          </a:extLst>
        </p:spPr>
      </p:pic>
      <p:pic>
        <p:nvPicPr>
          <p:cNvPr id="101384" name="Picture 8" descr="SK183_2_004i">
            <a:extLst>
              <a:ext uri="{FF2B5EF4-FFF2-40B4-BE49-F238E27FC236}">
                <a16:creationId xmlns:a16="http://schemas.microsoft.com/office/drawing/2014/main" id="{0843F335-CD6C-4C8F-B5C6-9DB219FBC6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5475" y="4365625"/>
            <a:ext cx="3438525" cy="2181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43AA87-DACF-41AF-AE50-44D067241D66}"/>
              </a:ext>
            </a:extLst>
          </p:cNvPr>
          <p:cNvSpPr>
            <a:spLocks noGrp="1"/>
          </p:cNvSpPr>
          <p:nvPr>
            <p:ph idx="4294967295"/>
          </p:nvPr>
        </p:nvSpPr>
        <p:spPr>
          <a:xfrm>
            <a:off x="250825" y="981075"/>
            <a:ext cx="6408738" cy="4525963"/>
          </a:xfrm>
        </p:spPr>
        <p:txBody>
          <a:bodyPr/>
          <a:lstStyle/>
          <a:p>
            <a:pPr>
              <a:buFontTx/>
              <a:buNone/>
            </a:pPr>
            <a:r>
              <a:rPr lang="en-GB" altLang="en-US" sz="2400" b="1">
                <a:latin typeface="Comic Sans MS" panose="030F0702030302020204" pitchFamily="66" charset="0"/>
              </a:rPr>
              <a:t>CISPLATIN</a:t>
            </a:r>
          </a:p>
          <a:p>
            <a:pPr>
              <a:buFontTx/>
              <a:buNone/>
            </a:pPr>
            <a:endParaRPr lang="en-GB" altLang="en-US" sz="2400" b="1">
              <a:latin typeface="Comic Sans MS" panose="030F0702030302020204" pitchFamily="66" charset="0"/>
            </a:endParaRPr>
          </a:p>
          <a:p>
            <a:r>
              <a:rPr lang="en-GB" altLang="en-US" sz="2400">
                <a:latin typeface="Comic Sans MS" panose="030F0702030302020204" pitchFamily="66" charset="0"/>
              </a:rPr>
              <a:t>One of the most-successful anti-caner drugs developed in recent years is </a:t>
            </a:r>
            <a:r>
              <a:rPr lang="en-GB" altLang="en-US" sz="2400" b="1">
                <a:latin typeface="Comic Sans MS" panose="030F0702030302020204" pitchFamily="66" charset="0"/>
              </a:rPr>
              <a:t>cisplatin</a:t>
            </a:r>
          </a:p>
          <a:p>
            <a:endParaRPr lang="en-GB" altLang="en-US" sz="2400" b="1">
              <a:latin typeface="Comic Sans MS" panose="030F0702030302020204" pitchFamily="66" charset="0"/>
            </a:endParaRPr>
          </a:p>
          <a:p>
            <a:r>
              <a:rPr lang="en-GB" altLang="en-US" sz="2400">
                <a:latin typeface="Comic Sans MS" panose="030F0702030302020204" pitchFamily="66" charset="0"/>
              </a:rPr>
              <a:t>It is believed to work by bonding to DNA so that it prevents the replication of cancerous cells</a:t>
            </a:r>
          </a:p>
          <a:p>
            <a:endParaRPr lang="en-GB" altLang="en-US" sz="2400">
              <a:latin typeface="Comic Sans MS" panose="030F0702030302020204" pitchFamily="66" charset="0"/>
            </a:endParaRPr>
          </a:p>
          <a:p>
            <a:r>
              <a:rPr lang="en-GB" altLang="en-US" sz="2400">
                <a:latin typeface="Comic Sans MS" panose="030F0702030302020204" pitchFamily="66" charset="0"/>
              </a:rPr>
              <a:t>Its isomer transplatin has no anti-cancer properties</a:t>
            </a:r>
          </a:p>
        </p:txBody>
      </p:sp>
      <p:pic>
        <p:nvPicPr>
          <p:cNvPr id="102406" name="Picture 6" descr="cisplatin%2Binjection">
            <a:extLst>
              <a:ext uri="{FF2B5EF4-FFF2-40B4-BE49-F238E27FC236}">
                <a16:creationId xmlns:a16="http://schemas.microsoft.com/office/drawing/2014/main" id="{F3BBEFB8-4C64-4FCA-B0E4-ED45676A9D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488" y="836613"/>
            <a:ext cx="1857375" cy="2609850"/>
          </a:xfrm>
          <a:prstGeom prst="rect">
            <a:avLst/>
          </a:prstGeom>
          <a:noFill/>
          <a:extLst>
            <a:ext uri="{909E8E84-426E-40DD-AFC4-6F175D3DCCD1}">
              <a14:hiddenFill xmlns:a14="http://schemas.microsoft.com/office/drawing/2010/main">
                <a:solidFill>
                  <a:srgbClr val="FFFFFF"/>
                </a:solidFill>
              </a14:hiddenFill>
            </a:ext>
          </a:extLst>
        </p:spPr>
      </p:pic>
      <p:pic>
        <p:nvPicPr>
          <p:cNvPr id="102407" name="Picture 7" descr="Cisplatin-2D">
            <a:extLst>
              <a:ext uri="{FF2B5EF4-FFF2-40B4-BE49-F238E27FC236}">
                <a16:creationId xmlns:a16="http://schemas.microsoft.com/office/drawing/2014/main" id="{FF3906A1-5354-48D4-BCC5-233960F5E3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5370513"/>
            <a:ext cx="2627312" cy="1487487"/>
          </a:xfrm>
          <a:prstGeom prst="rect">
            <a:avLst/>
          </a:prstGeom>
          <a:noFill/>
          <a:extLst>
            <a:ext uri="{909E8E84-426E-40DD-AFC4-6F175D3DCCD1}">
              <a14:hiddenFill xmlns:a14="http://schemas.microsoft.com/office/drawing/2010/main">
                <a:solidFill>
                  <a:srgbClr val="FFFFFF"/>
                </a:solidFill>
              </a14:hiddenFill>
            </a:ext>
          </a:extLst>
        </p:spPr>
      </p:pic>
      <p:pic>
        <p:nvPicPr>
          <p:cNvPr id="102408" name="Picture 8" descr="cisplatin">
            <a:extLst>
              <a:ext uri="{FF2B5EF4-FFF2-40B4-BE49-F238E27FC236}">
                <a16:creationId xmlns:a16="http://schemas.microsoft.com/office/drawing/2014/main" id="{D347A6DE-9375-4248-9EC8-A7BBB67880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488" y="3429000"/>
            <a:ext cx="1871662" cy="17160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DB5FD1-662E-4819-95A0-766012315D38}"/>
              </a:ext>
            </a:extLst>
          </p:cNvPr>
          <p:cNvSpPr>
            <a:spLocks noGrp="1"/>
          </p:cNvSpPr>
          <p:nvPr>
            <p:ph idx="4294967295"/>
          </p:nvPr>
        </p:nvSpPr>
        <p:spPr/>
        <p:txBody>
          <a:bodyPr>
            <a:normAutofit fontScale="92500" lnSpcReduction="20000"/>
          </a:bodyPr>
          <a:lstStyle/>
          <a:p>
            <a:pPr>
              <a:buFontTx/>
              <a:buNone/>
            </a:pPr>
            <a:r>
              <a:rPr lang="en-GB" altLang="en-US" sz="2400" b="1">
                <a:latin typeface="Comic Sans MS" panose="030F0702030302020204" pitchFamily="66" charset="0"/>
              </a:rPr>
              <a:t>HOW IT WORKS</a:t>
            </a:r>
          </a:p>
          <a:p>
            <a:endParaRPr lang="en-GB" altLang="en-US" sz="1200" b="1">
              <a:latin typeface="Comic Sans MS" panose="030F0702030302020204" pitchFamily="66" charset="0"/>
            </a:endParaRPr>
          </a:p>
          <a:p>
            <a:r>
              <a:rPr lang="en-GB" altLang="en-US" sz="2400">
                <a:latin typeface="Comic Sans MS" panose="030F0702030302020204" pitchFamily="66" charset="0"/>
              </a:rPr>
              <a:t>Bonds between guanine on separate strands of DNA are coordinate ones with nitrogen</a:t>
            </a:r>
          </a:p>
          <a:p>
            <a:endParaRPr lang="en-GB" altLang="en-US" sz="1200">
              <a:latin typeface="Comic Sans MS" panose="030F0702030302020204" pitchFamily="66" charset="0"/>
            </a:endParaRPr>
          </a:p>
          <a:p>
            <a:r>
              <a:rPr lang="en-GB" altLang="en-US" sz="2400">
                <a:latin typeface="Comic Sans MS" panose="030F0702030302020204" pitchFamily="66" charset="0"/>
              </a:rPr>
              <a:t>These displace the two ammonia molecules from cisplatin</a:t>
            </a:r>
          </a:p>
          <a:p>
            <a:endParaRPr lang="en-GB" altLang="en-US" sz="1200">
              <a:latin typeface="Comic Sans MS" panose="030F0702030302020204" pitchFamily="66" charset="0"/>
            </a:endParaRPr>
          </a:p>
          <a:p>
            <a:r>
              <a:rPr lang="en-GB" altLang="en-US" sz="2400">
                <a:latin typeface="Comic Sans MS" panose="030F0702030302020204" pitchFamily="66" charset="0"/>
              </a:rPr>
              <a:t>the platinum atom is now binded to DNA bases</a:t>
            </a:r>
          </a:p>
          <a:p>
            <a:endParaRPr lang="en-GB" altLang="en-US" sz="1200">
              <a:latin typeface="Comic Sans MS" panose="030F0702030302020204" pitchFamily="66" charset="0"/>
            </a:endParaRPr>
          </a:p>
          <a:p>
            <a:r>
              <a:rPr lang="en-GB" altLang="en-US" sz="2400">
                <a:latin typeface="Comic Sans MS" panose="030F0702030302020204" pitchFamily="66" charset="0"/>
              </a:rPr>
              <a:t>This prevents DNA from unravelling – which it needs to do in order for replication (cancer is uncontrollable cell replication</a:t>
            </a:r>
          </a:p>
          <a:p>
            <a:endParaRPr lang="en-GB" altLang="en-US" sz="1200">
              <a:latin typeface="Comic Sans MS" panose="030F0702030302020204" pitchFamily="66" charset="0"/>
            </a:endParaRPr>
          </a:p>
          <a:p>
            <a:r>
              <a:rPr lang="en-GB" altLang="en-US" sz="2400">
                <a:latin typeface="Comic Sans MS" panose="030F0702030302020204" pitchFamily="66" charset="0"/>
              </a:rPr>
              <a:t>The damaged DNA elicits DNA repair mechanisms, which in turn activate apoptosis (cell death) when repair proves impossible.</a:t>
            </a:r>
          </a:p>
          <a:p>
            <a:endParaRPr lang="en-GB" altLang="en-US" sz="240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500"/>
                                        <p:tgtEl>
                                          <p:spTgt spid="3">
                                            <p:txEl>
                                              <p:pRg st="8" end="8"/>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fade">
                                      <p:cBhvr>
                                        <p:cTn id="1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07" name="Group 3">
            <a:extLst>
              <a:ext uri="{FF2B5EF4-FFF2-40B4-BE49-F238E27FC236}">
                <a16:creationId xmlns:a16="http://schemas.microsoft.com/office/drawing/2014/main" id="{1F6FFD17-7EDA-4E6D-B2B9-8629B11537C8}"/>
              </a:ext>
            </a:extLst>
          </p:cNvPr>
          <p:cNvGraphicFramePr>
            <a:graphicFrameLocks noGrp="1"/>
          </p:cNvGraphicFramePr>
          <p:nvPr/>
        </p:nvGraphicFramePr>
        <p:xfrm>
          <a:off x="323850" y="1052513"/>
          <a:ext cx="8569325" cy="4265614"/>
        </p:xfrm>
        <a:graphic>
          <a:graphicData uri="http://schemas.openxmlformats.org/drawingml/2006/table">
            <a:tbl>
              <a:tblPr/>
              <a:tblGrid>
                <a:gridCol w="7272338">
                  <a:extLst>
                    <a:ext uri="{9D8B030D-6E8A-4147-A177-3AD203B41FA5}">
                      <a16:colId xmlns:a16="http://schemas.microsoft.com/office/drawing/2014/main" val="427634417"/>
                    </a:ext>
                  </a:extLst>
                </a:gridCol>
                <a:gridCol w="1296987">
                  <a:extLst>
                    <a:ext uri="{9D8B030D-6E8A-4147-A177-3AD203B41FA5}">
                      <a16:colId xmlns:a16="http://schemas.microsoft.com/office/drawing/2014/main" val="4294143100"/>
                    </a:ext>
                  </a:extLst>
                </a:gridCol>
              </a:tblGrid>
              <a:tr h="5762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a:ln>
                            <a:noFill/>
                          </a:ln>
                          <a:solidFill>
                            <a:schemeClr val="tx1"/>
                          </a:solidFill>
                          <a:effectLst/>
                          <a:latin typeface="Comic Sans MS" panose="030F0702030302020204" pitchFamily="66" charset="0"/>
                        </a:rPr>
                        <a:t>I CAN…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a:ln>
                            <a:noFill/>
                          </a:ln>
                          <a:solidFill>
                            <a:schemeClr val="tx1"/>
                          </a:solidFill>
                          <a:effectLst/>
                          <a:latin typeface="Comic Sans MS" panose="030F0702030302020204" pitchFamily="66" charset="0"/>
                        </a:rPr>
                        <a:t>I 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1450144"/>
                  </a:ext>
                </a:extLst>
              </a:tr>
              <a:tr h="8921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Define the terms ligand, co-ordinate bond and co-ordination number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5537298"/>
                  </a:ext>
                </a:extLst>
              </a:tr>
              <a:tr h="10144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Explain what unidentate, bidentate and multidentate ligands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315792"/>
                  </a:ext>
                </a:extLst>
              </a:tr>
              <a:tr h="8921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Calculate co-ordination numbers and oxidation states and shapes of complex 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4710093"/>
                  </a:ext>
                </a:extLst>
              </a:tr>
              <a:tr h="8905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Give examples of each type of ligand and analyse some of their applications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omic Sans MS" panose="030F0702030302020204" pitchFamily="66" charset="0"/>
                        </a:rPr>
                        <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6089903"/>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Content Placeholder 2">
            <a:extLst>
              <a:ext uri="{FF2B5EF4-FFF2-40B4-BE49-F238E27FC236}">
                <a16:creationId xmlns:a16="http://schemas.microsoft.com/office/drawing/2014/main" id="{99639FA7-6253-4D63-80C2-BCD5C02F7DAB}"/>
              </a:ext>
            </a:extLst>
          </p:cNvPr>
          <p:cNvSpPr>
            <a:spLocks noGrp="1"/>
          </p:cNvSpPr>
          <p:nvPr>
            <p:ph idx="4294967295"/>
          </p:nvPr>
        </p:nvSpPr>
        <p:spPr>
          <a:xfrm>
            <a:off x="250825" y="981075"/>
            <a:ext cx="8229600" cy="4525963"/>
          </a:xfrm>
        </p:spPr>
        <p:txBody>
          <a:bodyPr/>
          <a:lstStyle/>
          <a:p>
            <a:pPr>
              <a:buFontTx/>
              <a:buNone/>
            </a:pPr>
            <a:r>
              <a:rPr lang="en-GB" altLang="en-US" sz="2400" b="1">
                <a:latin typeface="Comic Sans MS" panose="030F0702030302020204" pitchFamily="66" charset="0"/>
              </a:rPr>
              <a:t>NAMING COMPOUNDS</a:t>
            </a:r>
          </a:p>
          <a:p>
            <a:pPr>
              <a:buFontTx/>
              <a:buNone/>
            </a:pPr>
            <a:endParaRPr lang="en-GB" altLang="en-US" sz="1200" b="1">
              <a:latin typeface="Comic Sans MS" panose="030F0702030302020204" pitchFamily="66" charset="0"/>
            </a:endParaRPr>
          </a:p>
          <a:p>
            <a:r>
              <a:rPr lang="en-GB" altLang="en-US" sz="2400">
                <a:latin typeface="Comic Sans MS" panose="030F0702030302020204" pitchFamily="66" charset="0"/>
              </a:rPr>
              <a:t>The name contains:</a:t>
            </a:r>
          </a:p>
          <a:p>
            <a:pPr marL="971550" lvl="1" indent="-514350">
              <a:buFontTx/>
              <a:buAutoNum type="alphaLcParenR"/>
            </a:pPr>
            <a:r>
              <a:rPr lang="en-GB" altLang="en-US" sz="2400">
                <a:latin typeface="Comic Sans MS" panose="030F0702030302020204" pitchFamily="66" charset="0"/>
              </a:rPr>
              <a:t>The ligand</a:t>
            </a:r>
          </a:p>
          <a:p>
            <a:pPr marL="971550" lvl="1" indent="-514350">
              <a:buFontTx/>
              <a:buAutoNum type="alphaLcParenR"/>
            </a:pPr>
            <a:r>
              <a:rPr lang="en-GB" altLang="en-US" sz="2400">
                <a:latin typeface="Comic Sans MS" panose="030F0702030302020204" pitchFamily="66" charset="0"/>
              </a:rPr>
              <a:t>The number of ligands</a:t>
            </a:r>
          </a:p>
          <a:p>
            <a:pPr marL="971550" lvl="1" indent="-514350">
              <a:buFontTx/>
              <a:buAutoNum type="alphaLcParenR"/>
            </a:pPr>
            <a:r>
              <a:rPr lang="en-GB" altLang="en-US" sz="2400">
                <a:latin typeface="Comic Sans MS" panose="030F0702030302020204" pitchFamily="66" charset="0"/>
              </a:rPr>
              <a:t>The oxidation state of the transition metal ion</a:t>
            </a:r>
          </a:p>
        </p:txBody>
      </p:sp>
      <p:graphicFrame>
        <p:nvGraphicFramePr>
          <p:cNvPr id="106538" name="Group 42">
            <a:extLst>
              <a:ext uri="{FF2B5EF4-FFF2-40B4-BE49-F238E27FC236}">
                <a16:creationId xmlns:a16="http://schemas.microsoft.com/office/drawing/2014/main" id="{27404BDA-90E2-4FD4-8E9D-28CE023C0F54}"/>
              </a:ext>
            </a:extLst>
          </p:cNvPr>
          <p:cNvGraphicFramePr>
            <a:graphicFrameLocks noGrp="1"/>
          </p:cNvGraphicFramePr>
          <p:nvPr/>
        </p:nvGraphicFramePr>
        <p:xfrm>
          <a:off x="323850" y="3789363"/>
          <a:ext cx="8353425" cy="2733678"/>
        </p:xfrm>
        <a:graphic>
          <a:graphicData uri="http://schemas.openxmlformats.org/drawingml/2006/table">
            <a:tbl>
              <a:tblPr/>
              <a:tblGrid>
                <a:gridCol w="2087563">
                  <a:extLst>
                    <a:ext uri="{9D8B030D-6E8A-4147-A177-3AD203B41FA5}">
                      <a16:colId xmlns:a16="http://schemas.microsoft.com/office/drawing/2014/main" val="2901480961"/>
                    </a:ext>
                  </a:extLst>
                </a:gridCol>
                <a:gridCol w="2089150">
                  <a:extLst>
                    <a:ext uri="{9D8B030D-6E8A-4147-A177-3AD203B41FA5}">
                      <a16:colId xmlns:a16="http://schemas.microsoft.com/office/drawing/2014/main" val="1098338893"/>
                    </a:ext>
                  </a:extLst>
                </a:gridCol>
                <a:gridCol w="2087562">
                  <a:extLst>
                    <a:ext uri="{9D8B030D-6E8A-4147-A177-3AD203B41FA5}">
                      <a16:colId xmlns:a16="http://schemas.microsoft.com/office/drawing/2014/main" val="2274110791"/>
                    </a:ext>
                  </a:extLst>
                </a:gridCol>
                <a:gridCol w="2089150">
                  <a:extLst>
                    <a:ext uri="{9D8B030D-6E8A-4147-A177-3AD203B41FA5}">
                      <a16:colId xmlns:a16="http://schemas.microsoft.com/office/drawing/2014/main" val="2958509262"/>
                    </a:ext>
                  </a:extLst>
                </a:gridCol>
              </a:tblGrid>
              <a:tr h="45561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omic Sans MS" panose="030F0702030302020204" pitchFamily="66" charset="0"/>
                        </a:rPr>
                        <a:t>Ligand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omic Sans MS" panose="030F0702030302020204" pitchFamily="66" charset="0"/>
                        </a:rPr>
                        <a:t>Name in Complex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omic Sans MS" panose="030F0702030302020204" pitchFamily="66" charset="0"/>
                        </a:rPr>
                        <a:t>Formula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omic Sans MS" panose="030F0702030302020204" pitchFamily="66" charset="0"/>
                        </a:rPr>
                        <a:t>Charge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2676855"/>
                  </a:ext>
                </a:extLst>
              </a:tr>
              <a:tr h="45561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Water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aqua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H</a:t>
                      </a:r>
                      <a:r>
                        <a:rPr kumimoji="0" lang="en-GB" altLang="en-US" sz="1800" b="0" i="0" u="none" strike="noStrike" cap="none" normalizeH="0" baseline="-25000">
                          <a:ln>
                            <a:noFill/>
                          </a:ln>
                          <a:solidFill>
                            <a:schemeClr val="tx1"/>
                          </a:solidFill>
                          <a:effectLst/>
                          <a:latin typeface="Comic Sans MS" panose="030F0702030302020204" pitchFamily="66" charset="0"/>
                        </a:rPr>
                        <a:t>2</a:t>
                      </a:r>
                      <a:r>
                        <a:rPr kumimoji="0" lang="en-GB" altLang="en-US" sz="1800" b="0" i="0" u="none" strike="noStrike" cap="none" normalizeH="0" baseline="0">
                          <a:ln>
                            <a:noFill/>
                          </a:ln>
                          <a:solidFill>
                            <a:schemeClr val="tx1"/>
                          </a:solidFill>
                          <a:effectLst/>
                          <a:latin typeface="Comic Sans MS" panose="030F0702030302020204" pitchFamily="66" charset="0"/>
                        </a:rPr>
                        <a:t>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76883384"/>
                  </a:ext>
                </a:extLst>
              </a:tr>
              <a:tr h="45561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Chloride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chloro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Cl</a:t>
                      </a:r>
                      <a:r>
                        <a:rPr kumimoji="0" lang="en-GB" altLang="en-US" sz="1800" b="0" i="0" u="none" strike="noStrike" cap="none" normalizeH="0" baseline="30000">
                          <a:ln>
                            <a:noFill/>
                          </a:ln>
                          <a:solidFill>
                            <a:schemeClr val="tx1"/>
                          </a:solidFill>
                          <a:effectLst/>
                          <a:latin typeface="Comic Sans MS" panose="030F0702030302020204" pitchFamily="66"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46136434"/>
                  </a:ext>
                </a:extLst>
              </a:tr>
              <a:tr h="45561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Ammonia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amine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NH</a:t>
                      </a:r>
                      <a:r>
                        <a:rPr kumimoji="0" lang="en-GB" altLang="en-US" sz="1800" b="0" i="0" u="none" strike="noStrike" cap="none" normalizeH="0" baseline="-25000">
                          <a:ln>
                            <a:noFill/>
                          </a:ln>
                          <a:solidFill>
                            <a:schemeClr val="tx1"/>
                          </a:solidFill>
                          <a:effectLst/>
                          <a:latin typeface="Comic Sans MS" panose="030F0702030302020204" pitchFamily="66"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25110551"/>
                  </a:ext>
                </a:extLst>
              </a:tr>
              <a:tr h="45561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Cyanide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cyano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CN</a:t>
                      </a:r>
                      <a:r>
                        <a:rPr kumimoji="0" lang="en-GB" altLang="en-US" sz="1800" b="0" i="0" u="none" strike="noStrike" cap="none" normalizeH="0" baseline="30000">
                          <a:ln>
                            <a:noFill/>
                          </a:ln>
                          <a:solidFill>
                            <a:schemeClr val="tx1"/>
                          </a:solidFill>
                          <a:effectLst/>
                          <a:latin typeface="Comic Sans MS" panose="030F0702030302020204" pitchFamily="66"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12483577"/>
                  </a:ext>
                </a:extLst>
              </a:tr>
              <a:tr h="45561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Hydroxide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Hydroxo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OH</a:t>
                      </a:r>
                      <a:r>
                        <a:rPr kumimoji="0" lang="en-GB" altLang="en-US" sz="1800" b="0" i="0" u="none" strike="noStrike" cap="none" normalizeH="0" baseline="30000">
                          <a:ln>
                            <a:noFill/>
                          </a:ln>
                          <a:solidFill>
                            <a:schemeClr val="tx1"/>
                          </a:solidFill>
                          <a:effectLst/>
                          <a:latin typeface="Comic Sans MS" panose="030F0702030302020204" pitchFamily="66"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omic Sans MS" panose="030F0702030302020204" pitchFamily="66"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5138329"/>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Content Placeholder 2">
            <a:extLst>
              <a:ext uri="{FF2B5EF4-FFF2-40B4-BE49-F238E27FC236}">
                <a16:creationId xmlns:a16="http://schemas.microsoft.com/office/drawing/2014/main" id="{27AD6D08-67B0-4AF8-A4B9-4DE6F12F81F7}"/>
              </a:ext>
            </a:extLst>
          </p:cNvPr>
          <p:cNvSpPr>
            <a:spLocks noGrp="1"/>
          </p:cNvSpPr>
          <p:nvPr>
            <p:ph idx="4294967295"/>
          </p:nvPr>
        </p:nvSpPr>
        <p:spPr>
          <a:xfrm>
            <a:off x="250825" y="981075"/>
            <a:ext cx="8642350" cy="4525963"/>
          </a:xfrm>
        </p:spPr>
        <p:txBody>
          <a:bodyPr/>
          <a:lstStyle/>
          <a:p>
            <a:pPr>
              <a:buFontTx/>
              <a:buNone/>
            </a:pPr>
            <a:r>
              <a:rPr lang="en-GB" altLang="en-US" sz="2400" b="1">
                <a:latin typeface="Comic Sans MS" panose="030F0702030302020204" pitchFamily="66" charset="0"/>
              </a:rPr>
              <a:t>NAMING  COMPLEXES</a:t>
            </a:r>
          </a:p>
          <a:p>
            <a:endParaRPr lang="en-GB" altLang="en-US" sz="2400">
              <a:latin typeface="Comic Sans MS" panose="030F0702030302020204" pitchFamily="66" charset="0"/>
            </a:endParaRPr>
          </a:p>
          <a:p>
            <a:r>
              <a:rPr lang="en-GB" altLang="en-US" sz="2400">
                <a:latin typeface="Comic Sans MS" panose="030F0702030302020204" pitchFamily="66" charset="0"/>
              </a:rPr>
              <a:t>The number of ligands has a prefix</a:t>
            </a:r>
          </a:p>
          <a:p>
            <a:endParaRPr lang="en-GB" altLang="en-US" sz="2400">
              <a:latin typeface="Comic Sans MS" panose="030F0702030302020204" pitchFamily="66" charset="0"/>
            </a:endParaRPr>
          </a:p>
          <a:p>
            <a:endParaRPr lang="en-GB" altLang="en-US" sz="2400">
              <a:latin typeface="Comic Sans MS" panose="030F0702030302020204" pitchFamily="66" charset="0"/>
            </a:endParaRPr>
          </a:p>
          <a:p>
            <a:endParaRPr lang="en-GB" altLang="en-US" sz="2400">
              <a:latin typeface="Comic Sans MS" panose="030F0702030302020204" pitchFamily="66" charset="0"/>
            </a:endParaRPr>
          </a:p>
          <a:p>
            <a:endParaRPr lang="en-GB" altLang="en-US" sz="2400">
              <a:latin typeface="Comic Sans MS" panose="030F0702030302020204" pitchFamily="66" charset="0"/>
            </a:endParaRPr>
          </a:p>
          <a:p>
            <a:endParaRPr lang="en-GB" altLang="en-US" sz="2400">
              <a:latin typeface="Comic Sans MS" panose="030F0702030302020204" pitchFamily="66" charset="0"/>
            </a:endParaRPr>
          </a:p>
          <a:p>
            <a:endParaRPr lang="en-GB" altLang="en-US" sz="2400">
              <a:latin typeface="Comic Sans MS" panose="030F0702030302020204" pitchFamily="66" charset="0"/>
            </a:endParaRPr>
          </a:p>
          <a:p>
            <a:r>
              <a:rPr lang="en-GB" altLang="en-US" sz="2400">
                <a:latin typeface="Comic Sans MS" panose="030F0702030302020204" pitchFamily="66" charset="0"/>
              </a:rPr>
              <a:t>If more than one ligand is present, they are named alphabetically – </a:t>
            </a:r>
            <a:r>
              <a:rPr lang="en-GB" altLang="en-US" sz="2400" b="1">
                <a:latin typeface="Comic Sans MS" panose="030F0702030302020204" pitchFamily="66" charset="0"/>
              </a:rPr>
              <a:t>ignoring the prefix</a:t>
            </a:r>
          </a:p>
        </p:txBody>
      </p:sp>
      <p:graphicFrame>
        <p:nvGraphicFramePr>
          <p:cNvPr id="108567" name="Group 23">
            <a:extLst>
              <a:ext uri="{FF2B5EF4-FFF2-40B4-BE49-F238E27FC236}">
                <a16:creationId xmlns:a16="http://schemas.microsoft.com/office/drawing/2014/main" id="{94607E5E-1D52-473D-A4DA-A5332270D8D5}"/>
              </a:ext>
            </a:extLst>
          </p:cNvPr>
          <p:cNvGraphicFramePr>
            <a:graphicFrameLocks noGrp="1"/>
          </p:cNvGraphicFramePr>
          <p:nvPr/>
        </p:nvGraphicFramePr>
        <p:xfrm>
          <a:off x="1116013" y="2565400"/>
          <a:ext cx="6553200" cy="1828800"/>
        </p:xfrm>
        <a:graphic>
          <a:graphicData uri="http://schemas.openxmlformats.org/drawingml/2006/table">
            <a:tbl>
              <a:tblPr/>
              <a:tblGrid>
                <a:gridCol w="3278187">
                  <a:extLst>
                    <a:ext uri="{9D8B030D-6E8A-4147-A177-3AD203B41FA5}">
                      <a16:colId xmlns:a16="http://schemas.microsoft.com/office/drawing/2014/main" val="2454808019"/>
                    </a:ext>
                  </a:extLst>
                </a:gridCol>
                <a:gridCol w="3275013">
                  <a:extLst>
                    <a:ext uri="{9D8B030D-6E8A-4147-A177-3AD203B41FA5}">
                      <a16:colId xmlns:a16="http://schemas.microsoft.com/office/drawing/2014/main" val="745289618"/>
                    </a:ext>
                  </a:extLst>
                </a:gridCol>
              </a:tblGrid>
              <a:tr h="44926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a:ln>
                            <a:noFill/>
                          </a:ln>
                          <a:solidFill>
                            <a:schemeClr val="tx1"/>
                          </a:solidFill>
                          <a:effectLst/>
                          <a:latin typeface="Comic Sans MS" panose="030F0702030302020204" pitchFamily="66" charset="0"/>
                        </a:rPr>
                        <a:t>Number of ligands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a:ln>
                            <a:noFill/>
                          </a:ln>
                          <a:solidFill>
                            <a:schemeClr val="tx1"/>
                          </a:solidFill>
                          <a:effectLst/>
                          <a:latin typeface="Comic Sans MS" panose="030F0702030302020204" pitchFamily="66" charset="0"/>
                        </a:rPr>
                        <a:t>Prefix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09540350"/>
                  </a:ext>
                </a:extLst>
              </a:tr>
              <a:tr h="37941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di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5445062"/>
                  </a:ext>
                </a:extLst>
              </a:tr>
              <a:tr h="37782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tetra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30177371"/>
                  </a:ext>
                </a:extLst>
              </a:tr>
              <a:tr h="37941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hexa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93642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Content Placeholder 2">
            <a:extLst>
              <a:ext uri="{FF2B5EF4-FFF2-40B4-BE49-F238E27FC236}">
                <a16:creationId xmlns:a16="http://schemas.microsoft.com/office/drawing/2014/main" id="{6F5C9CA6-7163-441A-98C4-F0C4A54923B2}"/>
              </a:ext>
            </a:extLst>
          </p:cNvPr>
          <p:cNvSpPr>
            <a:spLocks noGrp="1"/>
          </p:cNvSpPr>
          <p:nvPr>
            <p:ph idx="4294967295"/>
          </p:nvPr>
        </p:nvSpPr>
        <p:spPr>
          <a:xfrm>
            <a:off x="250825" y="1052513"/>
            <a:ext cx="8713788" cy="4525962"/>
          </a:xfrm>
        </p:spPr>
        <p:txBody>
          <a:bodyPr/>
          <a:lstStyle/>
          <a:p>
            <a:pPr>
              <a:buFontTx/>
              <a:buNone/>
            </a:pPr>
            <a:r>
              <a:rPr lang="en-GB" altLang="en-US" sz="2400" b="1">
                <a:latin typeface="Comic Sans MS" panose="030F0702030302020204" pitchFamily="66" charset="0"/>
              </a:rPr>
              <a:t>NAMING COMPLEXES</a:t>
            </a:r>
          </a:p>
          <a:p>
            <a:endParaRPr lang="en-GB" altLang="en-US" sz="2400">
              <a:latin typeface="Comic Sans MS" panose="030F0702030302020204" pitchFamily="66" charset="0"/>
            </a:endParaRPr>
          </a:p>
          <a:p>
            <a:r>
              <a:rPr lang="en-GB" altLang="en-US" sz="2400">
                <a:latin typeface="Comic Sans MS" panose="030F0702030302020204" pitchFamily="66" charset="0"/>
              </a:rPr>
              <a:t>When a complex is cationic the name of the metal is as you would expect it</a:t>
            </a:r>
          </a:p>
          <a:p>
            <a:endParaRPr lang="en-GB" altLang="en-US" sz="2400">
              <a:latin typeface="Comic Sans MS" panose="030F0702030302020204" pitchFamily="66" charset="0"/>
            </a:endParaRPr>
          </a:p>
          <a:p>
            <a:r>
              <a:rPr lang="en-GB" altLang="en-US" sz="2400">
                <a:latin typeface="Comic Sans MS" panose="030F0702030302020204" pitchFamily="66" charset="0"/>
              </a:rPr>
              <a:t>When a complex is an </a:t>
            </a:r>
            <a:br>
              <a:rPr lang="en-GB" altLang="en-US" sz="2400">
                <a:latin typeface="Comic Sans MS" panose="030F0702030302020204" pitchFamily="66" charset="0"/>
              </a:rPr>
            </a:br>
            <a:r>
              <a:rPr lang="en-GB" altLang="en-US" sz="2400">
                <a:latin typeface="Comic Sans MS" panose="030F0702030302020204" pitchFamily="66" charset="0"/>
              </a:rPr>
              <a:t>anionic, the metal name </a:t>
            </a:r>
            <a:br>
              <a:rPr lang="en-GB" altLang="en-US" sz="2400">
                <a:latin typeface="Comic Sans MS" panose="030F0702030302020204" pitchFamily="66" charset="0"/>
              </a:rPr>
            </a:br>
            <a:r>
              <a:rPr lang="en-GB" altLang="en-US" sz="2400">
                <a:latin typeface="Comic Sans MS" panose="030F0702030302020204" pitchFamily="66" charset="0"/>
              </a:rPr>
              <a:t>ends in “</a:t>
            </a:r>
            <a:r>
              <a:rPr lang="en-GB" altLang="en-US" sz="2400" b="1" u="sng">
                <a:latin typeface="Comic Sans MS" panose="030F0702030302020204" pitchFamily="66" charset="0"/>
              </a:rPr>
              <a:t>ate</a:t>
            </a:r>
            <a:r>
              <a:rPr lang="en-GB" altLang="en-US" sz="2400">
                <a:latin typeface="Comic Sans MS" panose="030F0702030302020204" pitchFamily="66" charset="0"/>
              </a:rPr>
              <a:t>”</a:t>
            </a:r>
          </a:p>
          <a:p>
            <a:endParaRPr lang="en-GB" altLang="en-US" sz="2400">
              <a:latin typeface="Comic Sans MS" panose="030F0702030302020204" pitchFamily="66" charset="0"/>
            </a:endParaRPr>
          </a:p>
          <a:p>
            <a:r>
              <a:rPr lang="en-GB" altLang="en-US" sz="2400">
                <a:latin typeface="Comic Sans MS" panose="030F0702030302020204" pitchFamily="66" charset="0"/>
              </a:rPr>
              <a:t>The oxidation state of </a:t>
            </a:r>
            <a:br>
              <a:rPr lang="en-GB" altLang="en-US" sz="2400">
                <a:latin typeface="Comic Sans MS" panose="030F0702030302020204" pitchFamily="66" charset="0"/>
              </a:rPr>
            </a:br>
            <a:r>
              <a:rPr lang="en-GB" altLang="en-US" sz="2400">
                <a:latin typeface="Comic Sans MS" panose="030F0702030302020204" pitchFamily="66" charset="0"/>
              </a:rPr>
              <a:t>the metal is given in </a:t>
            </a:r>
            <a:br>
              <a:rPr lang="en-GB" altLang="en-US" sz="2400">
                <a:latin typeface="Comic Sans MS" panose="030F0702030302020204" pitchFamily="66" charset="0"/>
              </a:rPr>
            </a:br>
            <a:r>
              <a:rPr lang="en-GB" altLang="en-US" sz="2400">
                <a:latin typeface="Comic Sans MS" panose="030F0702030302020204" pitchFamily="66" charset="0"/>
              </a:rPr>
              <a:t>roman numerals.</a:t>
            </a:r>
          </a:p>
        </p:txBody>
      </p:sp>
      <p:graphicFrame>
        <p:nvGraphicFramePr>
          <p:cNvPr id="109598" name="Group 30">
            <a:extLst>
              <a:ext uri="{FF2B5EF4-FFF2-40B4-BE49-F238E27FC236}">
                <a16:creationId xmlns:a16="http://schemas.microsoft.com/office/drawing/2014/main" id="{41CC55D9-4D2B-409B-8545-C20CB22B0FF4}"/>
              </a:ext>
            </a:extLst>
          </p:cNvPr>
          <p:cNvGraphicFramePr>
            <a:graphicFrameLocks noGrp="1"/>
          </p:cNvGraphicFramePr>
          <p:nvPr/>
        </p:nvGraphicFramePr>
        <p:xfrm>
          <a:off x="4284663" y="2924175"/>
          <a:ext cx="4608512" cy="3108960"/>
        </p:xfrm>
        <a:graphic>
          <a:graphicData uri="http://schemas.openxmlformats.org/drawingml/2006/table">
            <a:tbl>
              <a:tblPr/>
              <a:tblGrid>
                <a:gridCol w="2305050">
                  <a:extLst>
                    <a:ext uri="{9D8B030D-6E8A-4147-A177-3AD203B41FA5}">
                      <a16:colId xmlns:a16="http://schemas.microsoft.com/office/drawing/2014/main" val="3880159274"/>
                    </a:ext>
                  </a:extLst>
                </a:gridCol>
                <a:gridCol w="2303462">
                  <a:extLst>
                    <a:ext uri="{9D8B030D-6E8A-4147-A177-3AD203B41FA5}">
                      <a16:colId xmlns:a16="http://schemas.microsoft.com/office/drawing/2014/main" val="2426664034"/>
                    </a:ext>
                  </a:extLst>
                </a:gridCol>
              </a:tblGrid>
              <a:tr h="449263">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a:ln>
                            <a:noFill/>
                          </a:ln>
                          <a:solidFill>
                            <a:schemeClr val="tx1"/>
                          </a:solidFill>
                          <a:effectLst/>
                          <a:latin typeface="Comic Sans MS" panose="030F0702030302020204" pitchFamily="66" charset="0"/>
                        </a:rPr>
                        <a:t>Metal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a:ln>
                            <a:noFill/>
                          </a:ln>
                          <a:solidFill>
                            <a:schemeClr val="tx1"/>
                          </a:solidFill>
                          <a:effectLst/>
                          <a:latin typeface="Comic Sans MS" panose="030F0702030302020204" pitchFamily="66" charset="0"/>
                        </a:rPr>
                        <a:t>Name in anionic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4898006"/>
                  </a:ext>
                </a:extLst>
              </a:tr>
              <a:tr h="37782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Cobalt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Cobaltate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71451409"/>
                  </a:ext>
                </a:extLst>
              </a:tr>
              <a:tr h="37782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Chromium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Chromate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39340061"/>
                  </a:ext>
                </a:extLst>
              </a:tr>
              <a:tr h="37782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Vanadium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Vanadate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270003"/>
                  </a:ext>
                </a:extLst>
              </a:tr>
              <a:tr h="37782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Copper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Cuprate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2970477"/>
                  </a:ext>
                </a:extLst>
              </a:tr>
              <a:tr h="37782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Iron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omic Sans MS" panose="030F0702030302020204" pitchFamily="66" charset="0"/>
                        </a:rPr>
                        <a:t>Ferrate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9765958"/>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a:extLst>
              <a:ext uri="{FF2B5EF4-FFF2-40B4-BE49-F238E27FC236}">
                <a16:creationId xmlns:a16="http://schemas.microsoft.com/office/drawing/2014/main" id="{9FBA1030-B9E1-411F-9A44-584DFF800765}"/>
              </a:ext>
            </a:extLst>
          </p:cNvPr>
          <p:cNvSpPr>
            <a:spLocks noGrp="1"/>
          </p:cNvSpPr>
          <p:nvPr>
            <p:ph type="title" idx="4294967295"/>
          </p:nvPr>
        </p:nvSpPr>
        <p:spPr>
          <a:xfrm>
            <a:off x="457200" y="908050"/>
            <a:ext cx="8229600" cy="509588"/>
          </a:xfrm>
        </p:spPr>
        <p:txBody>
          <a:bodyPr/>
          <a:lstStyle/>
          <a:p>
            <a:r>
              <a:rPr lang="en-GB" altLang="en-US" sz="2400" b="1">
                <a:latin typeface="Comic Sans MS" panose="030F0702030302020204" pitchFamily="66" charset="0"/>
              </a:rPr>
              <a:t>Questions</a:t>
            </a:r>
          </a:p>
        </p:txBody>
      </p:sp>
      <p:sp>
        <p:nvSpPr>
          <p:cNvPr id="3" name="Content Placeholder 2">
            <a:extLst>
              <a:ext uri="{FF2B5EF4-FFF2-40B4-BE49-F238E27FC236}">
                <a16:creationId xmlns:a16="http://schemas.microsoft.com/office/drawing/2014/main" id="{E15FC59F-4F7E-4E11-B833-7F0385D28C22}"/>
              </a:ext>
            </a:extLst>
          </p:cNvPr>
          <p:cNvSpPr>
            <a:spLocks noGrp="1"/>
          </p:cNvSpPr>
          <p:nvPr>
            <p:ph idx="4294967295"/>
          </p:nvPr>
        </p:nvSpPr>
        <p:spPr/>
        <p:txBody>
          <a:bodyPr>
            <a:normAutofit fontScale="92500" lnSpcReduction="10000"/>
          </a:bodyPr>
          <a:lstStyle/>
          <a:p>
            <a:r>
              <a:rPr lang="en-GB" altLang="en-US" sz="2400">
                <a:latin typeface="Comic Sans MS" panose="030F0702030302020204" pitchFamily="66" charset="0"/>
              </a:rPr>
              <a:t>Work out the name of the following complexes:</a:t>
            </a:r>
          </a:p>
          <a:p>
            <a:endParaRPr lang="en-GB" altLang="en-US" sz="2400">
              <a:latin typeface="Comic Sans MS" panose="030F0702030302020204" pitchFamily="66" charset="0"/>
            </a:endParaRPr>
          </a:p>
          <a:p>
            <a:pPr>
              <a:buFontTx/>
              <a:buNone/>
            </a:pPr>
            <a:r>
              <a:rPr lang="en-GB" altLang="en-US" sz="2400">
                <a:latin typeface="Comic Sans MS" panose="030F0702030302020204" pitchFamily="66" charset="0"/>
              </a:rPr>
              <a:t>[Cu(H</a:t>
            </a:r>
            <a:r>
              <a:rPr lang="en-GB" altLang="en-US" sz="2400" baseline="-25000">
                <a:latin typeface="Comic Sans MS" panose="030F0702030302020204" pitchFamily="66" charset="0"/>
              </a:rPr>
              <a:t>2</a:t>
            </a:r>
            <a:r>
              <a:rPr lang="en-GB" altLang="en-US" sz="2400">
                <a:latin typeface="Comic Sans MS" panose="030F0702030302020204" pitchFamily="66" charset="0"/>
              </a:rPr>
              <a:t>O)</a:t>
            </a:r>
            <a:r>
              <a:rPr lang="en-GB" altLang="en-US" sz="2400" baseline="-25000">
                <a:latin typeface="Comic Sans MS" panose="030F0702030302020204" pitchFamily="66" charset="0"/>
              </a:rPr>
              <a:t>6</a:t>
            </a:r>
            <a:r>
              <a:rPr lang="en-GB" altLang="en-US" sz="2400">
                <a:latin typeface="Comic Sans MS" panose="030F0702030302020204" pitchFamily="66" charset="0"/>
              </a:rPr>
              <a:t>]</a:t>
            </a:r>
            <a:r>
              <a:rPr lang="en-GB" altLang="en-US" sz="2400" baseline="30000">
                <a:latin typeface="Comic Sans MS" panose="030F0702030302020204" pitchFamily="66" charset="0"/>
              </a:rPr>
              <a:t>2+</a:t>
            </a:r>
            <a:r>
              <a:rPr lang="en-GB" altLang="en-US" sz="2400">
                <a:latin typeface="Comic Sans MS" panose="030F0702030302020204" pitchFamily="66" charset="0"/>
              </a:rPr>
              <a:t>		          hexaaquacopper (II)</a:t>
            </a:r>
          </a:p>
          <a:p>
            <a:pPr>
              <a:buFontTx/>
              <a:buNone/>
            </a:pPr>
            <a:endParaRPr lang="en-GB" altLang="en-US" sz="1200" baseline="30000">
              <a:latin typeface="Comic Sans MS" panose="030F0702030302020204" pitchFamily="66" charset="0"/>
            </a:endParaRPr>
          </a:p>
          <a:p>
            <a:pPr>
              <a:buFontTx/>
              <a:buNone/>
            </a:pPr>
            <a:r>
              <a:rPr lang="en-GB" altLang="en-US" sz="2400">
                <a:latin typeface="Comic Sans MS" panose="030F0702030302020204" pitchFamily="66" charset="0"/>
              </a:rPr>
              <a:t>[Co(Cl)</a:t>
            </a:r>
            <a:r>
              <a:rPr lang="en-GB" altLang="en-US" sz="2400" baseline="-25000">
                <a:latin typeface="Comic Sans MS" panose="030F0702030302020204" pitchFamily="66" charset="0"/>
              </a:rPr>
              <a:t>4</a:t>
            </a:r>
            <a:r>
              <a:rPr lang="en-GB" altLang="en-US" sz="2400">
                <a:latin typeface="Comic Sans MS" panose="030F0702030302020204" pitchFamily="66" charset="0"/>
              </a:rPr>
              <a:t>]</a:t>
            </a:r>
            <a:r>
              <a:rPr lang="en-GB" altLang="en-US" sz="2400" baseline="30000">
                <a:latin typeface="Comic Sans MS" panose="030F0702030302020204" pitchFamily="66" charset="0"/>
              </a:rPr>
              <a:t>2-</a:t>
            </a:r>
            <a:r>
              <a:rPr lang="en-GB" altLang="en-US" sz="2400">
                <a:latin typeface="Comic Sans MS" panose="030F0702030302020204" pitchFamily="66" charset="0"/>
              </a:rPr>
              <a:t>			tetrachlorocobaltate(II)</a:t>
            </a:r>
          </a:p>
          <a:p>
            <a:pPr>
              <a:buFontTx/>
              <a:buNone/>
            </a:pPr>
            <a:endParaRPr lang="en-GB" altLang="en-US" sz="1200" baseline="30000">
              <a:latin typeface="Comic Sans MS" panose="030F0702030302020204" pitchFamily="66" charset="0"/>
            </a:endParaRPr>
          </a:p>
          <a:p>
            <a:pPr>
              <a:buFontTx/>
              <a:buNone/>
            </a:pPr>
            <a:r>
              <a:rPr lang="en-GB" altLang="en-US" sz="2400">
                <a:latin typeface="Comic Sans MS" panose="030F0702030302020204" pitchFamily="66" charset="0"/>
              </a:rPr>
              <a:t>[Cr(NH</a:t>
            </a:r>
            <a:r>
              <a:rPr lang="en-GB" altLang="en-US" sz="2400" baseline="-25000">
                <a:latin typeface="Comic Sans MS" panose="030F0702030302020204" pitchFamily="66" charset="0"/>
              </a:rPr>
              <a:t>3</a:t>
            </a:r>
            <a:r>
              <a:rPr lang="en-GB" altLang="en-US" sz="2400">
                <a:latin typeface="Comic Sans MS" panose="030F0702030302020204" pitchFamily="66" charset="0"/>
              </a:rPr>
              <a:t>)</a:t>
            </a:r>
            <a:r>
              <a:rPr lang="en-GB" altLang="en-US" sz="2400" baseline="-25000">
                <a:latin typeface="Comic Sans MS" panose="030F0702030302020204" pitchFamily="66" charset="0"/>
              </a:rPr>
              <a:t>6</a:t>
            </a:r>
            <a:r>
              <a:rPr lang="en-GB" altLang="en-US" sz="2400">
                <a:latin typeface="Comic Sans MS" panose="030F0702030302020204" pitchFamily="66" charset="0"/>
              </a:rPr>
              <a:t>]</a:t>
            </a:r>
            <a:r>
              <a:rPr lang="en-GB" altLang="en-US" sz="2400" baseline="30000">
                <a:latin typeface="Comic Sans MS" panose="030F0702030302020204" pitchFamily="66" charset="0"/>
              </a:rPr>
              <a:t>2+</a:t>
            </a:r>
            <a:r>
              <a:rPr lang="en-GB" altLang="en-US" sz="2400">
                <a:latin typeface="Comic Sans MS" panose="030F0702030302020204" pitchFamily="66" charset="0"/>
              </a:rPr>
              <a:t>			hexaaminechromium(II)</a:t>
            </a:r>
          </a:p>
          <a:p>
            <a:pPr>
              <a:buFontTx/>
              <a:buNone/>
            </a:pPr>
            <a:endParaRPr lang="en-GB" altLang="en-US" sz="1200">
              <a:latin typeface="Comic Sans MS" panose="030F0702030302020204" pitchFamily="66" charset="0"/>
            </a:endParaRPr>
          </a:p>
          <a:p>
            <a:pPr>
              <a:buFontTx/>
              <a:buNone/>
            </a:pPr>
            <a:r>
              <a:rPr lang="en-GB" altLang="en-US" sz="2400">
                <a:latin typeface="Comic Sans MS" panose="030F0702030302020204" pitchFamily="66" charset="0"/>
              </a:rPr>
              <a:t>[Ag(NH</a:t>
            </a:r>
            <a:r>
              <a:rPr lang="en-GB" altLang="en-US" sz="2400" baseline="-25000">
                <a:latin typeface="Comic Sans MS" panose="030F0702030302020204" pitchFamily="66" charset="0"/>
              </a:rPr>
              <a:t>3</a:t>
            </a:r>
            <a:r>
              <a:rPr lang="en-GB" altLang="en-US" sz="2400">
                <a:latin typeface="Comic Sans MS" panose="030F0702030302020204" pitchFamily="66" charset="0"/>
              </a:rPr>
              <a:t>)</a:t>
            </a:r>
            <a:r>
              <a:rPr lang="en-GB" altLang="en-US" sz="2400" baseline="-25000">
                <a:latin typeface="Comic Sans MS" panose="030F0702030302020204" pitchFamily="66" charset="0"/>
              </a:rPr>
              <a:t>2</a:t>
            </a:r>
            <a:r>
              <a:rPr lang="en-GB" altLang="en-US" sz="2400">
                <a:latin typeface="Comic Sans MS" panose="030F0702030302020204" pitchFamily="66" charset="0"/>
              </a:rPr>
              <a:t>]</a:t>
            </a:r>
            <a:r>
              <a:rPr lang="en-GB" altLang="en-US" sz="2400" baseline="30000">
                <a:latin typeface="Comic Sans MS" panose="030F0702030302020204" pitchFamily="66" charset="0"/>
              </a:rPr>
              <a:t>+</a:t>
            </a:r>
            <a:r>
              <a:rPr lang="en-GB" altLang="en-US" sz="2400">
                <a:latin typeface="Comic Sans MS" panose="030F0702030302020204" pitchFamily="66" charset="0"/>
              </a:rPr>
              <a:t>			diaminesilver(I)</a:t>
            </a:r>
          </a:p>
          <a:p>
            <a:pPr>
              <a:buFontTx/>
              <a:buNone/>
            </a:pPr>
            <a:endParaRPr lang="en-GB" altLang="en-US" sz="1200">
              <a:latin typeface="Comic Sans MS" panose="030F0702030302020204" pitchFamily="66" charset="0"/>
            </a:endParaRPr>
          </a:p>
          <a:p>
            <a:pPr>
              <a:buFontTx/>
              <a:buNone/>
            </a:pPr>
            <a:r>
              <a:rPr lang="en-GB" altLang="en-US" sz="2400">
                <a:latin typeface="Comic Sans MS" panose="030F0702030302020204" pitchFamily="66" charset="0"/>
              </a:rPr>
              <a:t>[Co(H</a:t>
            </a:r>
            <a:r>
              <a:rPr lang="en-GB" altLang="en-US" sz="2400" baseline="-25000">
                <a:latin typeface="Comic Sans MS" panose="030F0702030302020204" pitchFamily="66" charset="0"/>
              </a:rPr>
              <a:t>2</a:t>
            </a:r>
            <a:r>
              <a:rPr lang="en-GB" altLang="en-US" sz="2400">
                <a:latin typeface="Comic Sans MS" panose="030F0702030302020204" pitchFamily="66" charset="0"/>
              </a:rPr>
              <a:t>O)</a:t>
            </a:r>
            <a:r>
              <a:rPr lang="en-GB" altLang="en-US" sz="2400" baseline="-25000">
                <a:latin typeface="Comic Sans MS" panose="030F0702030302020204" pitchFamily="66" charset="0"/>
              </a:rPr>
              <a:t>6</a:t>
            </a:r>
            <a:r>
              <a:rPr lang="en-GB" altLang="en-US" sz="2400">
                <a:latin typeface="Comic Sans MS" panose="030F0702030302020204" pitchFamily="66" charset="0"/>
              </a:rPr>
              <a:t>]</a:t>
            </a:r>
            <a:r>
              <a:rPr lang="en-GB" altLang="en-US" sz="2400" baseline="30000">
                <a:latin typeface="Comic Sans MS" panose="030F0702030302020204" pitchFamily="66" charset="0"/>
              </a:rPr>
              <a:t>2+</a:t>
            </a:r>
            <a:r>
              <a:rPr lang="en-GB" altLang="en-US" sz="2400">
                <a:latin typeface="Comic Sans MS" panose="030F0702030302020204" pitchFamily="66" charset="0"/>
              </a:rPr>
              <a:t>		          hexaaquacobalt(II)</a:t>
            </a:r>
          </a:p>
          <a:p>
            <a:pPr>
              <a:buFontTx/>
              <a:buNone/>
            </a:pPr>
            <a:endParaRPr lang="en-GB" altLang="en-US" sz="1200">
              <a:latin typeface="Comic Sans MS" panose="030F0702030302020204" pitchFamily="66" charset="0"/>
            </a:endParaRPr>
          </a:p>
          <a:p>
            <a:pPr>
              <a:buFontTx/>
              <a:buNone/>
            </a:pPr>
            <a:r>
              <a:rPr lang="en-GB" altLang="en-US" sz="2400">
                <a:latin typeface="Comic Sans MS" panose="030F0702030302020204" pitchFamily="66" charset="0"/>
              </a:rPr>
              <a:t>[Cu(Cl)</a:t>
            </a:r>
            <a:r>
              <a:rPr lang="en-GB" altLang="en-US" sz="2400" baseline="-25000">
                <a:latin typeface="Comic Sans MS" panose="030F0702030302020204" pitchFamily="66" charset="0"/>
              </a:rPr>
              <a:t>4</a:t>
            </a:r>
            <a:r>
              <a:rPr lang="en-GB" altLang="en-US" sz="2400">
                <a:latin typeface="Comic Sans MS" panose="030F0702030302020204" pitchFamily="66" charset="0"/>
              </a:rPr>
              <a:t>]</a:t>
            </a:r>
            <a:r>
              <a:rPr lang="en-GB" altLang="en-US" sz="2400" baseline="30000">
                <a:latin typeface="Comic Sans MS" panose="030F0702030302020204" pitchFamily="66" charset="0"/>
              </a:rPr>
              <a:t>2-</a:t>
            </a:r>
            <a:r>
              <a:rPr lang="en-GB" altLang="en-US" sz="2400">
                <a:latin typeface="Comic Sans MS" panose="030F0702030302020204" pitchFamily="66" charset="0"/>
              </a:rPr>
              <a:t>			tetrachlorocuprate(II)</a:t>
            </a:r>
          </a:p>
          <a:p>
            <a:pPr>
              <a:buFontTx/>
              <a:buNone/>
            </a:pPr>
            <a:endParaRPr lang="en-GB" altLang="en-US" sz="1200">
              <a:latin typeface="Comic Sans MS" panose="030F0702030302020204" pitchFamily="66" charset="0"/>
            </a:endParaRPr>
          </a:p>
          <a:p>
            <a:pPr>
              <a:buFontTx/>
              <a:buNone/>
            </a:pPr>
            <a:r>
              <a:rPr lang="en-GB" altLang="en-US" sz="2400">
                <a:latin typeface="Comic Sans MS" panose="030F0702030302020204" pitchFamily="66" charset="0"/>
              </a:rPr>
              <a:t>[Ag(Cl)</a:t>
            </a:r>
            <a:r>
              <a:rPr lang="en-GB" altLang="en-US" sz="2400" baseline="-25000">
                <a:latin typeface="Comic Sans MS" panose="030F0702030302020204" pitchFamily="66" charset="0"/>
              </a:rPr>
              <a:t>2</a:t>
            </a:r>
            <a:r>
              <a:rPr lang="en-GB" altLang="en-US" sz="2400">
                <a:latin typeface="Comic Sans MS" panose="030F0702030302020204" pitchFamily="66" charset="0"/>
              </a:rPr>
              <a:t>]</a:t>
            </a:r>
            <a:r>
              <a:rPr lang="en-GB" altLang="en-US" sz="2400" baseline="30000">
                <a:latin typeface="Comic Sans MS" panose="030F0702030302020204" pitchFamily="66" charset="0"/>
              </a:rPr>
              <a:t>-</a:t>
            </a:r>
            <a:r>
              <a:rPr lang="en-GB" altLang="en-US" sz="2400">
                <a:latin typeface="Comic Sans MS" panose="030F0702030302020204" pitchFamily="66" charset="0"/>
              </a:rPr>
              <a:t>			dichloroargentate(I)</a:t>
            </a:r>
          </a:p>
        </p:txBody>
      </p:sp>
      <p:sp>
        <p:nvSpPr>
          <p:cNvPr id="4" name="Rectangle 3">
            <a:extLst>
              <a:ext uri="{FF2B5EF4-FFF2-40B4-BE49-F238E27FC236}">
                <a16:creationId xmlns:a16="http://schemas.microsoft.com/office/drawing/2014/main" id="{D52DF32F-6C4F-445A-95DC-CF2349C146E2}"/>
              </a:ext>
            </a:extLst>
          </p:cNvPr>
          <p:cNvSpPr/>
          <p:nvPr/>
        </p:nvSpPr>
        <p:spPr>
          <a:xfrm>
            <a:off x="4140200" y="2357438"/>
            <a:ext cx="3886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 name="Rectangle 4">
            <a:extLst>
              <a:ext uri="{FF2B5EF4-FFF2-40B4-BE49-F238E27FC236}">
                <a16:creationId xmlns:a16="http://schemas.microsoft.com/office/drawing/2014/main" id="{6B5729A0-E58C-454B-B42F-18E6C3E5B494}"/>
              </a:ext>
            </a:extLst>
          </p:cNvPr>
          <p:cNvSpPr/>
          <p:nvPr/>
        </p:nvSpPr>
        <p:spPr>
          <a:xfrm>
            <a:off x="4140200" y="2875668"/>
            <a:ext cx="3886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 name="Rectangle 5">
            <a:extLst>
              <a:ext uri="{FF2B5EF4-FFF2-40B4-BE49-F238E27FC236}">
                <a16:creationId xmlns:a16="http://schemas.microsoft.com/office/drawing/2014/main" id="{EA48DAE4-AE07-44E8-B879-844B933F094F}"/>
              </a:ext>
            </a:extLst>
          </p:cNvPr>
          <p:cNvSpPr/>
          <p:nvPr/>
        </p:nvSpPr>
        <p:spPr>
          <a:xfrm>
            <a:off x="4140200" y="3364707"/>
            <a:ext cx="3886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a:extLst>
              <a:ext uri="{FF2B5EF4-FFF2-40B4-BE49-F238E27FC236}">
                <a16:creationId xmlns:a16="http://schemas.microsoft.com/office/drawing/2014/main" id="{6E6B8AF6-E4E8-4748-968C-D68850B54FFE}"/>
              </a:ext>
            </a:extLst>
          </p:cNvPr>
          <p:cNvSpPr/>
          <p:nvPr/>
        </p:nvSpPr>
        <p:spPr>
          <a:xfrm>
            <a:off x="4157629" y="3924697"/>
            <a:ext cx="3886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Rectangle 7">
            <a:extLst>
              <a:ext uri="{FF2B5EF4-FFF2-40B4-BE49-F238E27FC236}">
                <a16:creationId xmlns:a16="http://schemas.microsoft.com/office/drawing/2014/main" id="{790D548B-B0EF-451F-A4D3-EBCF8378DC5B}"/>
              </a:ext>
            </a:extLst>
          </p:cNvPr>
          <p:cNvSpPr/>
          <p:nvPr/>
        </p:nvSpPr>
        <p:spPr>
          <a:xfrm>
            <a:off x="4140200" y="4454393"/>
            <a:ext cx="3886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 name="Rectangle 8">
            <a:extLst>
              <a:ext uri="{FF2B5EF4-FFF2-40B4-BE49-F238E27FC236}">
                <a16:creationId xmlns:a16="http://schemas.microsoft.com/office/drawing/2014/main" id="{D1D31935-1C7B-441B-9E22-DDFD6494F4DC}"/>
              </a:ext>
            </a:extLst>
          </p:cNvPr>
          <p:cNvSpPr/>
          <p:nvPr/>
        </p:nvSpPr>
        <p:spPr>
          <a:xfrm>
            <a:off x="4157629" y="5022718"/>
            <a:ext cx="3886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Rectangle 9">
            <a:extLst>
              <a:ext uri="{FF2B5EF4-FFF2-40B4-BE49-F238E27FC236}">
                <a16:creationId xmlns:a16="http://schemas.microsoft.com/office/drawing/2014/main" id="{913DDBE3-408C-4253-B0E1-7420E0B0194F}"/>
              </a:ext>
            </a:extLst>
          </p:cNvPr>
          <p:cNvSpPr/>
          <p:nvPr/>
        </p:nvSpPr>
        <p:spPr>
          <a:xfrm>
            <a:off x="4140200" y="5552414"/>
            <a:ext cx="3886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grpId="0"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xit" presetSubtype="0" fill="hold" grpId="0"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xit" presetSubtype="0" fill="hold" grpId="0" nodeType="clickEffect">
                                  <p:stCondLst>
                                    <p:cond delay="0"/>
                                  </p:stCondLst>
                                  <p:childTnLst>
                                    <p:animEffect transition="out" filter="fade">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xit" presetSubtype="0" fill="hold" grpId="0" nodeType="clickEffect">
                                  <p:stCondLst>
                                    <p:cond delay="0"/>
                                  </p:stCondLst>
                                  <p:childTnLst>
                                    <p:animEffect transition="out" filter="fade">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xit" presetSubtype="0" fill="hold" grpId="0" nodeType="clickEffect">
                                  <p:stCondLst>
                                    <p:cond delay="0"/>
                                  </p:stCondLst>
                                  <p:childTnLst>
                                    <p:animEffect transition="out" filter="fade">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xit" presetSubtype="0" fill="hold" grpId="0" nodeType="clickEffect">
                                  <p:stCondLst>
                                    <p:cond delay="0"/>
                                  </p:stCondLst>
                                  <p:childTnLst>
                                    <p:animEffect transition="out" filter="fade">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36762-2D39-40CA-AE4B-153FDDD367E5}"/>
              </a:ext>
            </a:extLst>
          </p:cNvPr>
          <p:cNvSpPr>
            <a:spLocks noGrp="1"/>
          </p:cNvSpPr>
          <p:nvPr>
            <p:ph idx="4294967295"/>
          </p:nvPr>
        </p:nvSpPr>
        <p:spPr>
          <a:xfrm>
            <a:off x="457200" y="404664"/>
            <a:ext cx="8229600" cy="4525963"/>
          </a:xfrm>
        </p:spPr>
        <p:txBody>
          <a:bodyPr>
            <a:normAutofit fontScale="92500" lnSpcReduction="20000"/>
          </a:bodyPr>
          <a:lstStyle/>
          <a:p>
            <a:pPr>
              <a:lnSpc>
                <a:spcPct val="90000"/>
              </a:lnSpc>
              <a:buFontTx/>
              <a:buNone/>
            </a:pPr>
            <a:r>
              <a:rPr lang="en-US" altLang="en-US" sz="2400" b="1">
                <a:latin typeface="Comic Sans MS" panose="030F0702030302020204" pitchFamily="66" charset="0"/>
              </a:rPr>
              <a:t>LIGANDS</a:t>
            </a:r>
          </a:p>
          <a:p>
            <a:pPr>
              <a:lnSpc>
                <a:spcPct val="90000"/>
              </a:lnSpc>
            </a:pPr>
            <a:endParaRPr lang="en-US" altLang="en-US" sz="2400" b="1">
              <a:latin typeface="Comic Sans MS" panose="030F0702030302020204" pitchFamily="66" charset="0"/>
            </a:endParaRPr>
          </a:p>
          <a:p>
            <a:pPr>
              <a:lnSpc>
                <a:spcPct val="90000"/>
              </a:lnSpc>
            </a:pPr>
            <a:r>
              <a:rPr lang="en-US" altLang="en-US" sz="2400">
                <a:latin typeface="Comic Sans MS" panose="030F0702030302020204" pitchFamily="66" charset="0"/>
              </a:rPr>
              <a:t>A </a:t>
            </a:r>
            <a:r>
              <a:rPr lang="en-US" altLang="en-US" sz="2400" b="1">
                <a:latin typeface="Comic Sans MS" panose="030F0702030302020204" pitchFamily="66" charset="0"/>
              </a:rPr>
              <a:t>ligand</a:t>
            </a:r>
            <a:r>
              <a:rPr lang="en-US" altLang="en-US" sz="2400">
                <a:latin typeface="Comic Sans MS" panose="030F0702030302020204" pitchFamily="66" charset="0"/>
              </a:rPr>
              <a:t> is a species which can use its lone pair of electrons on one of its atoms to form a dative covalent bond with a transition metal</a:t>
            </a:r>
          </a:p>
          <a:p>
            <a:pPr>
              <a:lnSpc>
                <a:spcPct val="90000"/>
              </a:lnSpc>
            </a:pPr>
            <a:endParaRPr lang="en-US" altLang="en-US" sz="2400">
              <a:latin typeface="Comic Sans MS" panose="030F0702030302020204" pitchFamily="66" charset="0"/>
            </a:endParaRPr>
          </a:p>
          <a:p>
            <a:pPr>
              <a:lnSpc>
                <a:spcPct val="90000"/>
              </a:lnSpc>
            </a:pPr>
            <a:r>
              <a:rPr lang="en-US" altLang="en-US" sz="2400">
                <a:latin typeface="Comic Sans MS" panose="030F0702030302020204" pitchFamily="66" charset="0"/>
              </a:rPr>
              <a:t>Examples of ligands are:</a:t>
            </a:r>
            <a:br>
              <a:rPr lang="en-US" altLang="en-US" sz="2400">
                <a:latin typeface="Comic Sans MS" panose="030F0702030302020204" pitchFamily="66" charset="0"/>
              </a:rPr>
            </a:br>
            <a:endParaRPr lang="en-US" altLang="en-US" sz="2400">
              <a:latin typeface="Comic Sans MS" panose="030F0702030302020204" pitchFamily="66" charset="0"/>
            </a:endParaRPr>
          </a:p>
          <a:p>
            <a:pPr lvl="1">
              <a:lnSpc>
                <a:spcPct val="90000"/>
              </a:lnSpc>
            </a:pPr>
            <a:r>
              <a:rPr lang="en-US" altLang="en-US" sz="2400">
                <a:latin typeface="Comic Sans MS" panose="030F0702030302020204" pitchFamily="66" charset="0"/>
              </a:rPr>
              <a:t>H</a:t>
            </a:r>
            <a:r>
              <a:rPr lang="en-US" altLang="en-US" sz="2400" baseline="-25000">
                <a:latin typeface="Comic Sans MS" panose="030F0702030302020204" pitchFamily="66" charset="0"/>
              </a:rPr>
              <a:t>2</a:t>
            </a:r>
            <a:r>
              <a:rPr lang="en-US" altLang="en-US" sz="2400">
                <a:latin typeface="Comic Sans MS" panose="030F0702030302020204" pitchFamily="66" charset="0"/>
              </a:rPr>
              <a:t>O</a:t>
            </a:r>
          </a:p>
          <a:p>
            <a:pPr lvl="1">
              <a:lnSpc>
                <a:spcPct val="90000"/>
              </a:lnSpc>
            </a:pPr>
            <a:endParaRPr lang="en-US" altLang="en-US" sz="1200">
              <a:latin typeface="Comic Sans MS" panose="030F0702030302020204" pitchFamily="66" charset="0"/>
            </a:endParaRPr>
          </a:p>
          <a:p>
            <a:pPr lvl="1">
              <a:lnSpc>
                <a:spcPct val="90000"/>
              </a:lnSpc>
            </a:pPr>
            <a:r>
              <a:rPr lang="en-US" altLang="en-US" sz="2400">
                <a:latin typeface="Comic Sans MS" panose="030F0702030302020204" pitchFamily="66" charset="0"/>
              </a:rPr>
              <a:t>NH</a:t>
            </a:r>
            <a:r>
              <a:rPr lang="en-US" altLang="en-US" sz="2400" baseline="-25000">
                <a:latin typeface="Comic Sans MS" panose="030F0702030302020204" pitchFamily="66" charset="0"/>
              </a:rPr>
              <a:t>3</a:t>
            </a:r>
          </a:p>
          <a:p>
            <a:pPr lvl="1">
              <a:lnSpc>
                <a:spcPct val="90000"/>
              </a:lnSpc>
            </a:pPr>
            <a:endParaRPr lang="en-US" altLang="en-US" sz="1200" baseline="-25000">
              <a:latin typeface="Comic Sans MS" panose="030F0702030302020204" pitchFamily="66" charset="0"/>
            </a:endParaRPr>
          </a:p>
          <a:p>
            <a:pPr lvl="1">
              <a:lnSpc>
                <a:spcPct val="90000"/>
              </a:lnSpc>
            </a:pPr>
            <a:r>
              <a:rPr lang="en-US" altLang="en-US" sz="2400">
                <a:latin typeface="Comic Sans MS" panose="030F0702030302020204" pitchFamily="66" charset="0"/>
              </a:rPr>
              <a:t>Cl</a:t>
            </a:r>
            <a:r>
              <a:rPr lang="en-US" altLang="en-US" sz="2400" baseline="30000">
                <a:latin typeface="Comic Sans MS" panose="030F0702030302020204" pitchFamily="66" charset="0"/>
              </a:rPr>
              <a:t>-</a:t>
            </a:r>
          </a:p>
          <a:p>
            <a:pPr lvl="1">
              <a:lnSpc>
                <a:spcPct val="90000"/>
              </a:lnSpc>
            </a:pPr>
            <a:endParaRPr lang="en-US" altLang="en-US" sz="1200" baseline="30000">
              <a:latin typeface="Comic Sans MS" panose="030F0702030302020204" pitchFamily="66" charset="0"/>
            </a:endParaRPr>
          </a:p>
          <a:p>
            <a:pPr lvl="1">
              <a:lnSpc>
                <a:spcPct val="90000"/>
              </a:lnSpc>
            </a:pPr>
            <a:r>
              <a:rPr lang="en-US" altLang="en-US" sz="2400">
                <a:latin typeface="Comic Sans MS" panose="030F0702030302020204" pitchFamily="66" charset="0"/>
              </a:rPr>
              <a:t>OH</a:t>
            </a:r>
            <a:r>
              <a:rPr lang="en-US" altLang="en-US" sz="2400" baseline="30000">
                <a:latin typeface="Comic Sans MS" panose="030F0702030302020204" pitchFamily="66" charset="0"/>
              </a:rPr>
              <a:t>-</a:t>
            </a:r>
          </a:p>
          <a:p>
            <a:pPr lvl="1">
              <a:lnSpc>
                <a:spcPct val="90000"/>
              </a:lnSpc>
            </a:pPr>
            <a:endParaRPr lang="en-US" altLang="en-US" sz="1200" baseline="30000">
              <a:latin typeface="Comic Sans MS" panose="030F0702030302020204" pitchFamily="66" charset="0"/>
            </a:endParaRPr>
          </a:p>
          <a:p>
            <a:pPr lvl="1">
              <a:lnSpc>
                <a:spcPct val="90000"/>
              </a:lnSpc>
            </a:pPr>
            <a:r>
              <a:rPr lang="en-US" altLang="en-US" sz="2400">
                <a:latin typeface="Comic Sans MS" panose="030F0702030302020204" pitchFamily="66" charset="0"/>
              </a:rPr>
              <a:t>CN</a:t>
            </a:r>
            <a:r>
              <a:rPr lang="en-US" altLang="en-US" sz="2400" baseline="30000">
                <a:latin typeface="Comic Sans MS" panose="030F0702030302020204" pitchFamily="66" charset="0"/>
              </a:rPr>
              <a:t>-</a:t>
            </a:r>
            <a:endParaRPr lang="en-US" altLang="en-US" sz="2400">
              <a:latin typeface="Comic Sans MS" panose="030F0702030302020204" pitchFamily="66" charset="0"/>
            </a:endParaRPr>
          </a:p>
          <a:p>
            <a:pPr>
              <a:lnSpc>
                <a:spcPct val="90000"/>
              </a:lnSpc>
            </a:pPr>
            <a:endParaRPr lang="en-GB" altLang="en-US" sz="2400">
              <a:latin typeface="Comic Sans MS" panose="030F0702030302020204" pitchFamily="66" charset="0"/>
            </a:endParaRPr>
          </a:p>
        </p:txBody>
      </p:sp>
      <p:pic>
        <p:nvPicPr>
          <p:cNvPr id="79878" name="Picture 6" descr="Unidentate-Ligand1">
            <a:extLst>
              <a:ext uri="{FF2B5EF4-FFF2-40B4-BE49-F238E27FC236}">
                <a16:creationId xmlns:a16="http://schemas.microsoft.com/office/drawing/2014/main" id="{3895DCFF-FF63-450B-812B-544A255198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2568427"/>
            <a:ext cx="6119813" cy="29225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fade">
                                      <p:cBhvr>
                                        <p:cTn id="16" dur="500"/>
                                        <p:tgtEl>
                                          <p:spTgt spid="3">
                                            <p:txEl>
                                              <p:pRg st="9" end="9"/>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Effect transition="in" filter="fade">
                                      <p:cBhvr>
                                        <p:cTn id="19" dur="500"/>
                                        <p:tgtEl>
                                          <p:spTgt spid="3">
                                            <p:txEl>
                                              <p:pRg st="11" end="1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13" end="13"/>
                                            </p:txEl>
                                          </p:spTgt>
                                        </p:tgtEl>
                                        <p:attrNameLst>
                                          <p:attrName>style.visibility</p:attrName>
                                        </p:attrNameLst>
                                      </p:cBhvr>
                                      <p:to>
                                        <p:strVal val="visible"/>
                                      </p:to>
                                    </p:set>
                                    <p:animEffect transition="in" filter="fade">
                                      <p:cBhvr>
                                        <p:cTn id="2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FF915D-9A9F-4D5A-944C-A2386AD0DBA5}"/>
              </a:ext>
            </a:extLst>
          </p:cNvPr>
          <p:cNvSpPr>
            <a:spLocks noGrp="1"/>
          </p:cNvSpPr>
          <p:nvPr>
            <p:ph idx="4294967295"/>
          </p:nvPr>
        </p:nvSpPr>
        <p:spPr>
          <a:xfrm>
            <a:off x="250825" y="260648"/>
            <a:ext cx="8713788" cy="4525963"/>
          </a:xfrm>
        </p:spPr>
        <p:txBody>
          <a:bodyPr/>
          <a:lstStyle/>
          <a:p>
            <a:pPr>
              <a:buFontTx/>
              <a:buNone/>
            </a:pPr>
            <a:r>
              <a:rPr lang="en-GB" altLang="en-US" sz="2400" b="1">
                <a:latin typeface="Comic Sans MS" panose="030F0702030302020204" pitchFamily="66" charset="0"/>
              </a:rPr>
              <a:t>CO-ORDINATE BOND</a:t>
            </a:r>
          </a:p>
          <a:p>
            <a:endParaRPr lang="en-GB" altLang="en-US" sz="2400">
              <a:latin typeface="Comic Sans MS" panose="030F0702030302020204" pitchFamily="66" charset="0"/>
            </a:endParaRPr>
          </a:p>
          <a:p>
            <a:r>
              <a:rPr lang="en-GB" altLang="en-US" sz="2400">
                <a:latin typeface="Comic Sans MS" panose="030F0702030302020204" pitchFamily="66" charset="0"/>
              </a:rPr>
              <a:t>A </a:t>
            </a:r>
            <a:r>
              <a:rPr lang="en-US" altLang="en-US" sz="2400">
                <a:latin typeface="Comic Sans MS" panose="030F0702030302020204" pitchFamily="66" charset="0"/>
              </a:rPr>
              <a:t>co-ordinate bond (dative covalent bond) is a covalent bond in which both electrons come from the same atom</a:t>
            </a:r>
          </a:p>
          <a:p>
            <a:endParaRPr lang="en-US" altLang="en-US" sz="2400">
              <a:latin typeface="Comic Sans MS" panose="030F0702030302020204" pitchFamily="66" charset="0"/>
            </a:endParaRPr>
          </a:p>
          <a:p>
            <a:r>
              <a:rPr lang="en-US" altLang="en-US" sz="2400">
                <a:latin typeface="Comic Sans MS" panose="030F0702030302020204" pitchFamily="66" charset="0"/>
              </a:rPr>
              <a:t>In the case of </a:t>
            </a:r>
            <a:br>
              <a:rPr lang="en-US" altLang="en-US" sz="2400">
                <a:latin typeface="Comic Sans MS" panose="030F0702030302020204" pitchFamily="66" charset="0"/>
              </a:rPr>
            </a:br>
            <a:r>
              <a:rPr lang="en-US" altLang="en-US" sz="2400">
                <a:latin typeface="Comic Sans MS" panose="030F0702030302020204" pitchFamily="66" charset="0"/>
              </a:rPr>
              <a:t>complex ions, the </a:t>
            </a:r>
            <a:br>
              <a:rPr lang="en-US" altLang="en-US" sz="2400">
                <a:latin typeface="Comic Sans MS" panose="030F0702030302020204" pitchFamily="66" charset="0"/>
              </a:rPr>
            </a:br>
            <a:r>
              <a:rPr lang="en-US" altLang="en-US" sz="2400">
                <a:latin typeface="Comic Sans MS" panose="030F0702030302020204" pitchFamily="66" charset="0"/>
              </a:rPr>
              <a:t>co-ordinate bonds </a:t>
            </a:r>
            <a:br>
              <a:rPr lang="en-US" altLang="en-US" sz="2400">
                <a:latin typeface="Comic Sans MS" panose="030F0702030302020204" pitchFamily="66" charset="0"/>
              </a:rPr>
            </a:br>
            <a:r>
              <a:rPr lang="en-US" altLang="en-US" sz="2400">
                <a:latin typeface="Comic Sans MS" panose="030F0702030302020204" pitchFamily="66" charset="0"/>
              </a:rPr>
              <a:t>are formed by the </a:t>
            </a:r>
            <a:br>
              <a:rPr lang="en-US" altLang="en-US" sz="2400">
                <a:latin typeface="Comic Sans MS" panose="030F0702030302020204" pitchFamily="66" charset="0"/>
              </a:rPr>
            </a:br>
            <a:r>
              <a:rPr lang="en-US" altLang="en-US" sz="2400">
                <a:latin typeface="Comic Sans MS" panose="030F0702030302020204" pitchFamily="66" charset="0"/>
              </a:rPr>
              <a:t>overlap of an orbital </a:t>
            </a:r>
            <a:br>
              <a:rPr lang="en-US" altLang="en-US" sz="2400">
                <a:latin typeface="Comic Sans MS" panose="030F0702030302020204" pitchFamily="66" charset="0"/>
              </a:rPr>
            </a:br>
            <a:r>
              <a:rPr lang="en-US" altLang="en-US" sz="2400">
                <a:latin typeface="Comic Sans MS" panose="030F0702030302020204" pitchFamily="66" charset="0"/>
              </a:rPr>
              <a:t>containing a lone </a:t>
            </a:r>
            <a:br>
              <a:rPr lang="en-US" altLang="en-US" sz="2400">
                <a:latin typeface="Comic Sans MS" panose="030F0702030302020204" pitchFamily="66" charset="0"/>
              </a:rPr>
            </a:br>
            <a:r>
              <a:rPr lang="en-US" altLang="en-US" sz="2400">
                <a:latin typeface="Comic Sans MS" panose="030F0702030302020204" pitchFamily="66" charset="0"/>
              </a:rPr>
              <a:t>pair of electrons </a:t>
            </a:r>
            <a:br>
              <a:rPr lang="en-US" altLang="en-US" sz="2400">
                <a:latin typeface="Comic Sans MS" panose="030F0702030302020204" pitchFamily="66" charset="0"/>
              </a:rPr>
            </a:br>
            <a:r>
              <a:rPr lang="en-US" altLang="en-US" sz="2400">
                <a:latin typeface="Comic Sans MS" panose="030F0702030302020204" pitchFamily="66" charset="0"/>
              </a:rPr>
              <a:t>with a vacant orbital </a:t>
            </a:r>
            <a:br>
              <a:rPr lang="en-US" altLang="en-US" sz="2400">
                <a:latin typeface="Comic Sans MS" panose="030F0702030302020204" pitchFamily="66" charset="0"/>
              </a:rPr>
            </a:br>
            <a:r>
              <a:rPr lang="en-US" altLang="en-US" sz="2400">
                <a:latin typeface="Comic Sans MS" panose="030F0702030302020204" pitchFamily="66" charset="0"/>
              </a:rPr>
              <a:t>on the transition </a:t>
            </a:r>
            <a:br>
              <a:rPr lang="en-US" altLang="en-US" sz="2400">
                <a:latin typeface="Comic Sans MS" panose="030F0702030302020204" pitchFamily="66" charset="0"/>
              </a:rPr>
            </a:br>
            <a:r>
              <a:rPr lang="en-US" altLang="en-US" sz="2400">
                <a:latin typeface="Comic Sans MS" panose="030F0702030302020204" pitchFamily="66" charset="0"/>
              </a:rPr>
              <a:t>metal</a:t>
            </a:r>
            <a:endParaRPr lang="en-GB" altLang="en-US" sz="2400">
              <a:latin typeface="Comic Sans MS" panose="030F0702030302020204" pitchFamily="66" charset="0"/>
            </a:endParaRPr>
          </a:p>
        </p:txBody>
      </p:sp>
      <p:pic>
        <p:nvPicPr>
          <p:cNvPr id="80902" name="Picture 6" descr="coordinate_bond">
            <a:extLst>
              <a:ext uri="{FF2B5EF4-FFF2-40B4-BE49-F238E27FC236}">
                <a16:creationId xmlns:a16="http://schemas.microsoft.com/office/drawing/2014/main" id="{754BD28A-74A9-405F-8E93-0FD17FB4CF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8400" y="1989436"/>
            <a:ext cx="5238750" cy="381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060AE5-C419-4164-B388-0D08C774A16E}"/>
              </a:ext>
            </a:extLst>
          </p:cNvPr>
          <p:cNvSpPr>
            <a:spLocks noGrp="1"/>
          </p:cNvSpPr>
          <p:nvPr>
            <p:ph idx="4294967295"/>
          </p:nvPr>
        </p:nvSpPr>
        <p:spPr>
          <a:xfrm>
            <a:off x="251520" y="404664"/>
            <a:ext cx="8229600" cy="4525963"/>
          </a:xfrm>
        </p:spPr>
        <p:txBody>
          <a:bodyPr/>
          <a:lstStyle/>
          <a:p>
            <a:pPr>
              <a:buFontTx/>
              <a:buNone/>
            </a:pPr>
            <a:r>
              <a:rPr lang="en-US" altLang="en-US" sz="2400" b="1" dirty="0">
                <a:latin typeface="Comic Sans MS" panose="030F0702030302020204" pitchFamily="66" charset="0"/>
              </a:rPr>
              <a:t>CO-ORDINATION NUMBER</a:t>
            </a:r>
          </a:p>
          <a:p>
            <a:endParaRPr lang="en-US" altLang="en-US" sz="2400" b="1" dirty="0">
              <a:latin typeface="Comic Sans MS" panose="030F0702030302020204" pitchFamily="66" charset="0"/>
            </a:endParaRPr>
          </a:p>
          <a:p>
            <a:r>
              <a:rPr lang="en-US" altLang="en-US" sz="2400" dirty="0">
                <a:latin typeface="Comic Sans MS" panose="030F0702030302020204" pitchFamily="66" charset="0"/>
              </a:rPr>
              <a:t>The number of lone pairs of electrons which a cation can accept is known as the </a:t>
            </a:r>
            <a:r>
              <a:rPr lang="en-US" altLang="en-US" sz="2400" b="1" dirty="0">
                <a:latin typeface="Comic Sans MS" panose="030F0702030302020204" pitchFamily="66" charset="0"/>
              </a:rPr>
              <a:t>coordination number</a:t>
            </a:r>
            <a:r>
              <a:rPr lang="en-US" altLang="en-US" sz="2400" dirty="0">
                <a:latin typeface="Comic Sans MS" panose="030F0702030302020204" pitchFamily="66" charset="0"/>
              </a:rPr>
              <a:t> of the cation</a:t>
            </a:r>
          </a:p>
          <a:p>
            <a:endParaRPr lang="en-US" altLang="en-US" sz="2400" dirty="0">
              <a:latin typeface="Comic Sans MS" panose="030F0702030302020204" pitchFamily="66" charset="0"/>
            </a:endParaRPr>
          </a:p>
          <a:p>
            <a:r>
              <a:rPr lang="en-US" altLang="en-US" sz="2400" dirty="0">
                <a:latin typeface="Comic Sans MS" panose="030F0702030302020204" pitchFamily="66" charset="0"/>
              </a:rPr>
              <a:t>It depends on the size and electronic configuration of that cation, and also on the size and charge of the ligand</a:t>
            </a:r>
          </a:p>
          <a:p>
            <a:endParaRPr lang="en-US" altLang="en-US" sz="2400" dirty="0">
              <a:latin typeface="Comic Sans MS" panose="030F0702030302020204" pitchFamily="66" charset="0"/>
            </a:endParaRPr>
          </a:p>
          <a:p>
            <a:r>
              <a:rPr lang="en-US" altLang="en-US" sz="2400" dirty="0">
                <a:latin typeface="Comic Sans MS" panose="030F0702030302020204" pitchFamily="66" charset="0"/>
              </a:rPr>
              <a:t>Coordination number 6 is the most common, although 4 and 2 are also known</a:t>
            </a:r>
          </a:p>
          <a:p>
            <a:endParaRPr lang="en-GB" altLang="en-US" sz="2400" dirty="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79CBA9-396F-40CB-B8D6-B9AF2F4335C2}"/>
              </a:ext>
            </a:extLst>
          </p:cNvPr>
          <p:cNvSpPr>
            <a:spLocks noGrp="1"/>
          </p:cNvSpPr>
          <p:nvPr>
            <p:ph idx="4294967295"/>
          </p:nvPr>
        </p:nvSpPr>
        <p:spPr>
          <a:xfrm>
            <a:off x="250825" y="405681"/>
            <a:ext cx="8713788" cy="4525963"/>
          </a:xfrm>
        </p:spPr>
        <p:txBody>
          <a:bodyPr/>
          <a:lstStyle/>
          <a:p>
            <a:pPr>
              <a:buFontTx/>
              <a:buNone/>
            </a:pPr>
            <a:r>
              <a:rPr lang="en-GB" altLang="en-US" sz="2400" b="1">
                <a:latin typeface="Comic Sans MS" panose="030F0702030302020204" pitchFamily="66" charset="0"/>
              </a:rPr>
              <a:t>EXAMPLE</a:t>
            </a:r>
          </a:p>
          <a:p>
            <a:endParaRPr lang="en-GB" altLang="en-US" sz="2400" b="1">
              <a:latin typeface="Comic Sans MS" panose="030F0702030302020204" pitchFamily="66" charset="0"/>
            </a:endParaRPr>
          </a:p>
          <a:p>
            <a:r>
              <a:rPr lang="en-GB" altLang="en-US" sz="2400">
                <a:latin typeface="Comic Sans MS" panose="030F0702030302020204" pitchFamily="66" charset="0"/>
              </a:rPr>
              <a:t>An example of a complex ion is:</a:t>
            </a:r>
          </a:p>
          <a:p>
            <a:pPr>
              <a:buFontTx/>
              <a:buNone/>
            </a:pPr>
            <a:endParaRPr lang="en-GB" altLang="en-US" sz="2400">
              <a:latin typeface="Comic Sans MS" panose="030F0702030302020204" pitchFamily="66" charset="0"/>
            </a:endParaRPr>
          </a:p>
          <a:p>
            <a:pPr algn="ctr">
              <a:buFontTx/>
              <a:buNone/>
            </a:pPr>
            <a:r>
              <a:rPr lang="en-GB" altLang="en-US" sz="2400" b="1">
                <a:latin typeface="Comic Sans MS" panose="030F0702030302020204" pitchFamily="66" charset="0"/>
              </a:rPr>
              <a:t>[Cu(H</a:t>
            </a:r>
            <a:r>
              <a:rPr lang="en-GB" altLang="en-US" sz="2400" b="1" baseline="-25000">
                <a:latin typeface="Comic Sans MS" panose="030F0702030302020204" pitchFamily="66" charset="0"/>
              </a:rPr>
              <a:t>2</a:t>
            </a:r>
            <a:r>
              <a:rPr lang="en-GB" altLang="en-US" sz="2400" b="1">
                <a:latin typeface="Comic Sans MS" panose="030F0702030302020204" pitchFamily="66" charset="0"/>
              </a:rPr>
              <a:t>O)</a:t>
            </a:r>
            <a:r>
              <a:rPr lang="en-GB" altLang="en-US" sz="2400" b="1" baseline="-25000">
                <a:latin typeface="Comic Sans MS" panose="030F0702030302020204" pitchFamily="66" charset="0"/>
              </a:rPr>
              <a:t>6</a:t>
            </a:r>
            <a:r>
              <a:rPr lang="en-GB" altLang="en-US" sz="2400" b="1">
                <a:latin typeface="Comic Sans MS" panose="030F0702030302020204" pitchFamily="66" charset="0"/>
              </a:rPr>
              <a:t>]</a:t>
            </a:r>
            <a:r>
              <a:rPr lang="en-GB" altLang="en-US" sz="2400" b="1" baseline="30000">
                <a:latin typeface="Comic Sans MS" panose="030F0702030302020204" pitchFamily="66" charset="0"/>
              </a:rPr>
              <a:t>2+</a:t>
            </a:r>
            <a:endParaRPr lang="en-GB" altLang="en-US" sz="2400" b="1">
              <a:latin typeface="Comic Sans MS" panose="030F0702030302020204" pitchFamily="66" charset="0"/>
            </a:endParaRPr>
          </a:p>
          <a:p>
            <a:pPr>
              <a:buFontTx/>
              <a:buNone/>
            </a:pPr>
            <a:endParaRPr lang="en-GB" altLang="en-US" sz="2400" b="1">
              <a:latin typeface="Comic Sans MS" panose="030F0702030302020204" pitchFamily="66" charset="0"/>
            </a:endParaRPr>
          </a:p>
          <a:p>
            <a:r>
              <a:rPr lang="en-US" altLang="en-US" sz="2400">
                <a:latin typeface="Comic Sans MS" panose="030F0702030302020204" pitchFamily="66" charset="0"/>
              </a:rPr>
              <a:t>Note that the formula of </a:t>
            </a:r>
            <a:br>
              <a:rPr lang="en-US" altLang="en-US" sz="2400">
                <a:latin typeface="Comic Sans MS" panose="030F0702030302020204" pitchFamily="66" charset="0"/>
              </a:rPr>
            </a:br>
            <a:r>
              <a:rPr lang="en-US" altLang="en-US" sz="2400">
                <a:latin typeface="Comic Sans MS" panose="030F0702030302020204" pitchFamily="66" charset="0"/>
              </a:rPr>
              <a:t>the ion is always written </a:t>
            </a:r>
            <a:br>
              <a:rPr lang="en-US" altLang="en-US" sz="2400">
                <a:latin typeface="Comic Sans MS" panose="030F0702030302020204" pitchFamily="66" charset="0"/>
              </a:rPr>
            </a:br>
            <a:r>
              <a:rPr lang="en-US" altLang="en-US" sz="2400">
                <a:latin typeface="Comic Sans MS" panose="030F0702030302020204" pitchFamily="66" charset="0"/>
              </a:rPr>
              <a:t>inside square brackets</a:t>
            </a:r>
          </a:p>
          <a:p>
            <a:endParaRPr lang="en-US" altLang="en-US" sz="2400">
              <a:latin typeface="Comic Sans MS" panose="030F0702030302020204" pitchFamily="66" charset="0"/>
            </a:endParaRPr>
          </a:p>
          <a:p>
            <a:r>
              <a:rPr lang="en-US" altLang="en-US" sz="2400">
                <a:latin typeface="Comic Sans MS" panose="030F0702030302020204" pitchFamily="66" charset="0"/>
              </a:rPr>
              <a:t>The overall charge is written </a:t>
            </a:r>
            <a:br>
              <a:rPr lang="en-US" altLang="en-US" sz="2400">
                <a:latin typeface="Comic Sans MS" panose="030F0702030302020204" pitchFamily="66" charset="0"/>
              </a:rPr>
            </a:br>
            <a:r>
              <a:rPr lang="en-US" altLang="en-US" sz="2400">
                <a:latin typeface="Comic Sans MS" panose="030F0702030302020204" pitchFamily="66" charset="0"/>
              </a:rPr>
              <a:t>outside the brackets</a:t>
            </a:r>
            <a:endParaRPr lang="en-GB" altLang="en-US" sz="2400">
              <a:latin typeface="Comic Sans MS" panose="030F0702030302020204" pitchFamily="66" charset="0"/>
            </a:endParaRPr>
          </a:p>
        </p:txBody>
      </p:sp>
      <p:pic>
        <p:nvPicPr>
          <p:cNvPr id="83974" name="Picture 6" descr="=monodentate_ligand1">
            <a:extLst>
              <a:ext uri="{FF2B5EF4-FFF2-40B4-BE49-F238E27FC236}">
                <a16:creationId xmlns:a16="http://schemas.microsoft.com/office/drawing/2014/main" id="{74BDFD72-2C6A-43C0-B1CE-B6418AA725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332656"/>
            <a:ext cx="2935287" cy="2646363"/>
          </a:xfrm>
          <a:prstGeom prst="rect">
            <a:avLst/>
          </a:prstGeom>
          <a:noFill/>
          <a:extLst>
            <a:ext uri="{909E8E84-426E-40DD-AFC4-6F175D3DCCD1}">
              <a14:hiddenFill xmlns:a14="http://schemas.microsoft.com/office/drawing/2010/main">
                <a:solidFill>
                  <a:srgbClr val="FFFFFF"/>
                </a:solidFill>
              </a14:hiddenFill>
            </a:ext>
          </a:extLst>
        </p:spPr>
      </p:pic>
      <p:grpSp>
        <p:nvGrpSpPr>
          <p:cNvPr id="84001" name="Group 33">
            <a:extLst>
              <a:ext uri="{FF2B5EF4-FFF2-40B4-BE49-F238E27FC236}">
                <a16:creationId xmlns:a16="http://schemas.microsoft.com/office/drawing/2014/main" id="{4BB75067-C495-4E91-97FC-43EF73D9A9DF}"/>
              </a:ext>
            </a:extLst>
          </p:cNvPr>
          <p:cNvGrpSpPr>
            <a:grpSpLocks/>
          </p:cNvGrpSpPr>
          <p:nvPr/>
        </p:nvGrpSpPr>
        <p:grpSpPr bwMode="auto">
          <a:xfrm>
            <a:off x="5867400" y="3717206"/>
            <a:ext cx="2663825" cy="2125663"/>
            <a:chOff x="3696" y="2704"/>
            <a:chExt cx="1678" cy="1339"/>
          </a:xfrm>
        </p:grpSpPr>
        <p:sp>
          <p:nvSpPr>
            <p:cNvPr id="83979" name="Text Box 11">
              <a:extLst>
                <a:ext uri="{FF2B5EF4-FFF2-40B4-BE49-F238E27FC236}">
                  <a16:creationId xmlns:a16="http://schemas.microsoft.com/office/drawing/2014/main" id="{8A8AB9E7-E6D1-4332-A061-11ABED6295FA}"/>
                </a:ext>
              </a:extLst>
            </p:cNvPr>
            <p:cNvSpPr txBox="1">
              <a:spLocks noChangeArrowheads="1"/>
            </p:cNvSpPr>
            <p:nvPr/>
          </p:nvSpPr>
          <p:spPr bwMode="auto">
            <a:xfrm>
              <a:off x="4105" y="2704"/>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r>
                <a:rPr lang="en-GB" altLang="en-US" sz="2000" b="1">
                  <a:solidFill>
                    <a:srgbClr val="FF0000"/>
                  </a:solidFill>
                  <a:latin typeface="Comic Sans MS" panose="030F0702030302020204" pitchFamily="66" charset="0"/>
                </a:rPr>
                <a:t>O</a:t>
              </a:r>
            </a:p>
          </p:txBody>
        </p:sp>
        <p:sp>
          <p:nvSpPr>
            <p:cNvPr id="83975" name="Text Box 7">
              <a:extLst>
                <a:ext uri="{FF2B5EF4-FFF2-40B4-BE49-F238E27FC236}">
                  <a16:creationId xmlns:a16="http://schemas.microsoft.com/office/drawing/2014/main" id="{DC6D550F-5430-478A-805B-61167C3BF2BB}"/>
                </a:ext>
              </a:extLst>
            </p:cNvPr>
            <p:cNvSpPr txBox="1">
              <a:spLocks noChangeArrowheads="1"/>
            </p:cNvSpPr>
            <p:nvPr/>
          </p:nvSpPr>
          <p:spPr bwMode="auto">
            <a:xfrm>
              <a:off x="4286" y="3203"/>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rgbClr val="FF6600"/>
                  </a:solidFill>
                  <a:latin typeface="Comic Sans MS" panose="030F0702030302020204" pitchFamily="66" charset="0"/>
                </a:rPr>
                <a:t>Cu</a:t>
              </a:r>
              <a:r>
                <a:rPr lang="en-GB" altLang="en-US" sz="2000" b="1" baseline="30000">
                  <a:solidFill>
                    <a:srgbClr val="FF6600"/>
                  </a:solidFill>
                  <a:latin typeface="Comic Sans MS" panose="030F0702030302020204" pitchFamily="66" charset="0"/>
                </a:rPr>
                <a:t>2+</a:t>
              </a:r>
              <a:endParaRPr lang="en-GB" altLang="en-US" sz="2000" b="1">
                <a:solidFill>
                  <a:srgbClr val="FF6600"/>
                </a:solidFill>
                <a:latin typeface="Comic Sans MS" panose="030F0702030302020204" pitchFamily="66" charset="0"/>
              </a:endParaRPr>
            </a:p>
          </p:txBody>
        </p:sp>
        <p:sp>
          <p:nvSpPr>
            <p:cNvPr id="83976" name="Text Box 8">
              <a:extLst>
                <a:ext uri="{FF2B5EF4-FFF2-40B4-BE49-F238E27FC236}">
                  <a16:creationId xmlns:a16="http://schemas.microsoft.com/office/drawing/2014/main" id="{8DAEE92E-71A6-4D18-9967-F00F191BAB43}"/>
                </a:ext>
              </a:extLst>
            </p:cNvPr>
            <p:cNvSpPr txBox="1">
              <a:spLocks noChangeArrowheads="1"/>
            </p:cNvSpPr>
            <p:nvPr/>
          </p:nvSpPr>
          <p:spPr bwMode="auto">
            <a:xfrm>
              <a:off x="3696" y="2976"/>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r>
                <a:rPr lang="en-GB" altLang="en-US" sz="2000" b="1">
                  <a:solidFill>
                    <a:srgbClr val="FF0000"/>
                  </a:solidFill>
                  <a:latin typeface="Comic Sans MS" panose="030F0702030302020204" pitchFamily="66" charset="0"/>
                </a:rPr>
                <a:t>O</a:t>
              </a:r>
            </a:p>
          </p:txBody>
        </p:sp>
        <p:sp>
          <p:nvSpPr>
            <p:cNvPr id="83977" name="Oval 9">
              <a:extLst>
                <a:ext uri="{FF2B5EF4-FFF2-40B4-BE49-F238E27FC236}">
                  <a16:creationId xmlns:a16="http://schemas.microsoft.com/office/drawing/2014/main" id="{F7A3BF08-8900-4211-87BC-AF255862BB84}"/>
                </a:ext>
              </a:extLst>
            </p:cNvPr>
            <p:cNvSpPr>
              <a:spLocks noChangeArrowheads="1"/>
            </p:cNvSpPr>
            <p:nvPr/>
          </p:nvSpPr>
          <p:spPr bwMode="auto">
            <a:xfrm>
              <a:off x="4468" y="2931"/>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78" name="Oval 10">
              <a:extLst>
                <a:ext uri="{FF2B5EF4-FFF2-40B4-BE49-F238E27FC236}">
                  <a16:creationId xmlns:a16="http://schemas.microsoft.com/office/drawing/2014/main" id="{DD9F7174-FB5F-4294-A344-00397E340E49}"/>
                </a:ext>
              </a:extLst>
            </p:cNvPr>
            <p:cNvSpPr>
              <a:spLocks noChangeArrowheads="1"/>
            </p:cNvSpPr>
            <p:nvPr/>
          </p:nvSpPr>
          <p:spPr bwMode="auto">
            <a:xfrm>
              <a:off x="4377" y="2931"/>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0" name="Text Box 12">
              <a:extLst>
                <a:ext uri="{FF2B5EF4-FFF2-40B4-BE49-F238E27FC236}">
                  <a16:creationId xmlns:a16="http://schemas.microsoft.com/office/drawing/2014/main" id="{007918B3-DE36-4B07-A896-F9D4F889463B}"/>
                </a:ext>
              </a:extLst>
            </p:cNvPr>
            <p:cNvSpPr txBox="1">
              <a:spLocks noChangeArrowheads="1"/>
            </p:cNvSpPr>
            <p:nvPr/>
          </p:nvSpPr>
          <p:spPr bwMode="auto">
            <a:xfrm>
              <a:off x="3696" y="3475"/>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r>
                <a:rPr lang="en-GB" altLang="en-US" sz="2000" b="1">
                  <a:solidFill>
                    <a:srgbClr val="FF0000"/>
                  </a:solidFill>
                  <a:latin typeface="Comic Sans MS" panose="030F0702030302020204" pitchFamily="66" charset="0"/>
                </a:rPr>
                <a:t>O</a:t>
              </a:r>
            </a:p>
          </p:txBody>
        </p:sp>
        <p:sp>
          <p:nvSpPr>
            <p:cNvPr id="83981" name="Text Box 13">
              <a:extLst>
                <a:ext uri="{FF2B5EF4-FFF2-40B4-BE49-F238E27FC236}">
                  <a16:creationId xmlns:a16="http://schemas.microsoft.com/office/drawing/2014/main" id="{FAC64CF6-4FBE-4153-8108-DD5A2C291268}"/>
                </a:ext>
              </a:extLst>
            </p:cNvPr>
            <p:cNvSpPr txBox="1">
              <a:spLocks noChangeArrowheads="1"/>
            </p:cNvSpPr>
            <p:nvPr/>
          </p:nvSpPr>
          <p:spPr bwMode="auto">
            <a:xfrm>
              <a:off x="4332" y="3793"/>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rgbClr val="FF0000"/>
                  </a:solidFill>
                  <a:latin typeface="Comic Sans MS" panose="030F0702030302020204" pitchFamily="66" charset="0"/>
                </a:rPr>
                <a:t>O</a:t>
              </a: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endParaRPr lang="en-GB" altLang="en-US" sz="2000" b="1">
                <a:solidFill>
                  <a:schemeClr val="accent2"/>
                </a:solidFill>
                <a:latin typeface="Comic Sans MS" panose="030F0702030302020204" pitchFamily="66" charset="0"/>
              </a:endParaRPr>
            </a:p>
          </p:txBody>
        </p:sp>
        <p:sp>
          <p:nvSpPr>
            <p:cNvPr id="83982" name="Text Box 14">
              <a:extLst>
                <a:ext uri="{FF2B5EF4-FFF2-40B4-BE49-F238E27FC236}">
                  <a16:creationId xmlns:a16="http://schemas.microsoft.com/office/drawing/2014/main" id="{C2C99CFC-13E9-4545-82D9-2D5D5FCE8C53}"/>
                </a:ext>
              </a:extLst>
            </p:cNvPr>
            <p:cNvSpPr txBox="1">
              <a:spLocks noChangeArrowheads="1"/>
            </p:cNvSpPr>
            <p:nvPr/>
          </p:nvSpPr>
          <p:spPr bwMode="auto">
            <a:xfrm>
              <a:off x="4830" y="3521"/>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rgbClr val="FF0000"/>
                  </a:solidFill>
                  <a:latin typeface="Comic Sans MS" panose="030F0702030302020204" pitchFamily="66" charset="0"/>
                </a:rPr>
                <a:t>O</a:t>
              </a: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endParaRPr lang="en-GB" altLang="en-US" sz="2000" b="1">
                <a:solidFill>
                  <a:schemeClr val="accent2"/>
                </a:solidFill>
                <a:latin typeface="Comic Sans MS" panose="030F0702030302020204" pitchFamily="66" charset="0"/>
              </a:endParaRPr>
            </a:p>
          </p:txBody>
        </p:sp>
        <p:sp>
          <p:nvSpPr>
            <p:cNvPr id="83983" name="Text Box 15">
              <a:extLst>
                <a:ext uri="{FF2B5EF4-FFF2-40B4-BE49-F238E27FC236}">
                  <a16:creationId xmlns:a16="http://schemas.microsoft.com/office/drawing/2014/main" id="{60D5363B-6269-480D-87F0-76210ED29B59}"/>
                </a:ext>
              </a:extLst>
            </p:cNvPr>
            <p:cNvSpPr txBox="1">
              <a:spLocks noChangeArrowheads="1"/>
            </p:cNvSpPr>
            <p:nvPr/>
          </p:nvSpPr>
          <p:spPr bwMode="auto">
            <a:xfrm>
              <a:off x="4830" y="2976"/>
              <a:ext cx="5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b="1">
                  <a:solidFill>
                    <a:srgbClr val="FF0000"/>
                  </a:solidFill>
                  <a:latin typeface="Comic Sans MS" panose="030F0702030302020204" pitchFamily="66" charset="0"/>
                </a:rPr>
                <a:t>O</a:t>
              </a:r>
              <a:r>
                <a:rPr lang="en-GB" altLang="en-US" sz="2000" b="1">
                  <a:solidFill>
                    <a:schemeClr val="accent2"/>
                  </a:solidFill>
                  <a:latin typeface="Comic Sans MS" panose="030F0702030302020204" pitchFamily="66" charset="0"/>
                </a:rPr>
                <a:t>H</a:t>
              </a:r>
              <a:r>
                <a:rPr lang="en-GB" altLang="en-US" sz="2000" b="1" baseline="-25000">
                  <a:solidFill>
                    <a:schemeClr val="accent2"/>
                  </a:solidFill>
                  <a:latin typeface="Comic Sans MS" panose="030F0702030302020204" pitchFamily="66" charset="0"/>
                </a:rPr>
                <a:t>2</a:t>
              </a:r>
              <a:endParaRPr lang="en-GB" altLang="en-US" sz="2000" b="1">
                <a:solidFill>
                  <a:schemeClr val="accent2"/>
                </a:solidFill>
                <a:latin typeface="Comic Sans MS" panose="030F0702030302020204" pitchFamily="66" charset="0"/>
              </a:endParaRPr>
            </a:p>
          </p:txBody>
        </p:sp>
        <p:sp>
          <p:nvSpPr>
            <p:cNvPr id="83984" name="Oval 16">
              <a:extLst>
                <a:ext uri="{FF2B5EF4-FFF2-40B4-BE49-F238E27FC236}">
                  <a16:creationId xmlns:a16="http://schemas.microsoft.com/office/drawing/2014/main" id="{790A4146-75D6-4594-AC52-5D9AF96BCD6C}"/>
                </a:ext>
              </a:extLst>
            </p:cNvPr>
            <p:cNvSpPr>
              <a:spLocks noChangeArrowheads="1"/>
            </p:cNvSpPr>
            <p:nvPr/>
          </p:nvSpPr>
          <p:spPr bwMode="auto">
            <a:xfrm>
              <a:off x="4105" y="3067"/>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5" name="Oval 17">
              <a:extLst>
                <a:ext uri="{FF2B5EF4-FFF2-40B4-BE49-F238E27FC236}">
                  <a16:creationId xmlns:a16="http://schemas.microsoft.com/office/drawing/2014/main" id="{2002074C-DDD4-4E70-A7AF-B97993860730}"/>
                </a:ext>
              </a:extLst>
            </p:cNvPr>
            <p:cNvSpPr>
              <a:spLocks noChangeArrowheads="1"/>
            </p:cNvSpPr>
            <p:nvPr/>
          </p:nvSpPr>
          <p:spPr bwMode="auto">
            <a:xfrm>
              <a:off x="4059" y="3158"/>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6" name="Oval 18">
              <a:extLst>
                <a:ext uri="{FF2B5EF4-FFF2-40B4-BE49-F238E27FC236}">
                  <a16:creationId xmlns:a16="http://schemas.microsoft.com/office/drawing/2014/main" id="{68D1B02D-83CC-475E-91E3-10C98B4FD96E}"/>
                </a:ext>
              </a:extLst>
            </p:cNvPr>
            <p:cNvSpPr>
              <a:spLocks noChangeArrowheads="1"/>
            </p:cNvSpPr>
            <p:nvPr/>
          </p:nvSpPr>
          <p:spPr bwMode="auto">
            <a:xfrm>
              <a:off x="4014" y="3430"/>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7" name="Oval 19">
              <a:extLst>
                <a:ext uri="{FF2B5EF4-FFF2-40B4-BE49-F238E27FC236}">
                  <a16:creationId xmlns:a16="http://schemas.microsoft.com/office/drawing/2014/main" id="{38392CA6-EB42-498C-A6F7-4289BAE97FCE}"/>
                </a:ext>
              </a:extLst>
            </p:cNvPr>
            <p:cNvSpPr>
              <a:spLocks noChangeArrowheads="1"/>
            </p:cNvSpPr>
            <p:nvPr/>
          </p:nvSpPr>
          <p:spPr bwMode="auto">
            <a:xfrm>
              <a:off x="4059" y="3475"/>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8" name="Oval 20">
              <a:extLst>
                <a:ext uri="{FF2B5EF4-FFF2-40B4-BE49-F238E27FC236}">
                  <a16:creationId xmlns:a16="http://schemas.microsoft.com/office/drawing/2014/main" id="{421227F6-962B-4278-A0BC-908D9B05AF8A}"/>
                </a:ext>
              </a:extLst>
            </p:cNvPr>
            <p:cNvSpPr>
              <a:spLocks noChangeArrowheads="1"/>
            </p:cNvSpPr>
            <p:nvPr/>
          </p:nvSpPr>
          <p:spPr bwMode="auto">
            <a:xfrm>
              <a:off x="4377" y="3748"/>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9" name="Oval 21">
              <a:extLst>
                <a:ext uri="{FF2B5EF4-FFF2-40B4-BE49-F238E27FC236}">
                  <a16:creationId xmlns:a16="http://schemas.microsoft.com/office/drawing/2014/main" id="{D277F60F-3FE0-40CB-9CBB-71DF1A875A3A}"/>
                </a:ext>
              </a:extLst>
            </p:cNvPr>
            <p:cNvSpPr>
              <a:spLocks noChangeArrowheads="1"/>
            </p:cNvSpPr>
            <p:nvPr/>
          </p:nvSpPr>
          <p:spPr bwMode="auto">
            <a:xfrm>
              <a:off x="4468" y="3748"/>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90" name="Oval 22">
              <a:extLst>
                <a:ext uri="{FF2B5EF4-FFF2-40B4-BE49-F238E27FC236}">
                  <a16:creationId xmlns:a16="http://schemas.microsoft.com/office/drawing/2014/main" id="{ED5AE3D0-0BCA-4BAD-9F0C-B0FE93D5A8FB}"/>
                </a:ext>
              </a:extLst>
            </p:cNvPr>
            <p:cNvSpPr>
              <a:spLocks noChangeArrowheads="1"/>
            </p:cNvSpPr>
            <p:nvPr/>
          </p:nvSpPr>
          <p:spPr bwMode="auto">
            <a:xfrm>
              <a:off x="4830" y="3067"/>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91" name="Oval 23">
              <a:extLst>
                <a:ext uri="{FF2B5EF4-FFF2-40B4-BE49-F238E27FC236}">
                  <a16:creationId xmlns:a16="http://schemas.microsoft.com/office/drawing/2014/main" id="{ECA3D1FD-9407-4F8F-979B-E4DD626636FF}"/>
                </a:ext>
              </a:extLst>
            </p:cNvPr>
            <p:cNvSpPr>
              <a:spLocks noChangeArrowheads="1"/>
            </p:cNvSpPr>
            <p:nvPr/>
          </p:nvSpPr>
          <p:spPr bwMode="auto">
            <a:xfrm>
              <a:off x="4876" y="3158"/>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92" name="Oval 24">
              <a:extLst>
                <a:ext uri="{FF2B5EF4-FFF2-40B4-BE49-F238E27FC236}">
                  <a16:creationId xmlns:a16="http://schemas.microsoft.com/office/drawing/2014/main" id="{1B2D63F1-F2A9-4973-81FF-873C807DDEF3}"/>
                </a:ext>
              </a:extLst>
            </p:cNvPr>
            <p:cNvSpPr>
              <a:spLocks noChangeArrowheads="1"/>
            </p:cNvSpPr>
            <p:nvPr/>
          </p:nvSpPr>
          <p:spPr bwMode="auto">
            <a:xfrm>
              <a:off x="4876" y="3475"/>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93" name="Oval 25">
              <a:extLst>
                <a:ext uri="{FF2B5EF4-FFF2-40B4-BE49-F238E27FC236}">
                  <a16:creationId xmlns:a16="http://schemas.microsoft.com/office/drawing/2014/main" id="{613F3837-F94C-4BD3-8B66-3CEBF27E2D4E}"/>
                </a:ext>
              </a:extLst>
            </p:cNvPr>
            <p:cNvSpPr>
              <a:spLocks noChangeArrowheads="1"/>
            </p:cNvSpPr>
            <p:nvPr/>
          </p:nvSpPr>
          <p:spPr bwMode="auto">
            <a:xfrm>
              <a:off x="4830" y="3566"/>
              <a:ext cx="46" cy="45"/>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94" name="Line 26">
              <a:extLst>
                <a:ext uri="{FF2B5EF4-FFF2-40B4-BE49-F238E27FC236}">
                  <a16:creationId xmlns:a16="http://schemas.microsoft.com/office/drawing/2014/main" id="{A8E0C8E1-AAE8-4963-AD04-A954BAE5B22C}"/>
                </a:ext>
              </a:extLst>
            </p:cNvPr>
            <p:cNvSpPr>
              <a:spLocks noChangeShapeType="1"/>
            </p:cNvSpPr>
            <p:nvPr/>
          </p:nvSpPr>
          <p:spPr bwMode="auto">
            <a:xfrm>
              <a:off x="4422" y="3022"/>
              <a:ext cx="0" cy="18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996" name="Line 28">
              <a:extLst>
                <a:ext uri="{FF2B5EF4-FFF2-40B4-BE49-F238E27FC236}">
                  <a16:creationId xmlns:a16="http://schemas.microsoft.com/office/drawing/2014/main" id="{FDD54838-97B2-47B8-AB14-68116AED278A}"/>
                </a:ext>
              </a:extLst>
            </p:cNvPr>
            <p:cNvSpPr>
              <a:spLocks noChangeShapeType="1"/>
            </p:cNvSpPr>
            <p:nvPr/>
          </p:nvSpPr>
          <p:spPr bwMode="auto">
            <a:xfrm flipH="1">
              <a:off x="4694" y="3158"/>
              <a:ext cx="136" cy="9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997" name="Line 29">
              <a:extLst>
                <a:ext uri="{FF2B5EF4-FFF2-40B4-BE49-F238E27FC236}">
                  <a16:creationId xmlns:a16="http://schemas.microsoft.com/office/drawing/2014/main" id="{C21BAC99-5A37-4DC7-BC6D-F79AD45424FF}"/>
                </a:ext>
              </a:extLst>
            </p:cNvPr>
            <p:cNvSpPr>
              <a:spLocks noChangeShapeType="1"/>
            </p:cNvSpPr>
            <p:nvPr/>
          </p:nvSpPr>
          <p:spPr bwMode="auto">
            <a:xfrm>
              <a:off x="4150" y="3158"/>
              <a:ext cx="182" cy="91"/>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998" name="Line 30">
              <a:extLst>
                <a:ext uri="{FF2B5EF4-FFF2-40B4-BE49-F238E27FC236}">
                  <a16:creationId xmlns:a16="http://schemas.microsoft.com/office/drawing/2014/main" id="{1E9F56E9-BC8E-4A3F-BDDC-B38BB63BE9C3}"/>
                </a:ext>
              </a:extLst>
            </p:cNvPr>
            <p:cNvSpPr>
              <a:spLocks noChangeShapeType="1"/>
            </p:cNvSpPr>
            <p:nvPr/>
          </p:nvSpPr>
          <p:spPr bwMode="auto">
            <a:xfrm flipH="1" flipV="1">
              <a:off x="4649" y="3385"/>
              <a:ext cx="181" cy="136"/>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999" name="Line 31">
              <a:extLst>
                <a:ext uri="{FF2B5EF4-FFF2-40B4-BE49-F238E27FC236}">
                  <a16:creationId xmlns:a16="http://schemas.microsoft.com/office/drawing/2014/main" id="{0316A2C6-5492-498F-A366-8C1DD704739B}"/>
                </a:ext>
              </a:extLst>
            </p:cNvPr>
            <p:cNvSpPr>
              <a:spLocks noChangeShapeType="1"/>
            </p:cNvSpPr>
            <p:nvPr/>
          </p:nvSpPr>
          <p:spPr bwMode="auto">
            <a:xfrm flipV="1">
              <a:off x="4468" y="3475"/>
              <a:ext cx="0" cy="227"/>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4000" name="Line 32">
              <a:extLst>
                <a:ext uri="{FF2B5EF4-FFF2-40B4-BE49-F238E27FC236}">
                  <a16:creationId xmlns:a16="http://schemas.microsoft.com/office/drawing/2014/main" id="{8B1380A4-E3D4-46F6-A566-FAB1C46FADA7}"/>
                </a:ext>
              </a:extLst>
            </p:cNvPr>
            <p:cNvSpPr>
              <a:spLocks noChangeShapeType="1"/>
            </p:cNvSpPr>
            <p:nvPr/>
          </p:nvSpPr>
          <p:spPr bwMode="auto">
            <a:xfrm flipV="1">
              <a:off x="4105" y="3385"/>
              <a:ext cx="181" cy="45"/>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2109FD-1C9F-4FD5-96B5-469287A206F6}"/>
              </a:ext>
            </a:extLst>
          </p:cNvPr>
          <p:cNvSpPr>
            <a:spLocks noGrp="1"/>
          </p:cNvSpPr>
          <p:nvPr>
            <p:ph idx="4294967295"/>
          </p:nvPr>
        </p:nvSpPr>
        <p:spPr>
          <a:xfrm>
            <a:off x="457200" y="476672"/>
            <a:ext cx="8229600" cy="4525963"/>
          </a:xfrm>
        </p:spPr>
        <p:txBody>
          <a:bodyPr>
            <a:normAutofit/>
          </a:bodyPr>
          <a:lstStyle/>
          <a:p>
            <a:pPr>
              <a:lnSpc>
                <a:spcPct val="90000"/>
              </a:lnSpc>
              <a:buFontTx/>
              <a:buNone/>
            </a:pPr>
            <a:r>
              <a:rPr lang="en-GB" altLang="en-US" sz="2400" b="1">
                <a:latin typeface="Comic Sans MS" panose="030F0702030302020204" pitchFamily="66" charset="0"/>
              </a:rPr>
              <a:t>UNIDENTATE LIGANDS</a:t>
            </a:r>
            <a:endParaRPr lang="en-GB" altLang="en-US" sz="2400">
              <a:latin typeface="Comic Sans MS" panose="030F0702030302020204" pitchFamily="66" charset="0"/>
            </a:endParaRPr>
          </a:p>
          <a:p>
            <a:pPr>
              <a:lnSpc>
                <a:spcPct val="90000"/>
              </a:lnSpc>
            </a:pPr>
            <a:endParaRPr lang="en-GB" altLang="en-US" sz="2400">
              <a:latin typeface="Comic Sans MS" panose="030F0702030302020204" pitchFamily="66" charset="0"/>
            </a:endParaRPr>
          </a:p>
          <a:p>
            <a:pPr>
              <a:lnSpc>
                <a:spcPct val="90000"/>
              </a:lnSpc>
            </a:pPr>
            <a:r>
              <a:rPr lang="en-GB" altLang="en-US" sz="2400">
                <a:latin typeface="Comic Sans MS" panose="030F0702030302020204" pitchFamily="66" charset="0"/>
              </a:rPr>
              <a:t>Meaning ‘single toothed’ </a:t>
            </a:r>
            <a:r>
              <a:rPr lang="en-GB" altLang="en-US" sz="2400">
                <a:latin typeface="Comic Sans MS" panose="030F0702030302020204" pitchFamily="66" charset="0"/>
                <a:sym typeface="Wingdings" panose="05000000000000000000" pitchFamily="2" charset="2"/>
              </a:rPr>
              <a:t></a:t>
            </a:r>
            <a:r>
              <a:rPr lang="en-GB" altLang="en-US" sz="2400">
                <a:latin typeface="Comic Sans MS" panose="030F0702030302020204" pitchFamily="66" charset="0"/>
              </a:rPr>
              <a:t> form 1 co-ordinate bond </a:t>
            </a:r>
          </a:p>
          <a:p>
            <a:pPr>
              <a:lnSpc>
                <a:spcPct val="90000"/>
              </a:lnSpc>
            </a:pPr>
            <a:endParaRPr lang="en-GB" altLang="en-US" sz="2400">
              <a:latin typeface="Comic Sans MS" panose="030F0702030302020204" pitchFamily="66" charset="0"/>
            </a:endParaRPr>
          </a:p>
          <a:p>
            <a:pPr>
              <a:lnSpc>
                <a:spcPct val="90000"/>
              </a:lnSpc>
            </a:pPr>
            <a:r>
              <a:rPr lang="en-GB" altLang="en-US" sz="2400">
                <a:latin typeface="Comic Sans MS" panose="030F0702030302020204" pitchFamily="66" charset="0"/>
              </a:rPr>
              <a:t>Common unidentate ligands are H</a:t>
            </a:r>
            <a:r>
              <a:rPr lang="en-GB" altLang="en-US" sz="2400" baseline="-25000">
                <a:latin typeface="Comic Sans MS" panose="030F0702030302020204" pitchFamily="66" charset="0"/>
              </a:rPr>
              <a:t>2</a:t>
            </a:r>
            <a:r>
              <a:rPr lang="en-GB" altLang="en-US" sz="2400">
                <a:latin typeface="Comic Sans MS" panose="030F0702030302020204" pitchFamily="66" charset="0"/>
              </a:rPr>
              <a:t>O, Cl</a:t>
            </a:r>
            <a:r>
              <a:rPr lang="en-GB" altLang="en-US" sz="2400" baseline="30000">
                <a:latin typeface="Comic Sans MS" panose="030F0702030302020204" pitchFamily="66" charset="0"/>
              </a:rPr>
              <a:t>-</a:t>
            </a:r>
            <a:r>
              <a:rPr lang="en-GB" altLang="en-US" sz="2400">
                <a:latin typeface="Comic Sans MS" panose="030F0702030302020204" pitchFamily="66" charset="0"/>
              </a:rPr>
              <a:t>, NH</a:t>
            </a:r>
            <a:r>
              <a:rPr lang="en-GB" altLang="en-US" sz="2400" baseline="-25000">
                <a:latin typeface="Comic Sans MS" panose="030F0702030302020204" pitchFamily="66" charset="0"/>
              </a:rPr>
              <a:t>3</a:t>
            </a:r>
            <a:r>
              <a:rPr lang="en-GB" altLang="en-US" sz="2400">
                <a:latin typeface="Comic Sans MS" panose="030F0702030302020204" pitchFamily="66" charset="0"/>
              </a:rPr>
              <a:t> and CN</a:t>
            </a:r>
            <a:r>
              <a:rPr lang="en-GB" altLang="en-US" sz="2400" baseline="30000">
                <a:latin typeface="Comic Sans MS" panose="030F0702030302020204" pitchFamily="66" charset="0"/>
              </a:rPr>
              <a:t>-</a:t>
            </a:r>
          </a:p>
          <a:p>
            <a:pPr>
              <a:lnSpc>
                <a:spcPct val="90000"/>
              </a:lnSpc>
            </a:pPr>
            <a:endParaRPr lang="en-GB" altLang="en-US" sz="2400" baseline="30000">
              <a:latin typeface="Comic Sans MS" panose="030F0702030302020204" pitchFamily="66" charset="0"/>
            </a:endParaRPr>
          </a:p>
          <a:p>
            <a:pPr>
              <a:lnSpc>
                <a:spcPct val="90000"/>
              </a:lnSpc>
            </a:pPr>
            <a:r>
              <a:rPr lang="en-GB" altLang="en-US" sz="2400">
                <a:latin typeface="Comic Sans MS" panose="030F0702030302020204" pitchFamily="66" charset="0"/>
              </a:rPr>
              <a:t>Can be negatively charged ions or neutral molecules</a:t>
            </a:r>
          </a:p>
          <a:p>
            <a:pPr>
              <a:lnSpc>
                <a:spcPct val="90000"/>
              </a:lnSpc>
            </a:pPr>
            <a:endParaRPr lang="en-GB" altLang="en-US" sz="2400">
              <a:latin typeface="Comic Sans MS" panose="030F0702030302020204" pitchFamily="66" charset="0"/>
            </a:endParaRPr>
          </a:p>
        </p:txBody>
      </p:sp>
      <p:pic>
        <p:nvPicPr>
          <p:cNvPr id="89094" name="Picture 6" descr="ANd9GcTs0lLQjr2rHSPR2IMICVf2UFuZS_GnAfynUz1gOEvKoAXApKkGCQ">
            <a:extLst>
              <a:ext uri="{FF2B5EF4-FFF2-40B4-BE49-F238E27FC236}">
                <a16:creationId xmlns:a16="http://schemas.microsoft.com/office/drawing/2014/main" id="{F8426C8D-2AF3-4800-A379-39C857FB3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242097"/>
            <a:ext cx="1979612" cy="1863725"/>
          </a:xfrm>
          <a:prstGeom prst="rect">
            <a:avLst/>
          </a:prstGeom>
          <a:noFill/>
          <a:extLst>
            <a:ext uri="{909E8E84-426E-40DD-AFC4-6F175D3DCCD1}">
              <a14:hiddenFill xmlns:a14="http://schemas.microsoft.com/office/drawing/2010/main">
                <a:solidFill>
                  <a:srgbClr val="FFFFFF"/>
                </a:solidFill>
              </a14:hiddenFill>
            </a:ext>
          </a:extLst>
        </p:spPr>
      </p:pic>
      <p:pic>
        <p:nvPicPr>
          <p:cNvPr id="89096" name="Picture 8" descr="ANd9GcQJNhM6S2oCb29Ll5_LUmeHaSixpv2UwdM9jqBCgchdgklL-607">
            <a:extLst>
              <a:ext uri="{FF2B5EF4-FFF2-40B4-BE49-F238E27FC236}">
                <a16:creationId xmlns:a16="http://schemas.microsoft.com/office/drawing/2014/main" id="{6FE6B3BB-DBB4-4862-8746-2C30DEA789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3169072"/>
            <a:ext cx="2333625" cy="1962150"/>
          </a:xfrm>
          <a:prstGeom prst="rect">
            <a:avLst/>
          </a:prstGeom>
          <a:noFill/>
          <a:extLst>
            <a:ext uri="{909E8E84-426E-40DD-AFC4-6F175D3DCCD1}">
              <a14:hiddenFill xmlns:a14="http://schemas.microsoft.com/office/drawing/2010/main">
                <a:solidFill>
                  <a:srgbClr val="FFFFFF"/>
                </a:solidFill>
              </a14:hiddenFill>
            </a:ext>
          </a:extLst>
        </p:spPr>
      </p:pic>
      <p:sp>
        <p:nvSpPr>
          <p:cNvPr id="89097" name="Text Box 9">
            <a:extLst>
              <a:ext uri="{FF2B5EF4-FFF2-40B4-BE49-F238E27FC236}">
                <a16:creationId xmlns:a16="http://schemas.microsoft.com/office/drawing/2014/main" id="{A5F5068C-A85B-4F57-8740-D6ACFA625B2F}"/>
              </a:ext>
            </a:extLst>
          </p:cNvPr>
          <p:cNvSpPr txBox="1">
            <a:spLocks noChangeArrowheads="1"/>
          </p:cNvSpPr>
          <p:nvPr/>
        </p:nvSpPr>
        <p:spPr bwMode="auto">
          <a:xfrm>
            <a:off x="2484438" y="3097635"/>
            <a:ext cx="4032250" cy="2289175"/>
          </a:xfrm>
          <a:prstGeom prst="rect">
            <a:avLst/>
          </a:prstGeom>
          <a:noFill/>
          <a:ln w="1905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solidFill>
                  <a:schemeClr val="accent2"/>
                </a:solidFill>
                <a:latin typeface="Comic Sans MS" panose="030F0702030302020204" pitchFamily="66" charset="0"/>
              </a:rPr>
              <a:t>Ammonia only has 1 pair of electrons to donate</a:t>
            </a:r>
          </a:p>
          <a:p>
            <a:pPr>
              <a:spcBef>
                <a:spcPct val="50000"/>
              </a:spcBef>
            </a:pPr>
            <a:r>
              <a:rPr lang="en-GB" altLang="en-US" sz="2200">
                <a:solidFill>
                  <a:schemeClr val="accent2"/>
                </a:solidFill>
                <a:latin typeface="Comic Sans MS" panose="030F0702030302020204" pitchFamily="66" charset="0"/>
              </a:rPr>
              <a:t>Water has 2 lone pairs. </a:t>
            </a:r>
            <a:r>
              <a:rPr lang="en-GB" altLang="en-US" sz="2200" b="1">
                <a:solidFill>
                  <a:schemeClr val="accent2"/>
                </a:solidFill>
                <a:latin typeface="Comic Sans MS" panose="030F0702030302020204" pitchFamily="66" charset="0"/>
              </a:rPr>
              <a:t>BUT</a:t>
            </a:r>
            <a:r>
              <a:rPr lang="en-GB" altLang="en-US" sz="2200">
                <a:solidFill>
                  <a:schemeClr val="accent2"/>
                </a:solidFill>
                <a:latin typeface="Comic Sans MS" panose="030F0702030302020204" pitchFamily="66" charset="0"/>
              </a:rPr>
              <a:t> they are so close together it can only form one coordinate bond at a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CEC1BF-F059-4A6E-802E-24632584B06C}"/>
              </a:ext>
            </a:extLst>
          </p:cNvPr>
          <p:cNvSpPr>
            <a:spLocks noGrp="1"/>
          </p:cNvSpPr>
          <p:nvPr>
            <p:ph idx="4294967295"/>
          </p:nvPr>
        </p:nvSpPr>
        <p:spPr>
          <a:xfrm>
            <a:off x="250825" y="282475"/>
            <a:ext cx="8713788" cy="4525963"/>
          </a:xfrm>
        </p:spPr>
        <p:txBody>
          <a:bodyPr/>
          <a:lstStyle/>
          <a:p>
            <a:pPr marL="342900" lvl="1" indent="-342900">
              <a:buFontTx/>
              <a:buNone/>
            </a:pPr>
            <a:r>
              <a:rPr lang="en-GB" altLang="en-US" sz="2400" b="1">
                <a:latin typeface="Comic Sans MS" panose="030F0702030302020204" pitchFamily="66" charset="0"/>
                <a:cs typeface="Arial" panose="020B0604020202020204" pitchFamily="34" charset="0"/>
              </a:rPr>
              <a:t>BIDENTATE LIGANDS</a:t>
            </a:r>
          </a:p>
          <a:p>
            <a:pPr marL="342900" lvl="1" indent="-342900">
              <a:buFontTx/>
              <a:buChar char="•"/>
            </a:pPr>
            <a:endParaRPr lang="en-GB" altLang="en-US" sz="2400" b="1">
              <a:latin typeface="Comic Sans MS" panose="030F0702030302020204" pitchFamily="66" charset="0"/>
              <a:cs typeface="Arial" panose="020B0604020202020204" pitchFamily="34" charset="0"/>
            </a:endParaRPr>
          </a:p>
          <a:p>
            <a:pPr marL="342900" lvl="1" indent="-342900">
              <a:buFontTx/>
              <a:buChar char="•"/>
            </a:pPr>
            <a:r>
              <a:rPr lang="en-GB" altLang="en-US" sz="2400">
                <a:latin typeface="Comic Sans MS" panose="030F0702030302020204" pitchFamily="66" charset="0"/>
                <a:cs typeface="Arial" panose="020B0604020202020204" pitchFamily="34" charset="0"/>
              </a:rPr>
              <a:t>Ligands that can form two co-ordinate bonds since they donate two lone pairs of electrons (from two donor atoms)</a:t>
            </a:r>
          </a:p>
          <a:p>
            <a:pPr marL="342900" lvl="1" indent="-342900">
              <a:buFontTx/>
              <a:buChar char="•"/>
            </a:pPr>
            <a:endParaRPr lang="en-GB" altLang="en-US" sz="2400">
              <a:latin typeface="Comic Sans MS" panose="030F0702030302020204" pitchFamily="66" charset="0"/>
              <a:cs typeface="Arial" panose="020B0604020202020204" pitchFamily="34" charset="0"/>
            </a:endParaRPr>
          </a:p>
          <a:p>
            <a:pPr marL="342900" lvl="1" indent="-342900">
              <a:buFontTx/>
              <a:buChar char="•"/>
            </a:pPr>
            <a:r>
              <a:rPr lang="en-GB" altLang="en-US" sz="2400">
                <a:latin typeface="Comic Sans MS" panose="030F0702030302020204" pitchFamily="66" charset="0"/>
                <a:cs typeface="Arial" panose="020B0604020202020204" pitchFamily="34" charset="0"/>
              </a:rPr>
              <a:t>Examples:</a:t>
            </a:r>
          </a:p>
          <a:p>
            <a:pPr marL="342900" lvl="1" indent="-342900">
              <a:buFontTx/>
              <a:buChar char="•"/>
            </a:pPr>
            <a:endParaRPr lang="en-GB" altLang="en-US" sz="1200">
              <a:latin typeface="Comic Sans MS" panose="030F0702030302020204" pitchFamily="66" charset="0"/>
              <a:cs typeface="Arial" panose="020B0604020202020204" pitchFamily="34" charset="0"/>
            </a:endParaRPr>
          </a:p>
          <a:p>
            <a:pPr marL="742950" lvl="2" indent="-342900"/>
            <a:r>
              <a:rPr lang="en-GB" altLang="en-US">
                <a:latin typeface="Comic Sans MS" panose="030F0702030302020204" pitchFamily="66" charset="0"/>
                <a:cs typeface="Arial" panose="020B0604020202020204" pitchFamily="34" charset="0"/>
              </a:rPr>
              <a:t>Ethane-1,2-diamine </a:t>
            </a:r>
            <a:br>
              <a:rPr lang="en-GB" altLang="en-US">
                <a:latin typeface="Comic Sans MS" panose="030F0702030302020204" pitchFamily="66" charset="0"/>
                <a:cs typeface="Arial" panose="020B0604020202020204" pitchFamily="34" charset="0"/>
              </a:rPr>
            </a:br>
            <a:r>
              <a:rPr lang="en-GB" altLang="en-US">
                <a:latin typeface="Comic Sans MS" panose="030F0702030302020204" pitchFamily="66" charset="0"/>
                <a:cs typeface="Arial" panose="020B0604020202020204" pitchFamily="34" charset="0"/>
              </a:rPr>
              <a:t>(NH</a:t>
            </a:r>
            <a:r>
              <a:rPr lang="en-GB" altLang="en-US" baseline="-25000">
                <a:latin typeface="Comic Sans MS" panose="030F0702030302020204" pitchFamily="66" charset="0"/>
                <a:cs typeface="Arial" panose="020B0604020202020204" pitchFamily="34" charset="0"/>
              </a:rPr>
              <a:t>2</a:t>
            </a:r>
            <a:r>
              <a:rPr lang="en-GB" altLang="en-US">
                <a:latin typeface="Comic Sans MS" panose="030F0702030302020204" pitchFamily="66" charset="0"/>
                <a:cs typeface="Arial" panose="020B0604020202020204" pitchFamily="34" charset="0"/>
              </a:rPr>
              <a:t>CH</a:t>
            </a:r>
            <a:r>
              <a:rPr lang="en-GB" altLang="en-US" baseline="-25000">
                <a:latin typeface="Comic Sans MS" panose="030F0702030302020204" pitchFamily="66" charset="0"/>
                <a:cs typeface="Arial" panose="020B0604020202020204" pitchFamily="34" charset="0"/>
              </a:rPr>
              <a:t>2</a:t>
            </a:r>
            <a:r>
              <a:rPr lang="en-GB" altLang="en-US">
                <a:latin typeface="Comic Sans MS" panose="030F0702030302020204" pitchFamily="66" charset="0"/>
                <a:cs typeface="Arial" panose="020B0604020202020204" pitchFamily="34" charset="0"/>
              </a:rPr>
              <a:t>CH</a:t>
            </a:r>
            <a:r>
              <a:rPr lang="en-GB" altLang="en-US" baseline="-25000">
                <a:latin typeface="Comic Sans MS" panose="030F0702030302020204" pitchFamily="66" charset="0"/>
                <a:cs typeface="Arial" panose="020B0604020202020204" pitchFamily="34" charset="0"/>
              </a:rPr>
              <a:t>2</a:t>
            </a:r>
            <a:r>
              <a:rPr lang="en-GB" altLang="en-US">
                <a:latin typeface="Comic Sans MS" panose="030F0702030302020204" pitchFamily="66" charset="0"/>
                <a:cs typeface="Arial" panose="020B0604020202020204" pitchFamily="34" charset="0"/>
              </a:rPr>
              <a:t>NH</a:t>
            </a:r>
            <a:r>
              <a:rPr lang="en-GB" altLang="en-US" baseline="-25000">
                <a:latin typeface="Comic Sans MS" panose="030F0702030302020204" pitchFamily="66" charset="0"/>
                <a:cs typeface="Arial" panose="020B0604020202020204" pitchFamily="34" charset="0"/>
              </a:rPr>
              <a:t>2</a:t>
            </a:r>
            <a:r>
              <a:rPr lang="en-GB" altLang="en-US">
                <a:latin typeface="Comic Sans MS" panose="030F0702030302020204" pitchFamily="66" charset="0"/>
                <a:cs typeface="Arial" panose="020B0604020202020204" pitchFamily="34" charset="0"/>
              </a:rPr>
              <a:t>)</a:t>
            </a:r>
          </a:p>
          <a:p>
            <a:pPr marL="742950" lvl="2" indent="-342900"/>
            <a:endParaRPr lang="en-GB" altLang="en-US">
              <a:latin typeface="Comic Sans MS" panose="030F0702030302020204" pitchFamily="66" charset="0"/>
              <a:cs typeface="Arial" panose="020B0604020202020204" pitchFamily="34" charset="0"/>
            </a:endParaRPr>
          </a:p>
        </p:txBody>
      </p:sp>
      <p:pic>
        <p:nvPicPr>
          <p:cNvPr id="90118" name="Picture 6" descr="pb2013contents">
            <a:extLst>
              <a:ext uri="{FF2B5EF4-FFF2-40B4-BE49-F238E27FC236}">
                <a16:creationId xmlns:a16="http://schemas.microsoft.com/office/drawing/2014/main" id="{42E1481B-99D5-42FD-813E-6C577377C1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363" y="3522563"/>
            <a:ext cx="3795712" cy="2498725"/>
          </a:xfrm>
          <a:prstGeom prst="rect">
            <a:avLst/>
          </a:prstGeom>
          <a:noFill/>
          <a:extLst>
            <a:ext uri="{909E8E84-426E-40DD-AFC4-6F175D3DCCD1}">
              <a14:hiddenFill xmlns:a14="http://schemas.microsoft.com/office/drawing/2010/main">
                <a:solidFill>
                  <a:srgbClr val="FFFFFF"/>
                </a:solidFill>
              </a14:hiddenFill>
            </a:ext>
          </a:extLst>
        </p:spPr>
      </p:pic>
      <p:sp>
        <p:nvSpPr>
          <p:cNvPr id="90119" name="Oval 7">
            <a:extLst>
              <a:ext uri="{FF2B5EF4-FFF2-40B4-BE49-F238E27FC236}">
                <a16:creationId xmlns:a16="http://schemas.microsoft.com/office/drawing/2014/main" id="{122223F1-E9C7-476A-88D1-15CB40725028}"/>
              </a:ext>
            </a:extLst>
          </p:cNvPr>
          <p:cNvSpPr>
            <a:spLocks noChangeArrowheads="1"/>
          </p:cNvSpPr>
          <p:nvPr/>
        </p:nvSpPr>
        <p:spPr bwMode="auto">
          <a:xfrm>
            <a:off x="1331913" y="4170263"/>
            <a:ext cx="71437" cy="71437"/>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0120" name="Oval 8">
            <a:extLst>
              <a:ext uri="{FF2B5EF4-FFF2-40B4-BE49-F238E27FC236}">
                <a16:creationId xmlns:a16="http://schemas.microsoft.com/office/drawing/2014/main" id="{DB4A42BE-ED77-443F-BDA1-B68D7703B234}"/>
              </a:ext>
            </a:extLst>
          </p:cNvPr>
          <p:cNvSpPr>
            <a:spLocks noChangeArrowheads="1"/>
          </p:cNvSpPr>
          <p:nvPr/>
        </p:nvSpPr>
        <p:spPr bwMode="auto">
          <a:xfrm>
            <a:off x="1187450" y="4170263"/>
            <a:ext cx="71438" cy="71437"/>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0121" name="Oval 9">
            <a:extLst>
              <a:ext uri="{FF2B5EF4-FFF2-40B4-BE49-F238E27FC236}">
                <a16:creationId xmlns:a16="http://schemas.microsoft.com/office/drawing/2014/main" id="{09046CD5-8D24-43A8-ABA6-6C062A65EC1E}"/>
              </a:ext>
            </a:extLst>
          </p:cNvPr>
          <p:cNvSpPr>
            <a:spLocks noChangeArrowheads="1"/>
          </p:cNvSpPr>
          <p:nvPr/>
        </p:nvSpPr>
        <p:spPr bwMode="auto">
          <a:xfrm>
            <a:off x="3060700" y="4170263"/>
            <a:ext cx="71438" cy="71437"/>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0122" name="Oval 10">
            <a:extLst>
              <a:ext uri="{FF2B5EF4-FFF2-40B4-BE49-F238E27FC236}">
                <a16:creationId xmlns:a16="http://schemas.microsoft.com/office/drawing/2014/main" id="{80FE3980-BAE0-4D8F-A600-0FBFD6082D0F}"/>
              </a:ext>
            </a:extLst>
          </p:cNvPr>
          <p:cNvSpPr>
            <a:spLocks noChangeArrowheads="1"/>
          </p:cNvSpPr>
          <p:nvPr/>
        </p:nvSpPr>
        <p:spPr bwMode="auto">
          <a:xfrm>
            <a:off x="2916238" y="4170263"/>
            <a:ext cx="71437" cy="71437"/>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0123" name="AutoShape 11">
            <a:extLst>
              <a:ext uri="{FF2B5EF4-FFF2-40B4-BE49-F238E27FC236}">
                <a16:creationId xmlns:a16="http://schemas.microsoft.com/office/drawing/2014/main" id="{287CC5D6-2BBD-4CDA-977B-DB3A3C869414}"/>
              </a:ext>
            </a:extLst>
          </p:cNvPr>
          <p:cNvSpPr>
            <a:spLocks noChangeArrowheads="1"/>
          </p:cNvSpPr>
          <p:nvPr/>
        </p:nvSpPr>
        <p:spPr bwMode="auto">
          <a:xfrm>
            <a:off x="323850" y="4530625"/>
            <a:ext cx="4032250" cy="1295400"/>
          </a:xfrm>
          <a:prstGeom prst="upArrowCallout">
            <a:avLst>
              <a:gd name="adj1" fmla="val 40696"/>
              <a:gd name="adj2" fmla="val 44112"/>
              <a:gd name="adj3" fmla="val 12380"/>
              <a:gd name="adj4" fmla="val 7328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en-US" sz="2000">
                <a:latin typeface="Comic Sans MS" panose="030F0702030302020204" pitchFamily="66" charset="0"/>
              </a:rPr>
              <a:t>2 amine groups. Each has a lone </a:t>
            </a:r>
            <a:br>
              <a:rPr lang="en-GB" altLang="en-US" sz="2000">
                <a:latin typeface="Comic Sans MS" panose="030F0702030302020204" pitchFamily="66" charset="0"/>
              </a:rPr>
            </a:br>
            <a:r>
              <a:rPr lang="en-GB" altLang="en-US" sz="2000">
                <a:latin typeface="Comic Sans MS" panose="030F0702030302020204" pitchFamily="66" charset="0"/>
              </a:rPr>
              <a:t>pair of electrons to donate</a:t>
            </a:r>
          </a:p>
        </p:txBody>
      </p:sp>
      <p:sp>
        <p:nvSpPr>
          <p:cNvPr id="90124" name="Text Box 12">
            <a:extLst>
              <a:ext uri="{FF2B5EF4-FFF2-40B4-BE49-F238E27FC236}">
                <a16:creationId xmlns:a16="http://schemas.microsoft.com/office/drawing/2014/main" id="{787F8829-E8C7-4B88-BBB9-79F043CB0FA2}"/>
              </a:ext>
            </a:extLst>
          </p:cNvPr>
          <p:cNvSpPr txBox="1">
            <a:spLocks noChangeArrowheads="1"/>
          </p:cNvSpPr>
          <p:nvPr/>
        </p:nvSpPr>
        <p:spPr bwMode="auto">
          <a:xfrm>
            <a:off x="4859338" y="2298600"/>
            <a:ext cx="4033837" cy="10350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a:latin typeface="Comic Sans MS" panose="030F0702030302020204" pitchFamily="66" charset="0"/>
              </a:rPr>
              <a:t>Each ethane-1,2-diamine molecule forms 2 coordinate bonds with the metal 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D8FEB2-31E7-40FD-99DD-6732993F1A3E}"/>
              </a:ext>
            </a:extLst>
          </p:cNvPr>
          <p:cNvSpPr>
            <a:spLocks noGrp="1"/>
          </p:cNvSpPr>
          <p:nvPr>
            <p:ph idx="4294967295"/>
          </p:nvPr>
        </p:nvSpPr>
        <p:spPr>
          <a:xfrm>
            <a:off x="179388" y="188640"/>
            <a:ext cx="8713787" cy="4525963"/>
          </a:xfrm>
        </p:spPr>
        <p:txBody>
          <a:bodyPr/>
          <a:lstStyle/>
          <a:p>
            <a:pPr marL="342900" lvl="1" indent="-342900">
              <a:buFontTx/>
              <a:buNone/>
            </a:pPr>
            <a:r>
              <a:rPr lang="en-GB" altLang="en-US" sz="2400" b="1">
                <a:latin typeface="Comic Sans MS" panose="030F0702030302020204" pitchFamily="66" charset="0"/>
                <a:cs typeface="Arial" panose="020B0604020202020204" pitchFamily="34" charset="0"/>
              </a:rPr>
              <a:t>MULTIDENTATE LIGANDS</a:t>
            </a:r>
          </a:p>
          <a:p>
            <a:pPr marL="342900" lvl="1" indent="-342900">
              <a:buFontTx/>
              <a:buChar char="•"/>
            </a:pPr>
            <a:endParaRPr lang="en-GB" altLang="en-US" sz="2400" b="1">
              <a:latin typeface="Comic Sans MS" panose="030F0702030302020204" pitchFamily="66" charset="0"/>
              <a:cs typeface="Arial" panose="020B0604020202020204" pitchFamily="34" charset="0"/>
            </a:endParaRPr>
          </a:p>
          <a:p>
            <a:pPr marL="342900" lvl="1" indent="-342900">
              <a:buFontTx/>
              <a:buChar char="•"/>
            </a:pPr>
            <a:r>
              <a:rPr lang="en-GB" altLang="en-US" sz="2400">
                <a:latin typeface="Comic Sans MS" panose="030F0702030302020204" pitchFamily="66" charset="0"/>
                <a:cs typeface="Arial" panose="020B0604020202020204" pitchFamily="34" charset="0"/>
              </a:rPr>
              <a:t>Can form three or more co-ordinate bonds by donating at least three lone pairs of electrons to the metal ion</a:t>
            </a:r>
          </a:p>
          <a:p>
            <a:pPr marL="342900" lvl="1" indent="-342900">
              <a:buFontTx/>
              <a:buChar char="•"/>
            </a:pPr>
            <a:endParaRPr lang="en-GB" altLang="en-US" sz="2400">
              <a:latin typeface="Comic Sans MS" panose="030F0702030302020204" pitchFamily="66" charset="0"/>
              <a:cs typeface="Arial" panose="020B0604020202020204" pitchFamily="34" charset="0"/>
            </a:endParaRPr>
          </a:p>
          <a:p>
            <a:pPr marL="342900" lvl="1" indent="-342900">
              <a:buFontTx/>
              <a:buChar char="•"/>
            </a:pPr>
            <a:r>
              <a:rPr lang="en-GB" altLang="en-US" sz="2400">
                <a:latin typeface="Comic Sans MS" panose="030F0702030302020204" pitchFamily="66" charset="0"/>
                <a:cs typeface="Arial" panose="020B0604020202020204" pitchFamily="34" charset="0"/>
              </a:rPr>
              <a:t>Extremely stable since the reaction results in an increase in entropy</a:t>
            </a:r>
          </a:p>
          <a:p>
            <a:pPr marL="342900" lvl="1" indent="-342900">
              <a:buFontTx/>
              <a:buChar char="•"/>
            </a:pPr>
            <a:endParaRPr lang="en-GB" altLang="en-US" sz="2400">
              <a:latin typeface="Comic Sans MS" panose="030F0702030302020204" pitchFamily="66" charset="0"/>
              <a:cs typeface="Arial" panose="020B0604020202020204" pitchFamily="34" charset="0"/>
            </a:endParaRPr>
          </a:p>
          <a:p>
            <a:pPr marL="342900" lvl="1" indent="-342900">
              <a:buFontTx/>
              <a:buChar char="•"/>
            </a:pPr>
            <a:r>
              <a:rPr lang="en-GB" altLang="en-US" sz="2400">
                <a:latin typeface="Comic Sans MS" panose="030F0702030302020204" pitchFamily="66" charset="0"/>
                <a:cs typeface="Arial" panose="020B0604020202020204" pitchFamily="34" charset="0"/>
              </a:rPr>
              <a:t>EDTA is a common </a:t>
            </a:r>
            <a:br>
              <a:rPr lang="en-GB" altLang="en-US" sz="2400">
                <a:latin typeface="Comic Sans MS" panose="030F0702030302020204" pitchFamily="66" charset="0"/>
                <a:cs typeface="Arial" panose="020B0604020202020204" pitchFamily="34" charset="0"/>
              </a:rPr>
            </a:br>
            <a:r>
              <a:rPr lang="en-GB" altLang="en-US" sz="2400">
                <a:latin typeface="Comic Sans MS" panose="030F0702030302020204" pitchFamily="66" charset="0"/>
                <a:cs typeface="Arial" panose="020B0604020202020204" pitchFamily="34" charset="0"/>
              </a:rPr>
              <a:t>example</a:t>
            </a:r>
          </a:p>
          <a:p>
            <a:pPr marL="342900" lvl="1" indent="-342900">
              <a:buFontTx/>
              <a:buChar char="•"/>
            </a:pPr>
            <a:endParaRPr lang="en-GB" altLang="en-US" sz="2400">
              <a:latin typeface="Comic Sans MS" panose="030F0702030302020204" pitchFamily="66" charset="0"/>
              <a:cs typeface="Arial" panose="020B0604020202020204" pitchFamily="34" charset="0"/>
            </a:endParaRPr>
          </a:p>
          <a:p>
            <a:pPr marL="342900" lvl="1" indent="-342900">
              <a:buFontTx/>
              <a:buChar char="•"/>
            </a:pPr>
            <a:r>
              <a:rPr lang="en-GB" altLang="en-US" sz="2400">
                <a:latin typeface="Comic Sans MS" panose="030F0702030302020204" pitchFamily="66" charset="0"/>
                <a:cs typeface="Arial" panose="020B0604020202020204" pitchFamily="34" charset="0"/>
              </a:rPr>
              <a:t>How many coordinate </a:t>
            </a:r>
            <a:br>
              <a:rPr lang="en-GB" altLang="en-US" sz="2400">
                <a:latin typeface="Comic Sans MS" panose="030F0702030302020204" pitchFamily="66" charset="0"/>
                <a:cs typeface="Arial" panose="020B0604020202020204" pitchFamily="34" charset="0"/>
              </a:rPr>
            </a:br>
            <a:r>
              <a:rPr lang="en-GB" altLang="en-US" sz="2400">
                <a:latin typeface="Comic Sans MS" panose="030F0702030302020204" pitchFamily="66" charset="0"/>
                <a:cs typeface="Arial" panose="020B0604020202020204" pitchFamily="34" charset="0"/>
              </a:rPr>
              <a:t>bonds can it form?</a:t>
            </a:r>
          </a:p>
          <a:p>
            <a:pPr marL="342900" lvl="1" indent="-342900">
              <a:buFontTx/>
              <a:buChar char="•"/>
            </a:pPr>
            <a:endParaRPr lang="en-GB" altLang="en-US" sz="2400">
              <a:latin typeface="Comic Sans MS" panose="030F0702030302020204" pitchFamily="66" charset="0"/>
              <a:cs typeface="Arial" panose="020B0604020202020204" pitchFamily="34" charset="0"/>
            </a:endParaRPr>
          </a:p>
        </p:txBody>
      </p:sp>
      <p:pic>
        <p:nvPicPr>
          <p:cNvPr id="91142" name="Picture 6" descr="EDTA%3B_a_Chelating_Agent_">
            <a:extLst>
              <a:ext uri="{FF2B5EF4-FFF2-40B4-BE49-F238E27FC236}">
                <a16:creationId xmlns:a16="http://schemas.microsoft.com/office/drawing/2014/main" id="{C1594528-2254-4B10-9789-3600367089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3279503"/>
            <a:ext cx="4392612" cy="2547937"/>
          </a:xfrm>
          <a:prstGeom prst="rect">
            <a:avLst/>
          </a:prstGeom>
          <a:noFill/>
          <a:extLst>
            <a:ext uri="{909E8E84-426E-40DD-AFC4-6F175D3DCCD1}">
              <a14:hiddenFill xmlns:a14="http://schemas.microsoft.com/office/drawing/2010/main">
                <a:solidFill>
                  <a:srgbClr val="FFFFFF"/>
                </a:solidFill>
              </a14:hiddenFill>
            </a:ext>
          </a:extLst>
        </p:spPr>
      </p:pic>
      <p:sp>
        <p:nvSpPr>
          <p:cNvPr id="91144" name="Text Box 8">
            <a:extLst>
              <a:ext uri="{FF2B5EF4-FFF2-40B4-BE49-F238E27FC236}">
                <a16:creationId xmlns:a16="http://schemas.microsoft.com/office/drawing/2014/main" id="{F4235CAC-25E8-409B-BB1E-34660DE13C98}"/>
              </a:ext>
            </a:extLst>
          </p:cNvPr>
          <p:cNvSpPr txBox="1">
            <a:spLocks noChangeArrowheads="1"/>
          </p:cNvSpPr>
          <p:nvPr/>
        </p:nvSpPr>
        <p:spPr bwMode="auto">
          <a:xfrm>
            <a:off x="5219700" y="2996928"/>
            <a:ext cx="32400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a:solidFill>
                  <a:schemeClr val="accent2"/>
                </a:solidFill>
                <a:latin typeface="Comic Sans MS" panose="030F0702030302020204" pitchFamily="66" charset="0"/>
              </a:rPr>
              <a:t>Ethylenediaminetetracetate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1191</TotalTime>
  <Words>1253</Words>
  <Application>Microsoft Office PowerPoint</Application>
  <PresentationFormat>On-screen Show (4:3)</PresentationFormat>
  <Paragraphs>330</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Comic Sans MS</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Therfield KT22 7NZ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gterry</dc:creator>
  <cp:lastModifiedBy>Alan Glaze</cp:lastModifiedBy>
  <cp:revision>18</cp:revision>
  <dcterms:created xsi:type="dcterms:W3CDTF">2012-07-31T11:19:41Z</dcterms:created>
  <dcterms:modified xsi:type="dcterms:W3CDTF">2017-11-30T22:16:26Z</dcterms:modified>
</cp:coreProperties>
</file>