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8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7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65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01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9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93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3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71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9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02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1CF5-5A0F-4EDB-A5F1-62C6E8ABBC60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534F8-B872-49D9-A1DE-D8473F0CD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32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56704"/>
              </p:ext>
            </p:extLst>
          </p:nvPr>
        </p:nvGraphicFramePr>
        <p:xfrm>
          <a:off x="680259" y="446795"/>
          <a:ext cx="10515600" cy="5712460"/>
        </p:xfrm>
        <a:graphic>
          <a:graphicData uri="http://schemas.openxmlformats.org/drawingml/2006/table">
            <a:tbl>
              <a:tblPr firstRow="1" firstCol="1" bandRow="1"/>
              <a:tblGrid>
                <a:gridCol w="10515600">
                  <a:extLst>
                    <a:ext uri="{9D8B030D-6E8A-4147-A177-3AD203B41FA5}">
                      <a16:colId xmlns:a16="http://schemas.microsoft.com/office/drawing/2014/main" val="31127397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9050" marR="19050">
                        <a:spcBef>
                          <a:spcPts val="75"/>
                        </a:spcBef>
                        <a:spcAft>
                          <a:spcPts val="120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Salts can </a:t>
                      </a:r>
                      <a:r>
                        <a:rPr lang="en-GB" sz="2000" dirty="0">
                          <a:effectLst/>
                          <a:latin typeface="Helvetica" panose="020B0604020202020204" pitchFamily="34" charset="0"/>
                          <a:ea typeface="Yu Mincho"/>
                          <a:cs typeface="Helvetica" panose="020B0604020202020204" pitchFamily="34" charset="0"/>
                        </a:rPr>
                        <a:t>also</a:t>
                      </a: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 be prepared in redox reactions of metals with acids. A student prepares a solution of aluminium sulfate by reacting aluminium with dilute sulfuric acid.</a:t>
                      </a:r>
                    </a:p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2A</a:t>
                      </a:r>
                      <a:r>
                        <a:rPr lang="en-GB" sz="2400" i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(s) + 3H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SO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aq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) → A</a:t>
                      </a:r>
                      <a:r>
                        <a:rPr lang="en-GB" sz="2400" i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(SO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)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aq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) + 3H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(g)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120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Using oxidation numbers, show which element has been oxidised and which has been reduced in this reaction. State the changes in oxidation numbers, including all signs.</a:t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element oxidised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........................................................................................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oxidation number change: from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............................................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...................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element reduced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........................................................................................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oxidation number change: from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............................................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 to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...................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9525" marR="9525" algn="r">
                        <a:lnSpc>
                          <a:spcPts val="9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[2]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160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874476"/>
              </p:ext>
            </p:extLst>
          </p:nvPr>
        </p:nvGraphicFramePr>
        <p:xfrm>
          <a:off x="4211640" y="3414094"/>
          <a:ext cx="7815349" cy="1501140"/>
        </p:xfrm>
        <a:graphic>
          <a:graphicData uri="http://schemas.openxmlformats.org/drawingml/2006/table">
            <a:tbl>
              <a:tblPr firstRow="1" firstCol="1" bandRow="1"/>
              <a:tblGrid>
                <a:gridCol w="2344605">
                  <a:extLst>
                    <a:ext uri="{9D8B030D-6E8A-4147-A177-3AD203B41FA5}">
                      <a16:colId xmlns:a16="http://schemas.microsoft.com/office/drawing/2014/main" val="847688701"/>
                    </a:ext>
                  </a:extLst>
                </a:gridCol>
                <a:gridCol w="2891679">
                  <a:extLst>
                    <a:ext uri="{9D8B030D-6E8A-4147-A177-3AD203B41FA5}">
                      <a16:colId xmlns:a16="http://schemas.microsoft.com/office/drawing/2014/main" val="1773964004"/>
                    </a:ext>
                  </a:extLst>
                </a:gridCol>
                <a:gridCol w="2579065">
                  <a:extLst>
                    <a:ext uri="{9D8B030D-6E8A-4147-A177-3AD203B41FA5}">
                      <a16:colId xmlns:a16="http://schemas.microsoft.com/office/drawing/2014/main" val="15283697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Element oxidised:</a:t>
                      </a:r>
                      <a:endParaRPr lang="en-GB" sz="2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aluminium/Al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0 to +3 </a:t>
                      </a:r>
                      <a:r>
                        <a:rPr lang="en-GB" sz="2400" b="1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2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071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Element reduced:</a:t>
                      </a:r>
                      <a:endParaRPr lang="en-GB" sz="2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hydrogen/H/H</a:t>
                      </a:r>
                      <a:r>
                        <a:rPr lang="en-GB" sz="2400" b="1" baseline="3000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+</a:t>
                      </a:r>
                      <a:endParaRPr lang="en-GB" sz="24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+1 to 0 </a:t>
                      </a: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Times New Roman" panose="02020603050405020304" pitchFamily="18" charset="0"/>
                          <a:cs typeface="Segoe UI Symbol" panose="020B0502040204020203" pitchFamily="34" charset="0"/>
                        </a:rPr>
                        <a:t>✓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38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26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3193" y="412626"/>
            <a:ext cx="8357062" cy="234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marR="9525">
              <a:spcBef>
                <a:spcPts val="75"/>
              </a:spcBef>
              <a:spcAft>
                <a:spcPts val="75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What is the formula of chromium(III) sulfate?</a:t>
            </a:r>
          </a:p>
          <a:p>
            <a:pPr marL="9525" marR="9525">
              <a:spcBef>
                <a:spcPts val="75"/>
              </a:spcBef>
              <a:spcAft>
                <a:spcPts val="75"/>
              </a:spcAft>
            </a:pPr>
            <a:endParaRPr lang="en-GB" sz="2400" dirty="0" smtClean="0">
              <a:effectLst/>
              <a:latin typeface="Times New Roman" panose="02020603050405020304" pitchFamily="18" charset="0"/>
              <a:ea typeface="Yu Mincho"/>
            </a:endParaRPr>
          </a:p>
          <a:p>
            <a:pPr marL="342900" marR="9525" lvl="0" indent="-342900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Cr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SO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endParaRPr lang="en-GB" sz="2400" dirty="0" smtClean="0">
              <a:effectLst/>
              <a:latin typeface="Times New Roman" panose="02020603050405020304" pitchFamily="18" charset="0"/>
              <a:ea typeface="Yu Mincho"/>
            </a:endParaRPr>
          </a:p>
          <a:p>
            <a:pPr marL="342900" marR="9525" lvl="0" indent="-342900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Cr(SO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endParaRPr lang="en-GB" sz="2400" dirty="0" smtClean="0">
              <a:effectLst/>
              <a:latin typeface="Times New Roman" panose="02020603050405020304" pitchFamily="18" charset="0"/>
              <a:ea typeface="Yu Mincho"/>
            </a:endParaRPr>
          </a:p>
          <a:p>
            <a:pPr marL="342900" marR="9525" lvl="0" indent="-342900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Cr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(SO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endParaRPr lang="en-GB" sz="2400" dirty="0" smtClean="0">
              <a:effectLst/>
              <a:latin typeface="Times New Roman" panose="02020603050405020304" pitchFamily="18" charset="0"/>
              <a:ea typeface="Yu Mincho"/>
            </a:endParaRPr>
          </a:p>
          <a:p>
            <a:pPr marL="342900" marR="9525" lvl="0" indent="-342900">
              <a:spcAft>
                <a:spcPts val="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Cr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SO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</a:t>
            </a:r>
            <a:endParaRPr lang="en-GB" sz="2400" dirty="0">
              <a:effectLst/>
              <a:latin typeface="Times New Roman" panose="02020603050405020304" pitchFamily="18" charset="0"/>
              <a:ea typeface="Yu Mincho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050" y="1936955"/>
            <a:ext cx="451143" cy="3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4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702" y="462525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Which equation represents a redox reaction?</a:t>
            </a:r>
          </a:p>
          <a:p>
            <a:endParaRPr lang="en-GB" sz="2400" dirty="0" smtClean="0"/>
          </a:p>
          <a:p>
            <a:r>
              <a:rPr lang="en-GB" sz="2400" dirty="0" smtClean="0"/>
              <a:t>A.	Mg + 2HCl → MgCl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+ H</a:t>
            </a:r>
            <a:r>
              <a:rPr lang="en-GB" sz="2400" baseline="-25000" dirty="0" smtClean="0"/>
              <a:t>2</a:t>
            </a:r>
          </a:p>
          <a:p>
            <a:r>
              <a:rPr lang="en-GB" sz="2400" dirty="0" smtClean="0"/>
              <a:t>B.	</a:t>
            </a:r>
            <a:r>
              <a:rPr lang="en-GB" sz="2400" dirty="0" err="1" smtClean="0"/>
              <a:t>MgO</a:t>
            </a:r>
            <a:r>
              <a:rPr lang="en-GB" sz="2400" dirty="0" smtClean="0"/>
              <a:t> + 2HCl → 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 + MgCl</a:t>
            </a:r>
            <a:r>
              <a:rPr lang="en-GB" sz="2400" baseline="-25000" dirty="0" smtClean="0"/>
              <a:t>2</a:t>
            </a:r>
          </a:p>
          <a:p>
            <a:r>
              <a:rPr lang="en-GB" sz="2400" dirty="0" smtClean="0"/>
              <a:t>C.	MgCO</a:t>
            </a:r>
            <a:r>
              <a:rPr lang="en-GB" sz="2400" baseline="-25000" dirty="0" smtClean="0"/>
              <a:t>3</a:t>
            </a:r>
            <a:r>
              <a:rPr lang="en-GB" sz="2400" dirty="0" smtClean="0"/>
              <a:t> + 2HCl → CO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+ 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 + MgCl</a:t>
            </a:r>
            <a:r>
              <a:rPr lang="en-GB" sz="2400" baseline="-25000" dirty="0" smtClean="0"/>
              <a:t>2</a:t>
            </a:r>
          </a:p>
          <a:p>
            <a:r>
              <a:rPr lang="en-GB" sz="2400" dirty="0" smtClean="0"/>
              <a:t>D.	Mg(OH)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+ 2HCl → MgCl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+ 2H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</a:t>
            </a:r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59" y="1226509"/>
            <a:ext cx="451143" cy="3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64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050" y="341066"/>
            <a:ext cx="1152421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Carbon monoxide can be made in the laboratory by heating a mixture of zinc metal and calcium carbonate. An equation for this reaction is shown below.</a:t>
            </a:r>
          </a:p>
          <a:p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		Zn(s) + CaCO</a:t>
            </a:r>
            <a:r>
              <a:rPr lang="en-GB" sz="2400" baseline="-25000" dirty="0" smtClean="0"/>
              <a:t>3</a:t>
            </a:r>
            <a:r>
              <a:rPr lang="en-GB" sz="2400" dirty="0" smtClean="0"/>
              <a:t>(s) → </a:t>
            </a:r>
            <a:r>
              <a:rPr lang="en-GB" sz="2400" dirty="0" err="1" smtClean="0"/>
              <a:t>ZnO</a:t>
            </a:r>
            <a:r>
              <a:rPr lang="en-GB" sz="2400" dirty="0" smtClean="0"/>
              <a:t>(s) + </a:t>
            </a:r>
            <a:r>
              <a:rPr lang="en-GB" sz="2400" dirty="0" err="1" smtClean="0"/>
              <a:t>CaO</a:t>
            </a:r>
            <a:r>
              <a:rPr lang="en-GB" sz="2400" dirty="0" smtClean="0"/>
              <a:t>(s) + CO(g)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This reaction is a redox reaction.</a:t>
            </a:r>
          </a:p>
          <a:p>
            <a:endParaRPr lang="en-GB" sz="2400" dirty="0" smtClean="0"/>
          </a:p>
          <a:p>
            <a:r>
              <a:rPr lang="en-GB" sz="2400" dirty="0" smtClean="0"/>
              <a:t>Deduce which element has been oxidised and which has been reduced, and state the change in oxidation number in each case.</a:t>
            </a:r>
          </a:p>
          <a:p>
            <a:endParaRPr lang="en-GB" sz="2400" dirty="0" smtClean="0"/>
          </a:p>
          <a:p>
            <a:r>
              <a:rPr lang="en-GB" sz="2400" dirty="0" smtClean="0"/>
              <a:t>element oxidised .............................	oxidation number change: from ........ to ........</a:t>
            </a:r>
          </a:p>
          <a:p>
            <a:endParaRPr lang="en-GB" sz="2400" dirty="0" smtClean="0"/>
          </a:p>
          <a:p>
            <a:r>
              <a:rPr lang="en-GB" sz="2400" dirty="0" smtClean="0"/>
              <a:t>element reduced .............................	oxidation number change: from ........ to ........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3510"/>
          <a:stretch/>
        </p:blipFill>
        <p:spPr>
          <a:xfrm>
            <a:off x="3482443" y="4357395"/>
            <a:ext cx="6943946" cy="167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5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574908"/>
              </p:ext>
            </p:extLst>
          </p:nvPr>
        </p:nvGraphicFramePr>
        <p:xfrm>
          <a:off x="971203" y="1486002"/>
          <a:ext cx="10515600" cy="1539240"/>
        </p:xfrm>
        <a:graphic>
          <a:graphicData uri="http://schemas.openxmlformats.org/drawingml/2006/table">
            <a:tbl>
              <a:tblPr firstRow="1" firstCol="1" bandRow="1"/>
              <a:tblGrid>
                <a:gridCol w="1051560">
                  <a:extLst>
                    <a:ext uri="{9D8B030D-6E8A-4147-A177-3AD203B41FA5}">
                      <a16:colId xmlns:a16="http://schemas.microsoft.com/office/drawing/2014/main" val="839286797"/>
                    </a:ext>
                  </a:extLst>
                </a:gridCol>
                <a:gridCol w="9464040">
                  <a:extLst>
                    <a:ext uri="{9D8B030D-6E8A-4147-A177-3AD203B41FA5}">
                      <a16:colId xmlns:a16="http://schemas.microsoft.com/office/drawing/2014/main" val="12798386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−3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401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+2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06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C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+5</a:t>
                      </a:r>
                      <a:endParaRPr lang="en-GB" sz="240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070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D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+6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60591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2812" y="344767"/>
            <a:ext cx="7617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What is the oxidation number of nitrogen in Mg(NO</a:t>
            </a:r>
            <a:r>
              <a:rPr kumimoji="0" lang="en-GB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?</a:t>
            </a:r>
            <a:endParaRPr kumimoji="0" lang="en-GB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64" y="2255622"/>
            <a:ext cx="454939" cy="39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75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13000"/>
              </p:ext>
            </p:extLst>
          </p:nvPr>
        </p:nvGraphicFramePr>
        <p:xfrm>
          <a:off x="214745" y="86808"/>
          <a:ext cx="11730643" cy="3319780"/>
        </p:xfrm>
        <a:graphic>
          <a:graphicData uri="http://schemas.openxmlformats.org/drawingml/2006/table">
            <a:tbl>
              <a:tblPr firstRow="1" firstCol="1" bandRow="1"/>
              <a:tblGrid>
                <a:gridCol w="344655">
                  <a:extLst>
                    <a:ext uri="{9D8B030D-6E8A-4147-A177-3AD203B41FA5}">
                      <a16:colId xmlns:a16="http://schemas.microsoft.com/office/drawing/2014/main" val="4180182061"/>
                    </a:ext>
                  </a:extLst>
                </a:gridCol>
                <a:gridCol w="11385988">
                  <a:extLst>
                    <a:ext uri="{9D8B030D-6E8A-4147-A177-3AD203B41FA5}">
                      <a16:colId xmlns:a16="http://schemas.microsoft.com/office/drawing/2014/main" val="314639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Yu Mincho"/>
                          <a:cs typeface="Helvetica" panose="020B0604020202020204" pitchFamily="34" charset="0"/>
                        </a:rPr>
                        <a:t>Magnesium will undergo redox reactions with aqueous salts of less reactive metals.</a:t>
                      </a: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1200"/>
                        </a:spcAft>
                        <a:buFont typeface="+mj-lt"/>
                        <a:buAutoNum type="romanLcPeriod"/>
                        <a:tabLst>
                          <a:tab pos="457200" algn="l"/>
                        </a:tabLs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 student reacts magnesium with aqueous copper(II) sulfate.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Mg(s) + CuSO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4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aq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) → Cu(s) + MgSO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4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aq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)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Explain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, in terms of </a:t>
                      </a: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numbers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of electron transferred, the redox processes taking place in this reaction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 algn="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 algn="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[2]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54942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92898" y="2921169"/>
            <a:ext cx="76511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Magnesium (atoms) has been oxidised</a:t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AND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/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Because it has lost </a:t>
            </a:r>
            <a:r>
              <a:rPr lang="en-GB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two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 electrons 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✓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/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/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/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Copper (ions) has been reduced</a:t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AND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/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Because it has gained </a:t>
            </a:r>
            <a:r>
              <a:rPr lang="en-GB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two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 electrons 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✓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849616"/>
              </p:ext>
            </p:extLst>
          </p:nvPr>
        </p:nvGraphicFramePr>
        <p:xfrm>
          <a:off x="214745" y="86808"/>
          <a:ext cx="11730643" cy="4770120"/>
        </p:xfrm>
        <a:graphic>
          <a:graphicData uri="http://schemas.openxmlformats.org/drawingml/2006/table">
            <a:tbl>
              <a:tblPr firstRow="1" firstCol="1" bandRow="1"/>
              <a:tblGrid>
                <a:gridCol w="344655">
                  <a:extLst>
                    <a:ext uri="{9D8B030D-6E8A-4147-A177-3AD203B41FA5}">
                      <a16:colId xmlns:a16="http://schemas.microsoft.com/office/drawing/2014/main" val="4180182061"/>
                    </a:ext>
                  </a:extLst>
                </a:gridCol>
                <a:gridCol w="11385988">
                  <a:extLst>
                    <a:ext uri="{9D8B030D-6E8A-4147-A177-3AD203B41FA5}">
                      <a16:colId xmlns:a16="http://schemas.microsoft.com/office/drawing/2014/main" val="3146392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Yu Mincho"/>
                          <a:cs typeface="Helvetica" panose="020B0604020202020204" pitchFamily="34" charset="0"/>
                        </a:rPr>
                        <a:t>Magnesium will undergo redox reactions with aqueous salts of less reactive metals.</a:t>
                      </a: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1200"/>
                        </a:spcAft>
                        <a:buFont typeface="+mj-lt"/>
                        <a:buAutoNum type="romanLcPeriod"/>
                        <a:tabLst>
                          <a:tab pos="457200" algn="l"/>
                        </a:tabLs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 student reacts magnesium with aqueous copper(II) sulfate.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Mg(s) + CuSO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4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aq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) → Cu(s) + MgSO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4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aq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)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The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student also noticed that the magnesium started fizzing.</a:t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The student thought the fizzing was due to the magnesium reacting with water in the mixture.</a:t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Write the equation for the reaction of magnesium with water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. Include 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state symbols.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466725" marR="9525" algn="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[2]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54942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52868"/>
              </p:ext>
            </p:extLst>
          </p:nvPr>
        </p:nvGraphicFramePr>
        <p:xfrm>
          <a:off x="2320271" y="4262422"/>
          <a:ext cx="11500570" cy="1836420"/>
        </p:xfrm>
        <a:graphic>
          <a:graphicData uri="http://schemas.openxmlformats.org/drawingml/2006/table">
            <a:tbl>
              <a:tblPr firstRow="1" firstCol="1" bandRow="1"/>
              <a:tblGrid>
                <a:gridCol w="11500570">
                  <a:extLst>
                    <a:ext uri="{9D8B030D-6E8A-4147-A177-3AD203B41FA5}">
                      <a16:colId xmlns:a16="http://schemas.microsoft.com/office/drawing/2014/main" val="1546378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3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44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9050" marR="1905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Mg(s) + 2H</a:t>
                      </a:r>
                      <a:r>
                        <a:rPr lang="en-GB" sz="2400" baseline="-25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2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O(l) 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Yu Mincho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GB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Mg(OH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) </a:t>
                      </a:r>
                      <a:r>
                        <a:rPr lang="en-GB" sz="2400" baseline="-25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2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(</a:t>
                      </a:r>
                      <a:r>
                        <a:rPr lang="en-GB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aq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) + H</a:t>
                      </a:r>
                      <a:r>
                        <a:rPr lang="en-GB" sz="2400" baseline="-25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2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(g)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Correct reactants and products 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✓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/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Yu Mincho"/>
                        </a:rPr>
                        <a:t>Balance and state symbols </a:t>
                      </a: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Segoe UI Symbol" panose="020B0502040204020203" pitchFamily="34" charset="0"/>
                          <a:ea typeface="Yu Mincho"/>
                          <a:cs typeface="Segoe UI Symbol" panose="020B0502040204020203" pitchFamily="34" charset="0"/>
                        </a:rPr>
                        <a:t>✓</a:t>
                      </a:r>
                      <a:endParaRPr lang="en-GB" sz="3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Yu Minch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38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3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97800"/>
              </p:ext>
            </p:extLst>
          </p:nvPr>
        </p:nvGraphicFramePr>
        <p:xfrm>
          <a:off x="2208952" y="147637"/>
          <a:ext cx="10515600" cy="5059680"/>
        </p:xfrm>
        <a:graphic>
          <a:graphicData uri="http://schemas.openxmlformats.org/drawingml/2006/table">
            <a:tbl>
              <a:tblPr firstRow="1" firstCol="1" bandRow="1"/>
              <a:tblGrid>
                <a:gridCol w="10515600">
                  <a:extLst>
                    <a:ext uri="{9D8B030D-6E8A-4147-A177-3AD203B41FA5}">
                      <a16:colId xmlns:a16="http://schemas.microsoft.com/office/drawing/2014/main" val="944933981"/>
                    </a:ext>
                  </a:extLst>
                </a:gridCol>
              </a:tblGrid>
              <a:tr h="95250">
                <a:tc>
                  <a:txBody>
                    <a:bodyPr/>
                    <a:lstStyle/>
                    <a:p>
                      <a:endParaRPr lang="en-GB" sz="240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085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What is the oxidation number of vanadium in the ion V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7</a:t>
                      </a:r>
                      <a:r>
                        <a:rPr lang="en-GB" sz="2400" baseline="30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4−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?</a:t>
                      </a: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  +5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  +7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  +10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  +14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1200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Yu Mincho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851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09" y="1666368"/>
            <a:ext cx="451143" cy="390178"/>
          </a:xfrm>
          <a:prstGeom prst="rect">
            <a:avLst/>
          </a:prstGeom>
        </p:spPr>
      </p:pic>
      <p:pic>
        <p:nvPicPr>
          <p:cNvPr id="4097" name="Picture 2" descr="p2_02_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59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797145"/>
              </p:ext>
            </p:extLst>
          </p:nvPr>
        </p:nvGraphicFramePr>
        <p:xfrm>
          <a:off x="1045028" y="235295"/>
          <a:ext cx="10515600" cy="5552440"/>
        </p:xfrm>
        <a:graphic>
          <a:graphicData uri="http://schemas.openxmlformats.org/drawingml/2006/table">
            <a:tbl>
              <a:tblPr firstRow="1" firstCol="1" bandRow="1"/>
              <a:tblGrid>
                <a:gridCol w="307571">
                  <a:extLst>
                    <a:ext uri="{9D8B030D-6E8A-4147-A177-3AD203B41FA5}">
                      <a16:colId xmlns:a16="http://schemas.microsoft.com/office/drawing/2014/main" val="3027609247"/>
                    </a:ext>
                  </a:extLst>
                </a:gridCol>
                <a:gridCol w="10208029">
                  <a:extLst>
                    <a:ext uri="{9D8B030D-6E8A-4147-A177-3AD203B41FA5}">
                      <a16:colId xmlns:a16="http://schemas.microsoft.com/office/drawing/2014/main" val="3777703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Equations for two reactions that form H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 are shown below.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2H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→ 2H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 + O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2H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+ O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→ 2H</a:t>
                      </a:r>
                      <a:r>
                        <a:rPr lang="en-GB" sz="2400" baseline="-250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Which statement is correct?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  Hydrogen is reduced in both reactions.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  Hydrogen is reduced in only one of the reactions.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  Oxygen is oxidised in both reactions.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342900" marR="9525" lvl="0" indent="-342900">
                        <a:spcBef>
                          <a:spcPts val="75"/>
                        </a:spcBef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457200" algn="l"/>
                        </a:tabLs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  Oxygen is oxidised in only one of the reactions.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/>
                      </a:r>
                      <a:b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</a:b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 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 algn="r">
                        <a:lnSpc>
                          <a:spcPts val="9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[1]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>
                        <a:spcBef>
                          <a:spcPts val="75"/>
                        </a:spcBef>
                        <a:spcAft>
                          <a:spcPts val="1200"/>
                        </a:spcAf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 </a:t>
                      </a:r>
                      <a:endParaRPr lang="en-GB" sz="2400" dirty="0" smtClean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19050" marR="19050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 smtClean="0">
                          <a:effectLst/>
                          <a:latin typeface="Helvetica" panose="020B0604020202020204" pitchFamily="34" charset="0"/>
                          <a:ea typeface="Yu Mincho"/>
                          <a:cs typeface="Helvetica" panose="020B0604020202020204" pitchFamily="34" charset="0"/>
                        </a:rPr>
                        <a:t> 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</a:txBody>
                  <a:tcPr marL="0" marR="952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61210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456" y="3261902"/>
            <a:ext cx="451143" cy="3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1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8515" y="89825"/>
            <a:ext cx="10498975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marR="19050">
              <a:spcBef>
                <a:spcPts val="75"/>
              </a:spcBef>
              <a:spcAft>
                <a:spcPts val="75"/>
              </a:spcAft>
            </a:pPr>
            <a:r>
              <a:rPr lang="en-GB" sz="2400" dirty="0"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N</a:t>
            </a:r>
            <a:r>
              <a:rPr lang="en-GB" sz="2400" baseline="-25000" dirty="0"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2</a:t>
            </a:r>
            <a:r>
              <a:rPr lang="en-GB" sz="2400" dirty="0"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O</a:t>
            </a:r>
            <a:r>
              <a:rPr lang="en-GB" sz="2400" baseline="-25000" dirty="0"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3</a:t>
            </a:r>
            <a:r>
              <a:rPr lang="en-GB" sz="2400" dirty="0"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 is an unstable oxide of nitrogen that decomposes in a redox reaction.</a:t>
            </a:r>
          </a:p>
          <a:p>
            <a:pPr marL="9525" marR="9525" algn="ctr">
              <a:spcBef>
                <a:spcPts val="75"/>
              </a:spcBef>
              <a:spcAft>
                <a:spcPts val="0"/>
              </a:spcAft>
            </a:pPr>
            <a:r>
              <a:rPr lang="en-GB" sz="24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N</a:t>
            </a:r>
            <a:r>
              <a:rPr lang="en-GB" sz="2400" baseline="-250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GB" sz="24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O</a:t>
            </a:r>
            <a:r>
              <a:rPr lang="en-GB" sz="2400" baseline="-250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4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(g) → NO(g) + NO</a:t>
            </a:r>
            <a:r>
              <a:rPr lang="en-GB" sz="2400" baseline="-250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GB" sz="24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(g)</a:t>
            </a:r>
            <a:endParaRPr lang="en-GB" sz="2400" dirty="0">
              <a:latin typeface="Helvetica" panose="020B0604020202020204" pitchFamily="34" charset="0"/>
              <a:ea typeface="Yu Mincho"/>
              <a:cs typeface="Helvetica" panose="020B0604020202020204" pitchFamily="34" charset="0"/>
            </a:endParaRPr>
          </a:p>
          <a:p>
            <a:pPr marL="342900" marR="9525" lvl="0" indent="-342900">
              <a:spcBef>
                <a:spcPts val="75"/>
              </a:spcBef>
              <a:spcAft>
                <a:spcPts val="12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en-GB" sz="2400" dirty="0"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State the oxidation number of nitrogen in each oxide in the table below.</a:t>
            </a:r>
            <a:endParaRPr lang="en-GB" sz="2400" dirty="0">
              <a:latin typeface="Helvetica" panose="020B0604020202020204" pitchFamily="34" charset="0"/>
              <a:ea typeface="Yu Mincho"/>
              <a:cs typeface="Helvetica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146995"/>
              </p:ext>
            </p:extLst>
          </p:nvPr>
        </p:nvGraphicFramePr>
        <p:xfrm>
          <a:off x="1952106" y="1642746"/>
          <a:ext cx="8006542" cy="1930400"/>
        </p:xfrm>
        <a:graphic>
          <a:graphicData uri="http://schemas.openxmlformats.org/drawingml/2006/table">
            <a:tbl>
              <a:tblPr firstRow="1" firstCol="1" bandRow="1"/>
              <a:tblGrid>
                <a:gridCol w="8006542">
                  <a:extLst>
                    <a:ext uri="{9D8B030D-6E8A-4147-A177-3AD203B41FA5}">
                      <a16:colId xmlns:a16="http://schemas.microsoft.com/office/drawing/2014/main" val="21768842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" marR="952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7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Oxide                   </a:t>
                      </a:r>
                      <a:r>
                        <a:rPr kumimoji="0" lang="en-GB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Oxidation number of nitrogen</a:t>
                      </a:r>
                      <a:endParaRPr kumimoji="0" lang="en-GB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  <a:p>
                      <a:pPr marL="9525" marR="9525" algn="ctr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929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N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3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690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NO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78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" marR="9525" algn="l">
                        <a:spcBef>
                          <a:spcPts val="75"/>
                        </a:spcBef>
                        <a:spcAft>
                          <a:spcPts val="75"/>
                        </a:spcAft>
                      </a:pPr>
                      <a:r>
                        <a:rPr lang="en-GB" sz="24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NO</a:t>
                      </a:r>
                      <a:r>
                        <a:rPr lang="en-GB" sz="2400" baseline="-25000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</a:t>
                      </a:r>
                      <a:endParaRPr lang="en-GB" sz="2400" dirty="0">
                        <a:effectLst/>
                        <a:latin typeface="Helvetica" panose="020B0604020202020204" pitchFamily="34" charset="0"/>
                        <a:ea typeface="Yu Mincho"/>
                        <a:cs typeface="Helvetica" panose="020B060402020202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58053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6116" y="5189651"/>
            <a:ext cx="114410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Name this type of redox reaction.</a:t>
            </a:r>
          </a:p>
          <a:p>
            <a:endParaRPr lang="en-GB" sz="2400" dirty="0" smtClean="0"/>
          </a:p>
          <a:p>
            <a:r>
              <a:rPr lang="en-GB" sz="2400" dirty="0" smtClean="0"/>
              <a:t>In your answer you should use appropriate technical terms spelled correctly.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3029339" y="2408763"/>
            <a:ext cx="6096000" cy="1251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525" marR="9525" algn="ctr">
              <a:spcBef>
                <a:spcPts val="75"/>
              </a:spcBef>
              <a:spcAft>
                <a:spcPts val="75"/>
              </a:spcAft>
            </a:pPr>
            <a:r>
              <a:rPr lang="en-GB" sz="2400" b="1" dirty="0" smtClean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= +3</a:t>
            </a:r>
            <a:endParaRPr lang="en-GB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Yu Mincho"/>
            </a:endParaRPr>
          </a:p>
          <a:p>
            <a:pPr marL="9525" marR="9525" algn="ctr">
              <a:spcBef>
                <a:spcPts val="75"/>
              </a:spcBef>
              <a:spcAft>
                <a:spcPts val="75"/>
              </a:spcAft>
            </a:pPr>
            <a:r>
              <a:rPr lang="en-GB" sz="2400" b="1" dirty="0" smtClean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= +2</a:t>
            </a:r>
            <a:endParaRPr lang="en-GB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Yu Mincho"/>
            </a:endParaRPr>
          </a:p>
          <a:p>
            <a:pPr marL="9525" marR="9525">
              <a:spcBef>
                <a:spcPts val="75"/>
              </a:spcBef>
              <a:spcAft>
                <a:spcPts val="75"/>
              </a:spcAft>
            </a:pPr>
            <a:r>
              <a:rPr lang="en-GB" sz="2400" b="1" dirty="0" smtClean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                                = +4 </a:t>
            </a:r>
            <a:r>
              <a:rPr lang="en-GB" sz="2400" b="1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✓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64676" y="5189651"/>
            <a:ext cx="2832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Disproportionation 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✓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11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5868" y="141033"/>
            <a:ext cx="11840095" cy="433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marR="19050">
              <a:spcBef>
                <a:spcPts val="75"/>
              </a:spcBef>
              <a:spcAft>
                <a:spcPts val="1200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An aqueous solution of aluminium chloride can be prepared by the redox reaction between aluminium metal and dilute hydrochloric acid.</a:t>
            </a:r>
            <a:b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A student reacts 0.0800 mol of aluminium completely with dilute hydrochloric acid to form an aqueous solution of aluminium chloride.</a:t>
            </a:r>
            <a:b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Yu Mincho"/>
                <a:cs typeface="Helvetica" panose="020B0604020202020204" pitchFamily="34" charset="0"/>
              </a:rPr>
              <a:t>The equation for this reaction is shown below.</a:t>
            </a:r>
          </a:p>
          <a:p>
            <a:pPr marL="9525" marR="9525" algn="ctr">
              <a:spcBef>
                <a:spcPts val="75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2A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l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(s) + 6HC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l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</a:t>
            </a:r>
            <a:r>
              <a:rPr lang="en-GB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aq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) → 2A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l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C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l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</a:t>
            </a:r>
            <a:r>
              <a:rPr lang="en-GB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aq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) + 3H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2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(g)</a:t>
            </a:r>
            <a:endParaRPr lang="en-GB" sz="2400" dirty="0" smtClean="0">
              <a:effectLst/>
              <a:latin typeface="Helvetica" panose="020B0604020202020204" pitchFamily="34" charset="0"/>
              <a:ea typeface="Yu Mincho"/>
              <a:cs typeface="Helvetica" panose="020B0604020202020204" pitchFamily="34" charset="0"/>
            </a:endParaRPr>
          </a:p>
          <a:p>
            <a:pPr marL="9525" marR="9525">
              <a:spcBef>
                <a:spcPts val="75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In terms of electron transfer, explain whether aluminium is being oxidised or reduced.</a:t>
            </a:r>
            <a:endParaRPr lang="en-GB" sz="2400" dirty="0">
              <a:effectLst/>
              <a:latin typeface="Helvetica" panose="020B0604020202020204" pitchFamily="34" charset="0"/>
              <a:ea typeface="Yu Mincho"/>
              <a:cs typeface="Helvetica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7754" y="4939322"/>
            <a:ext cx="7912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Oxidised </a:t>
            </a:r>
            <a:r>
              <a:rPr lang="en-GB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AND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 because aluminium has lost (three) electrons 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✔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6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08" y="295814"/>
            <a:ext cx="11690465" cy="346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marR="19050">
              <a:spcBef>
                <a:spcPts val="75"/>
              </a:spcBef>
              <a:spcAft>
                <a:spcPts val="75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Yu Mincho"/>
              </a:rPr>
              <a:t>Chlorine can be made by the redox reaction below.</a:t>
            </a:r>
          </a:p>
          <a:p>
            <a:pPr marL="9525" marR="9525" algn="ctr">
              <a:spcBef>
                <a:spcPts val="75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MnO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(s) + 4HC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GB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aq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 → MnC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GB" sz="2400" dirty="0" err="1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aq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) + 2H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O(l) + C</a:t>
            </a:r>
            <a:r>
              <a:rPr lang="en-GB" sz="2400" i="1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l</a:t>
            </a:r>
            <a:r>
              <a:rPr lang="en-GB" sz="2400" baseline="-250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(g)</a:t>
            </a:r>
            <a:endParaRPr lang="en-GB" sz="2400" dirty="0" smtClean="0">
              <a:effectLst/>
              <a:latin typeface="Times New Roman" panose="02020603050405020304" pitchFamily="18" charset="0"/>
              <a:ea typeface="Yu Mincho"/>
            </a:endParaRPr>
          </a:p>
          <a:p>
            <a:pPr marL="9525" marR="9525">
              <a:spcBef>
                <a:spcPts val="75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Using oxidation numbers, show what has been oxidised and what has been reduced in this reaction.</a:t>
            </a:r>
            <a:b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Oxidised  </a:t>
            </a:r>
            <a:endParaRPr lang="en-GB" sz="2400" dirty="0" smtClean="0">
              <a:effectLst/>
              <a:latin typeface="Times New Roman" panose="02020603050405020304" pitchFamily="18" charset="0"/>
              <a:ea typeface="Yu Mincho"/>
            </a:endParaRPr>
          </a:p>
          <a:p>
            <a:pPr marL="9525" marR="9525">
              <a:spcBef>
                <a:spcPts val="75"/>
              </a:spcBef>
              <a:spcAft>
                <a:spcPts val="0"/>
              </a:spcAft>
            </a:pP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GB" sz="2400" dirty="0" smtClean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Reduced</a:t>
            </a:r>
            <a:endParaRPr lang="en-GB" sz="2400" dirty="0">
              <a:effectLst/>
              <a:latin typeface="Times New Roman" panose="02020603050405020304" pitchFamily="18" charset="0"/>
              <a:ea typeface="Yu Minch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9623" y="2563101"/>
            <a:ext cx="7691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Cl (has been oxidised) from Cl = –1 to Cl = 0 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✔</a:t>
            </a:r>
          </a:p>
          <a:p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/>
            </a:r>
            <a:b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</a:br>
            <a:r>
              <a:rPr lang="en-GB" sz="24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Mn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 (has been reduced) from </a:t>
            </a:r>
            <a:r>
              <a:rPr lang="en-GB" sz="24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Mn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 = +4 to </a:t>
            </a:r>
            <a:r>
              <a:rPr lang="en-GB" sz="24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Mn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Yu Mincho"/>
              </a:rPr>
              <a:t> = +2 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Segoe UI Symbol" panose="020B0502040204020203" pitchFamily="34" charset="0"/>
                <a:ea typeface="Yu Mincho"/>
                <a:cs typeface="Segoe UI Symbol" panose="020B0502040204020203" pitchFamily="34" charset="0"/>
              </a:rPr>
              <a:t>✔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2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422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Yu Mincho</vt:lpstr>
      <vt:lpstr>Arial</vt:lpstr>
      <vt:lpstr>Calibri</vt:lpstr>
      <vt:lpstr>Calibri Light</vt:lpstr>
      <vt:lpstr>Helvetica</vt:lpstr>
      <vt:lpstr>Segoe UI Symbol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Alan Glaze</cp:lastModifiedBy>
  <cp:revision>12</cp:revision>
  <dcterms:created xsi:type="dcterms:W3CDTF">2017-10-31T15:57:24Z</dcterms:created>
  <dcterms:modified xsi:type="dcterms:W3CDTF">2017-11-03T10:34:51Z</dcterms:modified>
</cp:coreProperties>
</file>