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1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54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4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54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69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8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18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75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6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57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56621-655E-4A8F-B405-351B67172AB5}" type="datetimeFigureOut">
              <a:rPr lang="en-GB" smtClean="0"/>
              <a:t>21/09/2011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F1D8E-06CC-4DB6-918F-DCC6DD9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0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Moles and Gasses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80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2785" y="1556792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Learning Objectives: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Know the molar volume of gasses at room temperature and pressure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Calculate the amount </a:t>
            </a:r>
            <a:r>
              <a:rPr lang="en-GB" sz="2400" dirty="0">
                <a:latin typeface="Comic Sans MS" pitchFamily="66" charset="0"/>
              </a:rPr>
              <a:t>o</a:t>
            </a:r>
            <a:r>
              <a:rPr lang="en-GB" sz="2400" dirty="0" smtClean="0">
                <a:latin typeface="Comic Sans MS" pitchFamily="66" charset="0"/>
              </a:rPr>
              <a:t>f substance, in moles, using gas volumes.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>Key Words:</a:t>
            </a:r>
          </a:p>
          <a:p>
            <a:r>
              <a:rPr lang="en-GB" sz="2400" dirty="0" smtClean="0">
                <a:latin typeface="Comic Sans MS" pitchFamily="66" charset="0"/>
              </a:rPr>
              <a:t>Gas, volume, moles. </a:t>
            </a:r>
          </a:p>
        </p:txBody>
      </p:sp>
    </p:spTree>
    <p:extLst>
      <p:ext uri="{BB962C8B-B14F-4D97-AF65-F5344CB8AC3E}">
        <p14:creationId xmlns:p14="http://schemas.microsoft.com/office/powerpoint/2010/main" val="141194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The Molar Gas Volume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80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2785" y="155679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One mole of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any</a:t>
            </a:r>
            <a:r>
              <a:rPr lang="en-GB" sz="2000" b="1" dirty="0" smtClean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gas contains the same number of particles, </a:t>
            </a: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2000" dirty="0" smtClean="0">
                <a:latin typeface="Comic Sans MS" pitchFamily="66" charset="0"/>
              </a:rPr>
              <a:t>How many?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48" y="357301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2"/>
                </a:solidFill>
                <a:latin typeface="Comic Sans MS" pitchFamily="66" charset="0"/>
              </a:rPr>
              <a:t>Due to this and the size of individual gas particles,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ONE MOLE OF ANY GAS OCCUPIES THE SAME VOLUME</a:t>
            </a:r>
            <a:r>
              <a:rPr lang="en-GB" sz="2000" dirty="0" smtClean="0">
                <a:solidFill>
                  <a:schemeClr val="tx2"/>
                </a:solidFill>
                <a:latin typeface="Comic Sans MS" pitchFamily="66" charset="0"/>
              </a:rPr>
              <a:t> at the same temperature and pressure.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93" y="486916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The volume occupied by 1 mole of a gas is called the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MOLAR GAS VOLUME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17900" y="540536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This is 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Avogadro’s Law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193" y="2609528"/>
            <a:ext cx="893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6.022 x 10</a:t>
            </a:r>
            <a:r>
              <a:rPr lang="en-GB" b="1" baseline="300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23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- Avogadro’s number.  </a:t>
            </a:r>
          </a:p>
          <a:p>
            <a:pPr algn="ctr"/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Avogadro’s Law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80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048" y="344119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At </a:t>
            </a:r>
            <a:r>
              <a:rPr lang="en-GB" sz="2000" b="1" dirty="0" smtClean="0">
                <a:latin typeface="Comic Sans MS" pitchFamily="66" charset="0"/>
              </a:rPr>
              <a:t>room temperature </a:t>
            </a:r>
            <a:r>
              <a:rPr lang="en-GB" sz="2000" dirty="0" smtClean="0">
                <a:latin typeface="Comic Sans MS" pitchFamily="66" charset="0"/>
              </a:rPr>
              <a:t>(25</a:t>
            </a:r>
            <a:r>
              <a:rPr lang="en-GB" sz="2000" baseline="30000" dirty="0" smtClean="0">
                <a:latin typeface="Comic Sans MS" pitchFamily="66" charset="0"/>
              </a:rPr>
              <a:t>o</a:t>
            </a:r>
            <a:r>
              <a:rPr lang="en-GB" sz="2000" dirty="0" smtClean="0">
                <a:latin typeface="Comic Sans MS" pitchFamily="66" charset="0"/>
              </a:rPr>
              <a:t>C or 298K) </a:t>
            </a:r>
            <a:r>
              <a:rPr lang="en-GB" sz="2000" b="1" dirty="0" smtClean="0">
                <a:latin typeface="Comic Sans MS" pitchFamily="66" charset="0"/>
              </a:rPr>
              <a:t>and normal atmospheric pressure </a:t>
            </a:r>
            <a:r>
              <a:rPr lang="en-GB" sz="2000" dirty="0" smtClean="0">
                <a:latin typeface="Comic Sans MS" pitchFamily="66" charset="0"/>
              </a:rPr>
              <a:t>(101kPa),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the molar volume, </a:t>
            </a:r>
            <a:r>
              <a:rPr lang="en-GB" sz="20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M</a:t>
            </a:r>
            <a:r>
              <a:rPr lang="en-GB" sz="2000" baseline="-250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v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, is 24dm</a:t>
            </a:r>
            <a:r>
              <a:rPr lang="en-GB" sz="2000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(or 24,000 cm</a:t>
            </a:r>
            <a:r>
              <a:rPr lang="en-GB" sz="2000" baseline="30000" dirty="0" smtClean="0">
                <a:latin typeface="Comic Sans MS" pitchFamily="66" charset="0"/>
              </a:rPr>
              <a:t>3</a:t>
            </a:r>
            <a:r>
              <a:rPr lang="en-GB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193" y="4374939"/>
            <a:ext cx="9081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  <a:latin typeface="Comic Sans MS" pitchFamily="66" charset="0"/>
              </a:rPr>
              <a:t>This is very useful as it is very difficult to weigh gasses!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21526" y="544522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I does 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not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matter which type of gas is being measured. By using the volume we can indirectly measure the number of moles and therefore molecules of that gas! </a:t>
            </a: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299297"/>
              </p:ext>
            </p:extLst>
          </p:nvPr>
        </p:nvGraphicFramePr>
        <p:xfrm>
          <a:off x="2483768" y="977575"/>
          <a:ext cx="1802394" cy="2185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lip" r:id="rId4" imgW="2152951" imgH="2610214" progId="MS_ClipArt_Gallery.5">
                  <p:embed/>
                </p:oleObj>
              </mc:Choice>
              <mc:Fallback>
                <p:oleObj name="Clip" r:id="rId4" imgW="2152951" imgH="2610214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977575"/>
                        <a:ext cx="1802394" cy="2185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550474" y="1700808"/>
            <a:ext cx="32175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 err="1" smtClean="0">
                <a:latin typeface="Comic Sans MS" pitchFamily="66" charset="0"/>
              </a:rPr>
              <a:t>Amedo</a:t>
            </a:r>
            <a:r>
              <a:rPr lang="en-GB" dirty="0" smtClean="0">
                <a:latin typeface="Comic Sans MS" pitchFamily="66" charset="0"/>
              </a:rPr>
              <a:t> Avogadro </a:t>
            </a:r>
            <a:r>
              <a:rPr lang="en-GB" dirty="0">
                <a:latin typeface="Comic Sans MS" pitchFamily="66" charset="0"/>
              </a:rPr>
              <a:t>1776-1856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4869160"/>
            <a:ext cx="9099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Why must the pressure and temperature be kept the same? </a:t>
            </a:r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39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696740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itchFamily="66" charset="0"/>
              </a:rPr>
              <a:t>Calculations </a:t>
            </a:r>
            <a:endParaRPr lang="en-GB" b="1" u="sng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Providing that we know the temperature and volume, we can easily calculate the number of moles of any gas from a given volume using:</a:t>
            </a:r>
          </a:p>
          <a:p>
            <a:r>
              <a:rPr lang="en-GB" dirty="0"/>
              <a:t>                                     </a:t>
            </a:r>
            <a:endParaRPr lang="en-GB" dirty="0" smtClean="0"/>
          </a:p>
          <a:p>
            <a:endParaRPr lang="en-GB" dirty="0"/>
          </a:p>
          <a:p>
            <a:pPr algn="ctr"/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Number of moles (n)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=	  </a:t>
            </a:r>
            <a:r>
              <a:rPr lang="en-GB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Volume </a:t>
            </a:r>
            <a:r>
              <a:rPr lang="en-GB" u="sng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given</a:t>
            </a:r>
            <a:endParaRPr lang="en-GB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		            Molar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Gas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Volume</a:t>
            </a:r>
          </a:p>
          <a:p>
            <a:pPr algn="ctr"/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	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		(24dm</a:t>
            </a:r>
            <a:r>
              <a:rPr lang="en-GB" b="1" baseline="30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)</a:t>
            </a:r>
            <a:endParaRPr lang="en-GB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en-GB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Gas Calculations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80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9512" y="4869160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/>
              <a:buChar char="·"/>
            </a:pPr>
            <a:r>
              <a:rPr lang="en-GB" dirty="0" smtClean="0">
                <a:latin typeface="Comic Sans MS" pitchFamily="66" charset="0"/>
              </a:rPr>
              <a:t>You </a:t>
            </a:r>
            <a:r>
              <a:rPr lang="en-GB" dirty="0">
                <a:latin typeface="Comic Sans MS" pitchFamily="66" charset="0"/>
              </a:rPr>
              <a:t>must be careful to make sure that the units of volume are the same on the top and bottom of your calculation. </a:t>
            </a:r>
            <a:endParaRPr lang="en-GB" dirty="0" smtClean="0">
              <a:latin typeface="Comic Sans MS" pitchFamily="66" charset="0"/>
            </a:endParaRPr>
          </a:p>
          <a:p>
            <a:pPr marL="285750" indent="-285750">
              <a:buFont typeface="Symbol"/>
              <a:buChar char="·"/>
            </a:pPr>
            <a:endParaRPr lang="en-GB" dirty="0">
              <a:latin typeface="Comic Sans MS" pitchFamily="66" charset="0"/>
            </a:endParaRPr>
          </a:p>
          <a:p>
            <a:pPr marL="285750" indent="-285750">
              <a:buFont typeface="Symbol"/>
              <a:buChar char="·"/>
            </a:pPr>
            <a:r>
              <a:rPr lang="en-GB" dirty="0" smtClean="0">
                <a:latin typeface="Comic Sans MS" pitchFamily="66" charset="0"/>
              </a:rPr>
              <a:t>Both </a:t>
            </a:r>
            <a:r>
              <a:rPr lang="en-GB" dirty="0">
                <a:latin typeface="Comic Sans MS" pitchFamily="66" charset="0"/>
              </a:rPr>
              <a:t>the volume given and the molar gas volume must be in either dm</a:t>
            </a:r>
            <a:r>
              <a:rPr lang="en-GB" baseline="30000" dirty="0">
                <a:latin typeface="Comic Sans MS" pitchFamily="66" charset="0"/>
              </a:rPr>
              <a:t>3</a:t>
            </a:r>
            <a:r>
              <a:rPr lang="en-GB" dirty="0">
                <a:latin typeface="Comic Sans MS" pitchFamily="66" charset="0"/>
              </a:rPr>
              <a:t> or cm</a:t>
            </a:r>
            <a:r>
              <a:rPr lang="en-GB" baseline="30000" dirty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.</a:t>
            </a:r>
          </a:p>
          <a:p>
            <a:pPr marL="285750" indent="-285750">
              <a:buFont typeface="Symbol"/>
              <a:buChar char="·"/>
            </a:pPr>
            <a:endParaRPr lang="en-GB" baseline="30000" dirty="0">
              <a:latin typeface="Comic Sans MS" pitchFamily="66" charset="0"/>
            </a:endParaRPr>
          </a:p>
          <a:p>
            <a:pPr marL="285750" indent="-285750">
              <a:buFont typeface="Symbol"/>
              <a:buChar char="·"/>
            </a:pPr>
            <a:r>
              <a:rPr lang="en-GB" dirty="0" smtClean="0">
                <a:latin typeface="Comic Sans MS" pitchFamily="66" charset="0"/>
              </a:rPr>
              <a:t>If in doubt convert every thing to dm</a:t>
            </a:r>
            <a:r>
              <a:rPr lang="en-GB" baseline="30000" dirty="0">
                <a:latin typeface="Comic Sans MS" pitchFamily="66" charset="0"/>
              </a:rPr>
              <a:t>3</a:t>
            </a:r>
            <a:r>
              <a:rPr lang="en-GB" baseline="30000" dirty="0" smtClean="0">
                <a:latin typeface="Comic Sans MS" pitchFamily="66" charset="0"/>
              </a:rPr>
              <a:t> </a:t>
            </a:r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1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48" y="1696740"/>
            <a:ext cx="9111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Example 1 </a:t>
            </a:r>
            <a:endParaRPr lang="en-GB" b="1" u="sng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What amount,  in </a:t>
            </a:r>
            <a:r>
              <a:rPr lang="en-GB" dirty="0" err="1" smtClean="0">
                <a:latin typeface="Comic Sans MS" pitchFamily="66" charset="0"/>
              </a:rPr>
              <a:t>mol</a:t>
            </a:r>
            <a:r>
              <a:rPr lang="en-GB" dirty="0" smtClean="0">
                <a:latin typeface="Comic Sans MS" pitchFamily="66" charset="0"/>
              </a:rPr>
              <a:t>, of gas is in 72 cm</a:t>
            </a:r>
            <a:r>
              <a:rPr lang="en-GB" baseline="30000" dirty="0" smtClean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 of any gas at R.T.P (room temp &amp; pressure) ?</a:t>
            </a:r>
            <a:endParaRPr lang="en-GB" baseline="30000" dirty="0">
              <a:latin typeface="Comic Sans MS" pitchFamily="66" charset="0"/>
            </a:endParaRPr>
          </a:p>
          <a:p>
            <a:r>
              <a:rPr lang="en-GB" dirty="0"/>
              <a:t>                                     </a:t>
            </a:r>
            <a:endParaRPr lang="en-GB" dirty="0" smtClean="0"/>
          </a:p>
          <a:p>
            <a:endParaRPr lang="en-GB" dirty="0"/>
          </a:p>
          <a:p>
            <a:pPr algn="ctr"/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Number of moles (n)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=                   </a:t>
            </a:r>
            <a:r>
              <a:rPr lang="en-GB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Volume given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            =   72/24000 =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0.0030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mol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Molar Gas Volume 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(24dm</a:t>
            </a:r>
            <a:r>
              <a:rPr lang="en-GB" b="1" baseline="30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)</a:t>
            </a:r>
            <a:endParaRPr lang="en-GB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en-GB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Gas Calculations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80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9512" y="4869160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/>
              <a:buChar char="·"/>
            </a:pPr>
            <a:r>
              <a:rPr lang="en-GB" dirty="0" smtClean="0">
                <a:latin typeface="Comic Sans MS" pitchFamily="66" charset="0"/>
              </a:rPr>
              <a:t>Both values have been converted into cm</a:t>
            </a:r>
            <a:r>
              <a:rPr lang="en-GB" baseline="30000" dirty="0" smtClean="0">
                <a:latin typeface="Comic Sans MS" pitchFamily="66" charset="0"/>
              </a:rPr>
              <a:t>3</a:t>
            </a:r>
            <a:endParaRPr lang="en-GB" baseline="30000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67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48" y="1696740"/>
            <a:ext cx="9111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Example 2 </a:t>
            </a:r>
            <a:endParaRPr lang="en-GB" b="1" u="sng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What is the volume  in </a:t>
            </a:r>
            <a:r>
              <a:rPr lang="en-GB" dirty="0">
                <a:latin typeface="Comic Sans MS" pitchFamily="66" charset="0"/>
              </a:rPr>
              <a:t>cm</a:t>
            </a:r>
            <a:r>
              <a:rPr lang="en-GB" baseline="30000" dirty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, of 2.10 x 10</a:t>
            </a:r>
            <a:r>
              <a:rPr lang="en-GB" baseline="30000" dirty="0" smtClean="0">
                <a:latin typeface="Comic Sans MS" pitchFamily="66" charset="0"/>
              </a:rPr>
              <a:t>-3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err="1" smtClean="0">
                <a:latin typeface="Comic Sans MS" pitchFamily="66" charset="0"/>
              </a:rPr>
              <a:t>mol</a:t>
            </a:r>
            <a:r>
              <a:rPr lang="en-GB" dirty="0" smtClean="0">
                <a:latin typeface="Comic Sans MS" pitchFamily="66" charset="0"/>
              </a:rPr>
              <a:t> of any gas at R.T.P (room temp &amp; pressure) ?</a:t>
            </a:r>
            <a:endParaRPr lang="en-GB" baseline="30000" dirty="0">
              <a:latin typeface="Comic Sans MS" pitchFamily="66" charset="0"/>
            </a:endParaRPr>
          </a:p>
          <a:p>
            <a:r>
              <a:rPr lang="en-GB" dirty="0"/>
              <a:t>                                     </a:t>
            </a: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Number of moles (n)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=                   </a:t>
            </a:r>
            <a:r>
              <a:rPr lang="en-GB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Volume given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             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Molar Gas Volume 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(24000 cm</a:t>
            </a:r>
            <a:r>
              <a:rPr lang="en-GB" b="1" baseline="30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)</a:t>
            </a:r>
          </a:p>
          <a:p>
            <a:pPr algn="ctr"/>
            <a:endParaRPr lang="en-GB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Hence, V = n x 24000    =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2.10 x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10</a:t>
            </a:r>
            <a:r>
              <a:rPr lang="en-GB" baseline="30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-3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x 24000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= 51.12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cm</a:t>
            </a:r>
            <a:r>
              <a:rPr lang="en-GB" b="1" baseline="300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endParaRPr lang="en-GB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en-GB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Gas Calculations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80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6001" y="5192325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/>
              <a:buChar char="·"/>
            </a:pPr>
            <a:r>
              <a:rPr lang="en-GB" dirty="0" smtClean="0">
                <a:latin typeface="Comic Sans MS" pitchFamily="66" charset="0"/>
              </a:rPr>
              <a:t>Both values have been converted into cm</a:t>
            </a:r>
            <a:r>
              <a:rPr lang="en-GB" baseline="30000" dirty="0" smtClean="0">
                <a:latin typeface="Comic Sans MS" pitchFamily="66" charset="0"/>
              </a:rPr>
              <a:t>3</a:t>
            </a:r>
            <a:endParaRPr lang="en-GB" baseline="30000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1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48" y="1484784"/>
            <a:ext cx="9004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Use these ideas (and your previous work on moles) to complete the following tables</a:t>
            </a:r>
            <a:r>
              <a:rPr lang="en-GB" dirty="0" smtClean="0">
                <a:latin typeface="Comic Sans MS" pitchFamily="66" charset="0"/>
              </a:rPr>
              <a:t>:</a:t>
            </a:r>
          </a:p>
          <a:p>
            <a:endParaRPr lang="en-GB" dirty="0">
              <a:latin typeface="Comic Sans MS" pitchFamily="66" charset="0"/>
            </a:endParaRPr>
          </a:p>
          <a:p>
            <a:pPr lvl="0"/>
            <a:r>
              <a:rPr lang="en-GB" dirty="0">
                <a:latin typeface="Comic Sans MS" pitchFamily="66" charset="0"/>
              </a:rPr>
              <a:t>Calculate the volume and then the mass of the following amounts</a:t>
            </a:r>
            <a:r>
              <a:rPr lang="en-GB" baseline="30000" dirty="0">
                <a:latin typeface="Comic Sans MS" pitchFamily="66" charset="0"/>
              </a:rPr>
              <a:t> </a:t>
            </a:r>
            <a:r>
              <a:rPr lang="en-GB" dirty="0">
                <a:latin typeface="Comic Sans MS" pitchFamily="66" charset="0"/>
              </a:rPr>
              <a:t>of gas. </a:t>
            </a:r>
            <a:endParaRPr lang="en-GB" dirty="0" smtClean="0">
              <a:latin typeface="Comic Sans MS" pitchFamily="66" charset="0"/>
            </a:endParaRPr>
          </a:p>
          <a:p>
            <a:pPr lvl="0"/>
            <a:endParaRPr lang="en-GB" dirty="0">
              <a:latin typeface="Comic Sans MS" pitchFamily="66" charset="0"/>
            </a:endParaRPr>
          </a:p>
          <a:p>
            <a:pPr lvl="0"/>
            <a:r>
              <a:rPr lang="en-GB" dirty="0" smtClean="0">
                <a:latin typeface="Comic Sans MS" pitchFamily="66" charset="0"/>
              </a:rPr>
              <a:t>All </a:t>
            </a:r>
            <a:r>
              <a:rPr lang="en-GB" dirty="0">
                <a:latin typeface="Comic Sans MS" pitchFamily="66" charset="0"/>
              </a:rPr>
              <a:t>measurements made at room temperature and pressure where 1 mole of gas occupies 24dm</a:t>
            </a:r>
            <a:r>
              <a:rPr lang="en-GB" baseline="30000" dirty="0">
                <a:latin typeface="Comic Sans MS" pitchFamily="66" charset="0"/>
              </a:rPr>
              <a:t>3</a:t>
            </a:r>
            <a:r>
              <a:rPr lang="en-GB" dirty="0">
                <a:latin typeface="Comic Sans MS" pitchFamily="66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Gas Calculations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6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80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15794"/>
              </p:ext>
            </p:extLst>
          </p:nvPr>
        </p:nvGraphicFramePr>
        <p:xfrm>
          <a:off x="144429" y="3933056"/>
          <a:ext cx="8779685" cy="2515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4612"/>
                <a:gridCol w="2953039"/>
                <a:gridCol w="1800200"/>
                <a:gridCol w="1831834"/>
              </a:tblGrid>
              <a:tr h="6868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Gas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Comic Sans MS" pitchFamily="66" charset="0"/>
                          <a:ea typeface="+mn-ea"/>
                        </a:rPr>
                        <a:t>Moles</a:t>
                      </a:r>
                      <a:r>
                        <a:rPr lang="en-GB" sz="1600" b="1" baseline="0" dirty="0" smtClean="0">
                          <a:effectLst/>
                          <a:latin typeface="Comic Sans MS" pitchFamily="66" charset="0"/>
                          <a:ea typeface="+mn-ea"/>
                        </a:rPr>
                        <a:t> of gas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Formula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Mass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3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48 dm</a:t>
                      </a:r>
                      <a:r>
                        <a:rPr lang="en-GB" sz="1600" b="1" baseline="30000" dirty="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 of oxygen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3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12 dm</a:t>
                      </a:r>
                      <a:r>
                        <a:rPr lang="en-GB" sz="1600" b="1" baseline="30000" dirty="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 of ammonia 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3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240 cm</a:t>
                      </a:r>
                      <a:r>
                        <a:rPr lang="en-GB" sz="1600" b="1" baseline="30000" dirty="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 of bromine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3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96 cm</a:t>
                      </a:r>
                      <a:r>
                        <a:rPr lang="en-GB" sz="1600" b="1" baseline="30000" dirty="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 of neon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3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2.4 dm</a:t>
                      </a:r>
                      <a:r>
                        <a:rPr lang="en-GB" sz="1600" b="1" baseline="30000" dirty="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 of hydrogen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omic Sans MS" pitchFamily="66" charset="0"/>
                        </a:rPr>
                        <a:t> </a:t>
                      </a:r>
                      <a:endParaRPr lang="en-GB" sz="18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2706" marR="6270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87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48" y="1484784"/>
            <a:ext cx="900444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 smtClean="0">
                <a:latin typeface="Comic Sans MS" pitchFamily="66" charset="0"/>
              </a:rPr>
              <a:t>Questions: </a:t>
            </a:r>
            <a:endParaRPr lang="en-GB" dirty="0" smtClean="0">
              <a:latin typeface="Comic Sans MS" pitchFamily="66" charset="0"/>
            </a:endParaRPr>
          </a:p>
          <a:p>
            <a:endParaRPr lang="en-GB" b="1" u="sng" dirty="0">
              <a:latin typeface="Comic Sans MS" pitchFamily="66" charset="0"/>
            </a:endParaRPr>
          </a:p>
          <a:p>
            <a:pPr marL="342900" indent="-342900">
              <a:buAutoNum type="arabicParenR"/>
            </a:pPr>
            <a:r>
              <a:rPr lang="en-GB" dirty="0" smtClean="0">
                <a:latin typeface="Comic Sans MS" pitchFamily="66" charset="0"/>
              </a:rPr>
              <a:t>(a) What amount, in moles, of gas are in the following gas volumes at R.T.P. </a:t>
            </a:r>
          </a:p>
          <a:p>
            <a:pPr marL="342900" indent="-342900">
              <a:buAutoNum type="arabicParenR"/>
            </a:pPr>
            <a:endParaRPr lang="en-GB" b="1" u="sng" dirty="0">
              <a:latin typeface="Comic Sans MS" pitchFamily="66" charset="0"/>
            </a:endParaRPr>
          </a:p>
          <a:p>
            <a:r>
              <a:rPr lang="en-GB" b="1" dirty="0">
                <a:latin typeface="Comic Sans MS" pitchFamily="66" charset="0"/>
              </a:rPr>
              <a:t>	</a:t>
            </a:r>
            <a:r>
              <a:rPr lang="en-GB" dirty="0" smtClean="0">
                <a:latin typeface="Comic Sans MS" pitchFamily="66" charset="0"/>
              </a:rPr>
              <a:t>i) 36 dm</a:t>
            </a:r>
            <a:r>
              <a:rPr lang="en-GB" baseline="30000" dirty="0" smtClean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        ii) 1080 dm</a:t>
            </a:r>
            <a:r>
              <a:rPr lang="en-GB" baseline="30000" dirty="0" smtClean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    iii) 4.0 dm</a:t>
            </a:r>
            <a:r>
              <a:rPr lang="en-GB" baseline="30000" dirty="0" smtClean="0">
                <a:latin typeface="Comic Sans MS" pitchFamily="66" charset="0"/>
              </a:rPr>
              <a:t>3</a:t>
            </a:r>
          </a:p>
          <a:p>
            <a:endParaRPr lang="en-GB" baseline="30000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(b) What is the volume of the following at R.T.P. 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	i) 6 </a:t>
            </a:r>
            <a:r>
              <a:rPr lang="en-GB" dirty="0" err="1" smtClean="0">
                <a:latin typeface="Comic Sans MS" pitchFamily="66" charset="0"/>
              </a:rPr>
              <a:t>mol</a:t>
            </a:r>
            <a:r>
              <a:rPr lang="en-GB" dirty="0" smtClean="0">
                <a:latin typeface="Comic Sans MS" pitchFamily="66" charset="0"/>
              </a:rPr>
              <a:t> SO</a:t>
            </a:r>
            <a:r>
              <a:rPr lang="en-GB" baseline="-25000" dirty="0" smtClean="0">
                <a:latin typeface="Comic Sans MS" pitchFamily="66" charset="0"/>
              </a:rPr>
              <a:t>2</a:t>
            </a:r>
            <a:r>
              <a:rPr lang="en-GB" dirty="0" smtClean="0">
                <a:latin typeface="Comic Sans MS" pitchFamily="66" charset="0"/>
              </a:rPr>
              <a:t>(g)        ii) 0.25 </a:t>
            </a:r>
            <a:r>
              <a:rPr lang="en-GB" dirty="0" err="1" smtClean="0">
                <a:latin typeface="Comic Sans MS" pitchFamily="66" charset="0"/>
              </a:rPr>
              <a:t>mol</a:t>
            </a:r>
            <a:r>
              <a:rPr lang="en-GB" dirty="0" smtClean="0">
                <a:latin typeface="Comic Sans MS" pitchFamily="66" charset="0"/>
              </a:rPr>
              <a:t> O</a:t>
            </a:r>
            <a:r>
              <a:rPr lang="en-GB" baseline="-25000" dirty="0" smtClean="0">
                <a:latin typeface="Comic Sans MS" pitchFamily="66" charset="0"/>
              </a:rPr>
              <a:t>2</a:t>
            </a:r>
            <a:r>
              <a:rPr lang="en-GB" dirty="0" smtClean="0">
                <a:latin typeface="Comic Sans MS" pitchFamily="66" charset="0"/>
              </a:rPr>
              <a:t>(g)       iii) 20.7 g NO</a:t>
            </a:r>
            <a:r>
              <a:rPr lang="en-GB" baseline="-25000" dirty="0" smtClean="0">
                <a:latin typeface="Comic Sans MS" pitchFamily="66" charset="0"/>
              </a:rPr>
              <a:t>2</a:t>
            </a:r>
            <a:r>
              <a:rPr lang="en-GB" dirty="0" smtClean="0">
                <a:latin typeface="Comic Sans MS" pitchFamily="66" charset="0"/>
              </a:rPr>
              <a:t>(g)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2) What is the mass of the following at R.T.P? </a:t>
            </a:r>
          </a:p>
          <a:p>
            <a:r>
              <a:rPr lang="en-GB" dirty="0" smtClean="0">
                <a:latin typeface="Comic Sans MS" pitchFamily="66" charset="0"/>
              </a:rPr>
              <a:t>	(a) 0.6 dm</a:t>
            </a:r>
            <a:r>
              <a:rPr lang="en-GB" baseline="30000" dirty="0" smtClean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 N</a:t>
            </a:r>
            <a:r>
              <a:rPr lang="en-GB" baseline="-25000" dirty="0" smtClean="0">
                <a:latin typeface="Comic Sans MS" pitchFamily="66" charset="0"/>
              </a:rPr>
              <a:t>2 </a:t>
            </a:r>
            <a:r>
              <a:rPr lang="en-GB" dirty="0" smtClean="0">
                <a:latin typeface="Comic Sans MS" pitchFamily="66" charset="0"/>
              </a:rPr>
              <a:t>     (b) 1920 cm</a:t>
            </a:r>
            <a:r>
              <a:rPr lang="en-GB" baseline="30000" dirty="0" smtClean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 C</a:t>
            </a:r>
            <a:r>
              <a:rPr lang="en-GB" baseline="-25000" dirty="0" smtClean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H</a:t>
            </a:r>
            <a:r>
              <a:rPr lang="en-GB" baseline="-25000" dirty="0" smtClean="0">
                <a:latin typeface="Comic Sans MS" pitchFamily="66" charset="0"/>
              </a:rPr>
              <a:t>8</a:t>
            </a:r>
            <a:r>
              <a:rPr lang="en-GB" dirty="0" smtClean="0">
                <a:latin typeface="Comic Sans MS" pitchFamily="66" charset="0"/>
              </a:rPr>
              <a:t>(g)      (c) 84 </a:t>
            </a:r>
            <a:r>
              <a:rPr lang="en-GB" dirty="0">
                <a:latin typeface="Comic Sans MS" pitchFamily="66" charset="0"/>
              </a:rPr>
              <a:t>cm</a:t>
            </a:r>
            <a:r>
              <a:rPr lang="en-GB" baseline="30000" dirty="0">
                <a:latin typeface="Comic Sans MS" pitchFamily="66" charset="0"/>
              </a:rPr>
              <a:t>3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N</a:t>
            </a:r>
            <a:r>
              <a:rPr lang="en-GB" baseline="-25000" dirty="0" smtClean="0">
                <a:latin typeface="Comic Sans MS" pitchFamily="66" charset="0"/>
              </a:rPr>
              <a:t>2</a:t>
            </a:r>
            <a:r>
              <a:rPr lang="en-GB" dirty="0" smtClean="0">
                <a:latin typeface="Comic Sans MS" pitchFamily="66" charset="0"/>
              </a:rPr>
              <a:t>O(g)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3) What is the volume of the following at R.T.P?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	(a) 1.282 g </a:t>
            </a:r>
            <a:r>
              <a:rPr lang="en-GB" dirty="0">
                <a:latin typeface="Comic Sans MS" pitchFamily="66" charset="0"/>
              </a:rPr>
              <a:t>SO</a:t>
            </a:r>
            <a:r>
              <a:rPr lang="en-GB" baseline="-25000" dirty="0">
                <a:latin typeface="Comic Sans MS" pitchFamily="66" charset="0"/>
              </a:rPr>
              <a:t>2</a:t>
            </a:r>
            <a:r>
              <a:rPr lang="en-GB" dirty="0">
                <a:latin typeface="Comic Sans MS" pitchFamily="66" charset="0"/>
              </a:rPr>
              <a:t>(g) </a:t>
            </a:r>
            <a:r>
              <a:rPr lang="en-GB" dirty="0" smtClean="0">
                <a:latin typeface="Comic Sans MS" pitchFamily="66" charset="0"/>
              </a:rPr>
              <a:t>    (b) 1.485 g HCN(g)     (c) 1.26 g C</a:t>
            </a:r>
            <a:r>
              <a:rPr lang="en-GB" baseline="-25000" dirty="0" smtClean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H</a:t>
            </a:r>
            <a:r>
              <a:rPr lang="en-GB" baseline="-25000" dirty="0" smtClean="0">
                <a:latin typeface="Comic Sans MS" pitchFamily="66" charset="0"/>
              </a:rPr>
              <a:t>6</a:t>
            </a:r>
            <a:r>
              <a:rPr lang="en-GB" dirty="0" smtClean="0">
                <a:latin typeface="Comic Sans MS" pitchFamily="66" charset="0"/>
              </a:rPr>
              <a:t>(g</a:t>
            </a:r>
            <a:r>
              <a:rPr lang="en-GB" dirty="0">
                <a:latin typeface="Comic Sans MS" pitchFamily="66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Gas Calculations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6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8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bc.co.uk/ks3bitesize/science/images/pressure_gasse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380" y="0"/>
            <a:ext cx="2051720" cy="118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45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512</Words>
  <Application>Microsoft Office PowerPoint</Application>
  <PresentationFormat>On-screen Show (4:3)</PresentationFormat>
  <Paragraphs>108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Lees</dc:creator>
  <cp:lastModifiedBy>Victoria Lees</cp:lastModifiedBy>
  <cp:revision>11</cp:revision>
  <dcterms:created xsi:type="dcterms:W3CDTF">2011-09-16T13:16:11Z</dcterms:created>
  <dcterms:modified xsi:type="dcterms:W3CDTF">2011-09-21T11:40:05Z</dcterms:modified>
</cp:coreProperties>
</file>