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3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9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5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4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41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6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51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5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79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0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8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C5045-C4DA-46F0-8E5B-6FC0343384BB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6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302" y="-49283"/>
            <a:ext cx="1171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GCSE Required Practical –Chemistry </a:t>
            </a:r>
            <a:r>
              <a:rPr lang="en-GB" sz="2400" u="sng" dirty="0">
                <a:solidFill>
                  <a:srgbClr val="FF0000"/>
                </a:solidFill>
                <a:latin typeface="Blue Ridge Heavy SF" panose="020BE200000000000000" pitchFamily="34" charset="0"/>
              </a:rPr>
              <a:t>2</a:t>
            </a:r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 – How does concentration affect rate of reaction</a:t>
            </a:r>
            <a:endParaRPr lang="en-GB" sz="2400" u="sng" dirty="0">
              <a:solidFill>
                <a:srgbClr val="FF000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698" y="729581"/>
            <a:ext cx="520108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dirty="0" smtClean="0"/>
              <a:t>To find out how changes in concentration affect the rate of reaction.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2331" y="593366"/>
            <a:ext cx="6716629" cy="618630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endParaRPr lang="en-GB" dirty="0" smtClean="0"/>
          </a:p>
          <a:p>
            <a:r>
              <a:rPr lang="en-GB" dirty="0" smtClean="0"/>
              <a:t>Measuring cylinder</a:t>
            </a:r>
            <a:endParaRPr lang="en-GB" dirty="0"/>
          </a:p>
          <a:p>
            <a:r>
              <a:rPr lang="en-GB" dirty="0" smtClean="0"/>
              <a:t>- used to measure gas </a:t>
            </a:r>
          </a:p>
          <a:p>
            <a:r>
              <a:rPr lang="en-GB" dirty="0" smtClean="0"/>
              <a:t>Production over time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Gas syringe - used to measure</a:t>
            </a:r>
          </a:p>
          <a:p>
            <a:r>
              <a:rPr lang="en-GB" dirty="0" smtClean="0"/>
              <a:t>gas production over time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‘Disappearing’ cross – used to </a:t>
            </a:r>
          </a:p>
          <a:p>
            <a:r>
              <a:rPr lang="en-GB" dirty="0"/>
              <a:t>m</a:t>
            </a:r>
            <a:r>
              <a:rPr lang="en-GB" dirty="0" smtClean="0"/>
              <a:t>easure how quickly the colour</a:t>
            </a:r>
          </a:p>
          <a:p>
            <a:r>
              <a:rPr lang="en-GB" dirty="0" smtClean="0"/>
              <a:t>changes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4838" y="4206190"/>
            <a:ext cx="5241949" cy="230832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What are the sources of errors that could lead to anomalous results? (</a:t>
            </a:r>
            <a:r>
              <a:rPr lang="en-GB" i="1" dirty="0" smtClean="0"/>
              <a:t>not getting the bung in quickly enough, starting the timer exactly on time </a:t>
            </a:r>
            <a:r>
              <a:rPr lang="en-GB" i="1" dirty="0" err="1" smtClean="0"/>
              <a:t>etc</a:t>
            </a:r>
            <a:r>
              <a:rPr lang="en-GB" i="1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Resolution and accuracy of measurements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Control variables – just change the concentration – everything else has to stay the same (e.g. why must temperature be controlled)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-10854" y="391027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Concentration: the amount of substance in a certain space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5699" y="1771982"/>
            <a:ext cx="5201089" cy="230832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Results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The higher the concentration, the faster the reaction rate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 smtClean="0"/>
          </a:p>
        </p:txBody>
      </p:sp>
      <p:pic>
        <p:nvPicPr>
          <p:cNvPr id="1026" name="Picture 2" descr="che_gc_2058_Figure_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250" y="729581"/>
            <a:ext cx="38004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he_gc_2090_Figure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0645" y="4206190"/>
            <a:ext cx="292417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0645" y="2252856"/>
            <a:ext cx="3150538" cy="19533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34" y="2777939"/>
            <a:ext cx="3871246" cy="129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9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302" y="-49283"/>
            <a:ext cx="1171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GCSE Required Practical –Chemistry </a:t>
            </a:r>
            <a:r>
              <a:rPr lang="en-GB" sz="2400" u="sng" dirty="0">
                <a:solidFill>
                  <a:srgbClr val="FF0000"/>
                </a:solidFill>
                <a:latin typeface="Blue Ridge Heavy SF" panose="020BE200000000000000" pitchFamily="34" charset="0"/>
              </a:rPr>
              <a:t>2</a:t>
            </a:r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 –Identifying substances using chromatography</a:t>
            </a:r>
            <a:endParaRPr lang="en-GB" sz="2400" u="sng" dirty="0">
              <a:solidFill>
                <a:srgbClr val="FF000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981" y="876815"/>
            <a:ext cx="504599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dirty="0" smtClean="0"/>
              <a:t>To separate substances and identify what they’re made of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75831" y="849500"/>
            <a:ext cx="6716629" cy="369331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 smtClean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3981" y="4666450"/>
            <a:ext cx="11868479" cy="175432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Why must the start line be drawn in pencil? (</a:t>
            </a:r>
            <a:r>
              <a:rPr lang="en-GB" i="1" dirty="0" smtClean="0"/>
              <a:t>because pencil does not smudge/run in the solvent whereas pen would</a:t>
            </a:r>
            <a:r>
              <a:rPr lang="en-GB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Why does there need to be a lid? (</a:t>
            </a:r>
            <a:r>
              <a:rPr lang="en-GB" i="1" dirty="0" smtClean="0"/>
              <a:t>to stop the solvent from evaporating</a:t>
            </a:r>
            <a:r>
              <a:rPr lang="en-GB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Measure the </a:t>
            </a:r>
            <a:r>
              <a:rPr lang="en-GB" dirty="0" err="1" smtClean="0"/>
              <a:t>R</a:t>
            </a:r>
            <a:r>
              <a:rPr lang="en-GB" baseline="-25000" dirty="0" err="1" smtClean="0"/>
              <a:t>f</a:t>
            </a:r>
            <a:r>
              <a:rPr lang="en-GB" dirty="0" smtClean="0"/>
              <a:t> value – be accurate. Compare different substances with different </a:t>
            </a:r>
            <a:r>
              <a:rPr lang="en-GB" dirty="0" err="1" smtClean="0"/>
              <a:t>R</a:t>
            </a:r>
            <a:r>
              <a:rPr lang="en-GB" baseline="-25000" dirty="0" err="1" smtClean="0"/>
              <a:t>f</a:t>
            </a:r>
            <a:r>
              <a:rPr lang="en-GB" dirty="0" smtClean="0"/>
              <a:t> values. See what substances are contained in certain mixtures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Sources of error, resolution or measurements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-10854" y="39102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Chromatography: the process where a dissolved substance is separated by running a solvent along a material (</a:t>
            </a:r>
            <a:r>
              <a:rPr lang="en-GB" dirty="0" err="1" smtClean="0"/>
              <a:t>e.g</a:t>
            </a:r>
            <a:r>
              <a:rPr lang="en-GB" dirty="0" smtClean="0"/>
              <a:t> paper)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2738" y="1928427"/>
            <a:ext cx="5008475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Results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The substance moves up the paper (stationary phase). It is carried by the solvent (mobile phase). Each substance goes a certain distance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1772" y="3496639"/>
            <a:ext cx="39914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R</a:t>
            </a:r>
            <a:r>
              <a:rPr lang="en-GB" sz="2400" baseline="-25000" dirty="0" err="1" smtClean="0"/>
              <a:t>f</a:t>
            </a:r>
            <a:r>
              <a:rPr lang="en-GB" dirty="0" smtClean="0"/>
              <a:t> = </a:t>
            </a:r>
            <a:r>
              <a:rPr lang="en-GB" u="sng" dirty="0" smtClean="0"/>
              <a:t>distance moved by substance</a:t>
            </a:r>
          </a:p>
          <a:p>
            <a:r>
              <a:rPr lang="en-GB" dirty="0" smtClean="0"/>
              <a:t>        distance moved by solvent</a:t>
            </a:r>
            <a:endParaRPr lang="en-GB" dirty="0"/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001485"/>
            <a:ext cx="4194630" cy="335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3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302" y="-49283"/>
            <a:ext cx="1171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GCSE Required Practical –Chemistry </a:t>
            </a:r>
            <a:r>
              <a:rPr lang="en-GB" sz="2400" u="sng" dirty="0">
                <a:solidFill>
                  <a:srgbClr val="FF0000"/>
                </a:solidFill>
                <a:latin typeface="Blue Ridge Heavy SF" panose="020BE200000000000000" pitchFamily="34" charset="0"/>
              </a:rPr>
              <a:t>2</a:t>
            </a:r>
            <a:r>
              <a:rPr lang="en-GB" sz="2400" u="sng" dirty="0" smtClean="0">
                <a:solidFill>
                  <a:srgbClr val="FF0000"/>
                </a:solidFill>
                <a:latin typeface="Blue Ridge Heavy SF" panose="020BE200000000000000" pitchFamily="34" charset="0"/>
              </a:rPr>
              <a:t> –Purifying and testing water</a:t>
            </a:r>
            <a:endParaRPr lang="en-GB" sz="2400" u="sng" dirty="0">
              <a:solidFill>
                <a:srgbClr val="FF000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738" y="791454"/>
            <a:ext cx="504599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dirty="0" smtClean="0"/>
              <a:t>To analyse and purify water from different sources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75831" y="788975"/>
            <a:ext cx="6716629" cy="313932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</a:t>
            </a:r>
            <a:r>
              <a:rPr lang="en-GB" u="sng" dirty="0" smtClean="0"/>
              <a:t>Apparatus</a:t>
            </a:r>
          </a:p>
          <a:p>
            <a:endParaRPr lang="en-GB" u="sng" dirty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 smtClean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3981" y="4630534"/>
            <a:ext cx="11868479" cy="175432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Explain how distillation works (</a:t>
            </a:r>
            <a:r>
              <a:rPr lang="en-GB" i="1" dirty="0" smtClean="0"/>
              <a:t>water evaporates at lower temperature as it has a lower boiling point than the dissolved solids, then it condenses back into liquid as it cools down)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Why is it not economical to do this on a large scale to make drinking water? (</a:t>
            </a:r>
            <a:r>
              <a:rPr lang="en-GB" i="1" dirty="0" smtClean="0"/>
              <a:t>it costs too much to heat the water</a:t>
            </a:r>
            <a:r>
              <a:rPr lang="en-GB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Why may you not get all the water from the solution? (</a:t>
            </a:r>
            <a:r>
              <a:rPr lang="en-GB" i="1" dirty="0" smtClean="0"/>
              <a:t>some does not evaporate, some liquid stays in </a:t>
            </a:r>
            <a:r>
              <a:rPr lang="en-GB" i="1" smtClean="0"/>
              <a:t>the tube</a:t>
            </a:r>
            <a:r>
              <a:rPr lang="en-GB" smtClean="0"/>
              <a:t>)</a:t>
            </a:r>
            <a:endParaRPr lang="en-GB" dirty="0" smtClean="0"/>
          </a:p>
          <a:p>
            <a:pPr marL="285750" indent="-285750">
              <a:buFontTx/>
              <a:buChar char="-"/>
            </a:pPr>
            <a:endParaRPr lang="en-GB" dirty="0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-10854" y="39102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Potable water = drinkable water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2738" y="2425105"/>
            <a:ext cx="5008475" cy="147732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Results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Pure water boils at exactly 100°C and it’s pH is 7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Salt water contains sodium chloride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Distillation = Heat the solution, the water evaporates, the salt stays in the container.</a:t>
            </a:r>
            <a:endParaRPr lang="en-GB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6498" y="893882"/>
            <a:ext cx="2582910" cy="24304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831" y="1164856"/>
            <a:ext cx="3680667" cy="20703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551452" y="2200044"/>
            <a:ext cx="601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954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484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Blue Ridge Heavy SF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Webb</dc:creator>
  <cp:lastModifiedBy>A Webb</cp:lastModifiedBy>
  <cp:revision>65</cp:revision>
  <dcterms:created xsi:type="dcterms:W3CDTF">2017-06-22T08:23:19Z</dcterms:created>
  <dcterms:modified xsi:type="dcterms:W3CDTF">2017-06-27T12:13:04Z</dcterms:modified>
</cp:coreProperties>
</file>