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88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15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28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6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15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6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6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9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6DDCA-7FDE-49EA-A1BE-E39EE50EC79A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467C8-73CB-4492-8B9D-9446152A8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61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42" y="186505"/>
            <a:ext cx="11155019" cy="6148307"/>
          </a:xfrm>
          <a:prstGeom prst="rect">
            <a:avLst/>
          </a:prstGeom>
        </p:spPr>
      </p:pic>
      <p:sp>
        <p:nvSpPr>
          <p:cNvPr id="5" name="6-Point Star 4"/>
          <p:cNvSpPr/>
          <p:nvPr/>
        </p:nvSpPr>
        <p:spPr>
          <a:xfrm>
            <a:off x="546755" y="5797485"/>
            <a:ext cx="546754" cy="612742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66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1579"/>
          <a:stretch/>
        </p:blipFill>
        <p:spPr>
          <a:xfrm>
            <a:off x="169682" y="142006"/>
            <a:ext cx="11472421" cy="46939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60710" y="2488978"/>
            <a:ext cx="10027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Electrostatic attraction between positive and negative ions 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550" y="4153586"/>
            <a:ext cx="4479755" cy="253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01" y="85234"/>
            <a:ext cx="11377142" cy="16304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21411" y="1715678"/>
            <a:ext cx="4435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Mr Ba0 =  153.3 gmol</a:t>
            </a:r>
            <a:r>
              <a:rPr lang="en-GB" sz="3600" baseline="30000" dirty="0" smtClean="0">
                <a:solidFill>
                  <a:srgbClr val="FF0000"/>
                </a:solidFill>
              </a:rPr>
              <a:t>-1</a:t>
            </a:r>
            <a:endParaRPr lang="en-GB" sz="3600" baseline="30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749" y="2506553"/>
            <a:ext cx="6649482" cy="424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0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23" y="250536"/>
            <a:ext cx="11734637" cy="50473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255"/>
          <a:stretch/>
        </p:blipFill>
        <p:spPr>
          <a:xfrm>
            <a:off x="3252247" y="2774199"/>
            <a:ext cx="6847007" cy="17143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9825" y="4607300"/>
            <a:ext cx="7731349" cy="215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8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78" y="136246"/>
            <a:ext cx="11610975" cy="3286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087" y="1911955"/>
            <a:ext cx="3431439" cy="10574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078" y="3746761"/>
            <a:ext cx="9090584" cy="113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6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6" y="163201"/>
            <a:ext cx="11780043" cy="9020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913" y="1998727"/>
            <a:ext cx="9258189" cy="113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6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34" y="235972"/>
            <a:ext cx="11858625" cy="48482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43" y="4848225"/>
            <a:ext cx="11534775" cy="1533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87399" y="1690589"/>
            <a:ext cx="9181706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q </a:t>
            </a:r>
            <a:r>
              <a:rPr lang="en-GB" sz="2800" b="1" dirty="0">
                <a:solidFill>
                  <a:srgbClr val="FF0000"/>
                </a:solidFill>
              </a:rPr>
              <a:t>= </a:t>
            </a:r>
            <a:r>
              <a:rPr lang="en-GB" sz="2800" b="1" dirty="0" smtClean="0">
                <a:solidFill>
                  <a:srgbClr val="FF0000"/>
                </a:solidFill>
              </a:rPr>
              <a:t>m </a:t>
            </a:r>
            <a:r>
              <a:rPr lang="en-GB" sz="2800" b="1" dirty="0">
                <a:solidFill>
                  <a:srgbClr val="FF0000"/>
                </a:solidFill>
              </a:rPr>
              <a:t>x C </a:t>
            </a:r>
            <a:r>
              <a:rPr lang="en-GB" sz="2800" b="1" dirty="0" smtClean="0">
                <a:solidFill>
                  <a:srgbClr val="FF0000"/>
                </a:solidFill>
              </a:rPr>
              <a:t>x </a:t>
            </a:r>
            <a:r>
              <a:rPr lang="en-GB" sz="2800" b="1" dirty="0">
                <a:solidFill>
                  <a:srgbClr val="FF0000"/>
                </a:solidFill>
                <a:sym typeface="Symbol" panose="05050102010706020507" pitchFamily="18" charset="2"/>
              </a:rPr>
              <a:t>T </a:t>
            </a:r>
            <a:endParaRPr lang="en-GB" sz="2800" b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GB" sz="2800" b="1" dirty="0" smtClean="0">
                <a:solidFill>
                  <a:srgbClr val="FF0000"/>
                </a:solidFill>
              </a:rPr>
              <a:t>q = mass (of water) x C (4.18) x </a:t>
            </a:r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T (35.5-22.0)</a:t>
            </a:r>
          </a:p>
          <a:p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q = 75 x 4.18 x 13.5 =4232.25 J = 4.23225 kJ</a:t>
            </a:r>
          </a:p>
          <a:p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Moles </a:t>
            </a:r>
            <a:r>
              <a:rPr lang="en-GB" sz="28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NaOH</a:t>
            </a:r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 = 1.50x 50.0/ 1000 = 0.075 </a:t>
            </a:r>
            <a:r>
              <a:rPr lang="en-GB" sz="28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mol</a:t>
            </a:r>
            <a:endParaRPr lang="en-GB" sz="2800" b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GB" sz="2800" b="1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neut</a:t>
            </a:r>
            <a:r>
              <a:rPr lang="en-GB" sz="2800" b="1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en-GB" sz="28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= energy release per </a:t>
            </a:r>
            <a:r>
              <a:rPr lang="en-GB" sz="28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mol</a:t>
            </a:r>
            <a:endParaRPr lang="en-GB" sz="2800" b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GB" sz="2800" b="1" dirty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GB" sz="2800" b="1" i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neut</a:t>
            </a:r>
            <a:r>
              <a:rPr lang="en-GB" sz="2800" b="1" i="1" dirty="0" err="1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en-GB" sz="2800" b="1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sz="2800" b="1" dirty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en-GB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4.23225/0.075 = -56.43 kJ mol</a:t>
            </a:r>
            <a:r>
              <a:rPr lang="en-GB" sz="2800" b="1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48314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77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Windows User</cp:lastModifiedBy>
  <cp:revision>12</cp:revision>
  <dcterms:created xsi:type="dcterms:W3CDTF">2018-11-14T11:40:21Z</dcterms:created>
  <dcterms:modified xsi:type="dcterms:W3CDTF">2018-11-15T15:18:31Z</dcterms:modified>
</cp:coreProperties>
</file>