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60"/>
  </p:normalViewPr>
  <p:slideViewPr>
    <p:cSldViewPr>
      <p:cViewPr varScale="1">
        <p:scale>
          <a:sx n="69" d="100"/>
          <a:sy n="69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AC32-912F-4F99-9DDA-9E91F4B793FD}" type="datetimeFigureOut">
              <a:rPr lang="en-GB" smtClean="0"/>
              <a:t>03/11/2011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65A1-842F-44C2-9436-B0B5FC719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27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AC32-912F-4F99-9DDA-9E91F4B793FD}" type="datetimeFigureOut">
              <a:rPr lang="en-GB" smtClean="0"/>
              <a:t>03/11/2011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65A1-842F-44C2-9436-B0B5FC719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75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AC32-912F-4F99-9DDA-9E91F4B793FD}" type="datetimeFigureOut">
              <a:rPr lang="en-GB" smtClean="0"/>
              <a:t>03/11/2011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65A1-842F-44C2-9436-B0B5FC719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02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AC32-912F-4F99-9DDA-9E91F4B793FD}" type="datetimeFigureOut">
              <a:rPr lang="en-GB" smtClean="0"/>
              <a:t>03/11/2011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65A1-842F-44C2-9436-B0B5FC719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78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AC32-912F-4F99-9DDA-9E91F4B793FD}" type="datetimeFigureOut">
              <a:rPr lang="en-GB" smtClean="0"/>
              <a:t>03/11/2011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65A1-842F-44C2-9436-B0B5FC719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95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AC32-912F-4F99-9DDA-9E91F4B793FD}" type="datetimeFigureOut">
              <a:rPr lang="en-GB" smtClean="0"/>
              <a:t>03/11/2011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65A1-842F-44C2-9436-B0B5FC719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11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AC32-912F-4F99-9DDA-9E91F4B793FD}" type="datetimeFigureOut">
              <a:rPr lang="en-GB" smtClean="0"/>
              <a:t>03/11/2011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65A1-842F-44C2-9436-B0B5FC719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6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AC32-912F-4F99-9DDA-9E91F4B793FD}" type="datetimeFigureOut">
              <a:rPr lang="en-GB" smtClean="0"/>
              <a:t>03/11/2011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65A1-842F-44C2-9436-B0B5FC719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8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AC32-912F-4F99-9DDA-9E91F4B793FD}" type="datetimeFigureOut">
              <a:rPr lang="en-GB" smtClean="0"/>
              <a:t>03/11/2011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65A1-842F-44C2-9436-B0B5FC719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56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AC32-912F-4F99-9DDA-9E91F4B793FD}" type="datetimeFigureOut">
              <a:rPr lang="en-GB" smtClean="0"/>
              <a:t>03/11/2011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65A1-842F-44C2-9436-B0B5FC719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57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AC32-912F-4F99-9DDA-9E91F4B793FD}" type="datetimeFigureOut">
              <a:rPr lang="en-GB" smtClean="0"/>
              <a:t>03/11/2011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65A1-842F-44C2-9436-B0B5FC719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80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CAC32-912F-4F99-9DDA-9E91F4B793FD}" type="datetimeFigureOut">
              <a:rPr lang="en-GB" smtClean="0"/>
              <a:t>03/11/2011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065A1-842F-44C2-9436-B0B5FC719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88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550" y="1556792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Learning Objectives: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Use dot and cross diagrams to represent covalent bonding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Understand when to apply the expansion of the octet rule.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b="1" u="sng" dirty="0" smtClean="0">
                <a:latin typeface="Comic Sans MS" pitchFamily="66" charset="0"/>
              </a:rPr>
              <a:t>Key Words:</a:t>
            </a:r>
          </a:p>
          <a:p>
            <a:r>
              <a:rPr lang="en-GB" sz="2400" dirty="0" smtClean="0">
                <a:latin typeface="Comic Sans MS" pitchFamily="66" charset="0"/>
              </a:rPr>
              <a:t>Covalent, sharing, bonding, octet rule. </a:t>
            </a:r>
            <a:endParaRPr lang="en-GB" sz="2400" b="1" u="sng" dirty="0" smtClean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Further Covalent bonding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196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15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Shapes of Molecules and Ions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" y="0"/>
            <a:ext cx="1316087" cy="144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53" y="32237"/>
            <a:ext cx="1309711" cy="1482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 descr="S691813_aw_0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92" y="1514592"/>
            <a:ext cx="7731140" cy="5185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2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Comic Sans MS" pitchFamily="66" charset="0"/>
              </a:rPr>
              <a:t>D</a:t>
            </a:r>
            <a:r>
              <a:rPr lang="en-GB" sz="3200" b="1" dirty="0" smtClean="0">
                <a:latin typeface="Comic Sans MS" pitchFamily="66" charset="0"/>
              </a:rPr>
              <a:t>rawing 3D Diagrams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" y="0"/>
            <a:ext cx="1316087" cy="144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53" y="32237"/>
            <a:ext cx="1309711" cy="1482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8" descr="S691813_aw_4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431" y="2204864"/>
            <a:ext cx="6854501" cy="298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54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Molecules with Lone Pairs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" y="0"/>
            <a:ext cx="1316087" cy="144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53" y="32237"/>
            <a:ext cx="1309711" cy="1482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550" y="1556792"/>
            <a:ext cx="91440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A lone pair (</a:t>
            </a:r>
            <a:r>
              <a:rPr lang="en-GB" sz="2400" dirty="0" err="1" smtClean="0">
                <a:latin typeface="Comic Sans MS" pitchFamily="66" charset="0"/>
              </a:rPr>
              <a:t>l.p</a:t>
            </a:r>
            <a:r>
              <a:rPr lang="en-GB" sz="2400" dirty="0" smtClean="0">
                <a:latin typeface="Comic Sans MS" pitchFamily="66" charset="0"/>
              </a:rPr>
              <a:t>) of electrons is more repulsive than a bonding pair. IT is more electron dense. 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Therefore a lone pair repels more than a bonded pair. 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100" b="1" dirty="0" smtClean="0">
                <a:latin typeface="Comic Sans MS" pitchFamily="66" charset="0"/>
              </a:rPr>
              <a:t>Lone </a:t>
            </a:r>
            <a:r>
              <a:rPr lang="en-GB" sz="2100" dirty="0" smtClean="0">
                <a:latin typeface="Comic Sans MS" pitchFamily="66" charset="0"/>
              </a:rPr>
              <a:t>pair/</a:t>
            </a:r>
            <a:r>
              <a:rPr lang="en-GB" sz="2100" b="1" dirty="0" smtClean="0">
                <a:latin typeface="Comic Sans MS" pitchFamily="66" charset="0"/>
              </a:rPr>
              <a:t>Lone </a:t>
            </a:r>
            <a:r>
              <a:rPr lang="en-GB" sz="2100" dirty="0" smtClean="0">
                <a:latin typeface="Comic Sans MS" pitchFamily="66" charset="0"/>
              </a:rPr>
              <a:t>pair </a:t>
            </a:r>
            <a:r>
              <a:rPr lang="en-GB" sz="2100" b="1" dirty="0" smtClean="0">
                <a:latin typeface="Comic Sans MS" pitchFamily="66" charset="0"/>
              </a:rPr>
              <a:t>&gt;</a:t>
            </a:r>
            <a:r>
              <a:rPr lang="en-GB" sz="2100" dirty="0" smtClean="0">
                <a:latin typeface="Comic Sans MS" pitchFamily="66" charset="0"/>
              </a:rPr>
              <a:t> </a:t>
            </a:r>
            <a:r>
              <a:rPr lang="en-GB" sz="2100" b="1" dirty="0" smtClean="0">
                <a:latin typeface="Comic Sans MS" pitchFamily="66" charset="0"/>
              </a:rPr>
              <a:t>bonded </a:t>
            </a:r>
            <a:r>
              <a:rPr lang="en-GB" sz="2100" dirty="0" smtClean="0">
                <a:latin typeface="Comic Sans MS" pitchFamily="66" charset="0"/>
              </a:rPr>
              <a:t>pair/</a:t>
            </a:r>
            <a:r>
              <a:rPr lang="en-GB" sz="2100" b="1" dirty="0" smtClean="0">
                <a:latin typeface="Comic Sans MS" pitchFamily="66" charset="0"/>
              </a:rPr>
              <a:t>lone </a:t>
            </a:r>
            <a:r>
              <a:rPr lang="en-GB" sz="2100" dirty="0" smtClean="0">
                <a:latin typeface="Comic Sans MS" pitchFamily="66" charset="0"/>
              </a:rPr>
              <a:t>pair </a:t>
            </a:r>
            <a:r>
              <a:rPr lang="en-GB" sz="2100" b="1" dirty="0" smtClean="0">
                <a:latin typeface="Comic Sans MS" pitchFamily="66" charset="0"/>
              </a:rPr>
              <a:t>&gt;</a:t>
            </a:r>
            <a:r>
              <a:rPr lang="en-GB" sz="2100" dirty="0" smtClean="0">
                <a:latin typeface="Comic Sans MS" pitchFamily="66" charset="0"/>
              </a:rPr>
              <a:t> </a:t>
            </a:r>
            <a:r>
              <a:rPr lang="en-GB" sz="2100" b="1" dirty="0" smtClean="0">
                <a:latin typeface="Comic Sans MS" pitchFamily="66" charset="0"/>
              </a:rPr>
              <a:t>bonded </a:t>
            </a:r>
            <a:r>
              <a:rPr lang="en-GB" sz="2100" dirty="0" smtClean="0">
                <a:latin typeface="Comic Sans MS" pitchFamily="66" charset="0"/>
              </a:rPr>
              <a:t>pair/</a:t>
            </a:r>
            <a:r>
              <a:rPr lang="en-GB" sz="2100" b="1" dirty="0" smtClean="0">
                <a:latin typeface="Comic Sans MS" pitchFamily="66" charset="0"/>
              </a:rPr>
              <a:t>bond </a:t>
            </a:r>
            <a:r>
              <a:rPr lang="en-GB" sz="2100" dirty="0" smtClean="0">
                <a:latin typeface="Comic Sans MS" pitchFamily="66" charset="0"/>
              </a:rPr>
              <a:t>pair</a:t>
            </a:r>
            <a:endParaRPr lang="en-GB" sz="2100" b="1" dirty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</p:txBody>
      </p:sp>
      <p:pic>
        <p:nvPicPr>
          <p:cNvPr id="13" name="Picture 8" descr="S691813_aw_03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861048"/>
            <a:ext cx="4740275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46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Molecules with Lone Pairs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" y="0"/>
            <a:ext cx="1316087" cy="144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262" y="2996952"/>
            <a:ext cx="9144000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100" b="1" dirty="0" smtClean="0">
                <a:latin typeface="Comic Sans MS" pitchFamily="66" charset="0"/>
              </a:rPr>
              <a:t>Lone </a:t>
            </a:r>
            <a:r>
              <a:rPr lang="en-GB" sz="2100" dirty="0" smtClean="0">
                <a:latin typeface="Comic Sans MS" pitchFamily="66" charset="0"/>
              </a:rPr>
              <a:t>pair/</a:t>
            </a:r>
            <a:r>
              <a:rPr lang="en-GB" sz="2100" b="1" dirty="0" smtClean="0">
                <a:latin typeface="Comic Sans MS" pitchFamily="66" charset="0"/>
              </a:rPr>
              <a:t>Lone </a:t>
            </a:r>
            <a:r>
              <a:rPr lang="en-GB" sz="2100" dirty="0" smtClean="0">
                <a:latin typeface="Comic Sans MS" pitchFamily="66" charset="0"/>
              </a:rPr>
              <a:t>pair </a:t>
            </a:r>
            <a:r>
              <a:rPr lang="en-GB" sz="2100" b="1" dirty="0" smtClean="0">
                <a:latin typeface="Comic Sans MS" pitchFamily="66" charset="0"/>
              </a:rPr>
              <a:t>&gt;</a:t>
            </a:r>
            <a:r>
              <a:rPr lang="en-GB" sz="2100" dirty="0" smtClean="0">
                <a:latin typeface="Comic Sans MS" pitchFamily="66" charset="0"/>
              </a:rPr>
              <a:t> </a:t>
            </a:r>
            <a:r>
              <a:rPr lang="en-GB" sz="2100" b="1" dirty="0" smtClean="0">
                <a:latin typeface="Comic Sans MS" pitchFamily="66" charset="0"/>
              </a:rPr>
              <a:t>bonded </a:t>
            </a:r>
            <a:r>
              <a:rPr lang="en-GB" sz="2100" dirty="0" smtClean="0">
                <a:latin typeface="Comic Sans MS" pitchFamily="66" charset="0"/>
              </a:rPr>
              <a:t>pair/</a:t>
            </a:r>
            <a:r>
              <a:rPr lang="en-GB" sz="2100" b="1" dirty="0" smtClean="0">
                <a:latin typeface="Comic Sans MS" pitchFamily="66" charset="0"/>
              </a:rPr>
              <a:t>lone </a:t>
            </a:r>
            <a:r>
              <a:rPr lang="en-GB" sz="2100" dirty="0" smtClean="0">
                <a:latin typeface="Comic Sans MS" pitchFamily="66" charset="0"/>
              </a:rPr>
              <a:t>pair </a:t>
            </a:r>
            <a:r>
              <a:rPr lang="en-GB" sz="2100" b="1" dirty="0" smtClean="0">
                <a:latin typeface="Comic Sans MS" pitchFamily="66" charset="0"/>
              </a:rPr>
              <a:t>&gt;</a:t>
            </a:r>
            <a:r>
              <a:rPr lang="en-GB" sz="2100" dirty="0" smtClean="0">
                <a:latin typeface="Comic Sans MS" pitchFamily="66" charset="0"/>
              </a:rPr>
              <a:t> </a:t>
            </a:r>
            <a:r>
              <a:rPr lang="en-GB" sz="2100" b="1" dirty="0" smtClean="0">
                <a:latin typeface="Comic Sans MS" pitchFamily="66" charset="0"/>
              </a:rPr>
              <a:t>bonded </a:t>
            </a:r>
            <a:r>
              <a:rPr lang="en-GB" sz="2100" dirty="0" smtClean="0">
                <a:latin typeface="Comic Sans MS" pitchFamily="66" charset="0"/>
              </a:rPr>
              <a:t>pair/</a:t>
            </a:r>
            <a:r>
              <a:rPr lang="en-GB" sz="2100" b="1" dirty="0" smtClean="0">
                <a:latin typeface="Comic Sans MS" pitchFamily="66" charset="0"/>
              </a:rPr>
              <a:t>Lone </a:t>
            </a:r>
            <a:r>
              <a:rPr lang="en-GB" sz="2100" dirty="0" smtClean="0">
                <a:latin typeface="Comic Sans MS" pitchFamily="66" charset="0"/>
              </a:rPr>
              <a:t>pair</a:t>
            </a:r>
            <a:endParaRPr lang="en-GB" sz="2100" b="1" dirty="0">
              <a:latin typeface="Comic Sans MS" pitchFamily="66" charset="0"/>
            </a:endParaRPr>
          </a:p>
        </p:txBody>
      </p:sp>
      <p:pic>
        <p:nvPicPr>
          <p:cNvPr id="13" name="Picture 8" descr="S691813_aw_0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26" y="1449352"/>
            <a:ext cx="8030472" cy="487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53" y="32237"/>
            <a:ext cx="1309711" cy="1482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663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Molecules with Double Bonds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" y="0"/>
            <a:ext cx="1316087" cy="144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262" y="1787139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A double bond counts as 2 bonded pairs. To work out the shape for a molecule with double bonds each double </a:t>
            </a:r>
            <a:r>
              <a:rPr lang="en-GB" sz="2400" dirty="0">
                <a:latin typeface="Comic Sans MS" pitchFamily="66" charset="0"/>
              </a:rPr>
              <a:t>b</a:t>
            </a:r>
            <a:r>
              <a:rPr lang="en-GB" sz="2400" dirty="0" smtClean="0">
                <a:latin typeface="Comic Sans MS" pitchFamily="66" charset="0"/>
              </a:rPr>
              <a:t>ond is treated as a </a:t>
            </a:r>
            <a:r>
              <a:rPr lang="en-GB" sz="2400" i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bonded region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in the same way as a bonded pair</a:t>
            </a:r>
            <a:endParaRPr lang="en-GB" sz="2400" dirty="0">
              <a:latin typeface="Comic Sans MS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53" y="32237"/>
            <a:ext cx="1309711" cy="1482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8" descr="S691813_aw_0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6992"/>
            <a:ext cx="9116826" cy="18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94564" y="5445224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39725" indent="-339725" algn="ctr">
              <a:spcBef>
                <a:spcPts val="450"/>
              </a:spcBef>
              <a:buFont typeface="Century Schoolbook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b="1" dirty="0">
                <a:solidFill>
                  <a:srgbClr val="000000"/>
                </a:solidFill>
                <a:latin typeface="Comic Sans MS" pitchFamily="66" charset="0"/>
              </a:rPr>
              <a:t>Shape of CO</a:t>
            </a:r>
            <a:r>
              <a:rPr lang="en-GB" sz="2400" b="1" baseline="-250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  <a:endParaRPr lang="en-GB" sz="24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57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Shapes of Ions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" y="0"/>
            <a:ext cx="1316087" cy="144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262" y="1787139"/>
            <a:ext cx="9144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The principles discussed previously still apply to molecular ions. 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e.g. the shape of the ammonium ion, NH</a:t>
            </a:r>
            <a:r>
              <a:rPr lang="en-GB" sz="2400" baseline="-25000" dirty="0" smtClean="0">
                <a:latin typeface="Comic Sans MS" pitchFamily="66" charset="0"/>
              </a:rPr>
              <a:t>4</a:t>
            </a:r>
            <a:r>
              <a:rPr lang="en-GB" sz="2400" baseline="30000" dirty="0" smtClean="0">
                <a:latin typeface="Comic Sans MS" pitchFamily="66" charset="0"/>
              </a:rPr>
              <a:t>+</a:t>
            </a:r>
          </a:p>
          <a:p>
            <a:endParaRPr lang="en-GB" sz="2400" baseline="30000" dirty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There are 4 electron pairs </a:t>
            </a:r>
          </a:p>
          <a:p>
            <a:r>
              <a:rPr lang="en-GB" sz="2400" dirty="0" smtClean="0">
                <a:latin typeface="Comic Sans MS" pitchFamily="66" charset="0"/>
              </a:rPr>
              <a:t>     around the central atom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The shape will be tetrahedral</a:t>
            </a:r>
            <a:endParaRPr lang="en-GB" sz="2400" dirty="0">
              <a:latin typeface="Comic Sans MS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53" y="32237"/>
            <a:ext cx="1309711" cy="1482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8" descr="S691813_aw_4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126" y="3318820"/>
            <a:ext cx="4312934" cy="341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40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Questions. 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196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1916832"/>
            <a:ext cx="901794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Comic Sans MS" pitchFamily="66" charset="0"/>
              </a:rPr>
              <a:t>Draw dot and cross diagrams and predict the shapes and bond angles for:</a:t>
            </a:r>
          </a:p>
          <a:p>
            <a:r>
              <a:rPr lang="en-GB" sz="2400" dirty="0" smtClean="0">
                <a:latin typeface="Comic Sans MS" pitchFamily="66" charset="0"/>
              </a:rPr>
              <a:t>a) H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S 	b) AlCl</a:t>
            </a:r>
            <a:r>
              <a:rPr lang="en-GB" sz="2400" baseline="-25000" dirty="0" smtClean="0">
                <a:latin typeface="Comic Sans MS" pitchFamily="66" charset="0"/>
              </a:rPr>
              <a:t>3</a:t>
            </a:r>
            <a:r>
              <a:rPr lang="en-GB" sz="2400" dirty="0" smtClean="0">
                <a:latin typeface="Comic Sans MS" pitchFamily="66" charset="0"/>
              </a:rPr>
              <a:t> 	c) SiF</a:t>
            </a:r>
            <a:r>
              <a:rPr lang="en-GB" sz="2400" baseline="-25000" dirty="0" smtClean="0">
                <a:latin typeface="Comic Sans MS" pitchFamily="66" charset="0"/>
              </a:rPr>
              <a:t>4 	</a:t>
            </a:r>
            <a:r>
              <a:rPr lang="en-GB" sz="2400" dirty="0" smtClean="0">
                <a:latin typeface="Comic Sans MS" pitchFamily="66" charset="0"/>
              </a:rPr>
              <a:t>d) PH</a:t>
            </a:r>
            <a:r>
              <a:rPr lang="en-GB" sz="2400" baseline="-25000" dirty="0" smtClean="0">
                <a:latin typeface="Comic Sans MS" pitchFamily="66" charset="0"/>
              </a:rPr>
              <a:t>3</a:t>
            </a:r>
          </a:p>
          <a:p>
            <a:endParaRPr lang="en-GB" sz="2400" baseline="300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2. Draw dot and cross diagrams and predict the shapes and         bond angles for :</a:t>
            </a:r>
            <a:endParaRPr lang="en-GB" sz="2400" baseline="-25000" dirty="0" smtClean="0">
              <a:latin typeface="Comic Sans MS" pitchFamily="66" charset="0"/>
            </a:endParaRPr>
          </a:p>
          <a:p>
            <a:pPr marL="457200" indent="-457200">
              <a:buAutoNum type="alphaLcParenR"/>
            </a:pPr>
            <a:r>
              <a:rPr lang="en-GB" sz="2400" dirty="0" smtClean="0">
                <a:latin typeface="Comic Sans MS" pitchFamily="66" charset="0"/>
              </a:rPr>
              <a:t>NH</a:t>
            </a:r>
            <a:r>
              <a:rPr lang="en-GB" sz="2400" baseline="-25000" dirty="0" smtClean="0">
                <a:latin typeface="Comic Sans MS" pitchFamily="66" charset="0"/>
              </a:rPr>
              <a:t>4</a:t>
            </a:r>
            <a:r>
              <a:rPr lang="en-GB" sz="2400" baseline="30000" dirty="0" smtClean="0">
                <a:latin typeface="Comic Sans MS" pitchFamily="66" charset="0"/>
              </a:rPr>
              <a:t>+</a:t>
            </a:r>
            <a:r>
              <a:rPr lang="en-GB" sz="2400" dirty="0" smtClean="0">
                <a:latin typeface="Comic Sans MS" pitchFamily="66" charset="0"/>
              </a:rPr>
              <a:t> 	b) H</a:t>
            </a:r>
            <a:r>
              <a:rPr lang="en-GB" sz="2400" baseline="-25000" dirty="0" smtClean="0">
                <a:latin typeface="Comic Sans MS" pitchFamily="66" charset="0"/>
              </a:rPr>
              <a:t>3</a:t>
            </a:r>
            <a:r>
              <a:rPr lang="en-GB" sz="2400" dirty="0" smtClean="0">
                <a:latin typeface="Comic Sans MS" pitchFamily="66" charset="0"/>
              </a:rPr>
              <a:t>O</a:t>
            </a:r>
            <a:r>
              <a:rPr lang="en-GB" sz="2400" baseline="30000" dirty="0" smtClean="0">
                <a:latin typeface="Comic Sans MS" pitchFamily="66" charset="0"/>
              </a:rPr>
              <a:t>+  	</a:t>
            </a:r>
            <a:r>
              <a:rPr lang="en-GB" sz="2400" dirty="0" smtClean="0">
                <a:latin typeface="Comic Sans MS" pitchFamily="66" charset="0"/>
              </a:rPr>
              <a:t>c) NH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baseline="30000" dirty="0" smtClean="0">
                <a:latin typeface="Comic Sans MS" pitchFamily="66" charset="0"/>
              </a:rPr>
              <a:t>-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3. Each of the following has at least one multiple bond. Draw diagrams and predict the shapes and angles. </a:t>
            </a:r>
          </a:p>
          <a:p>
            <a:r>
              <a:rPr lang="en-GB" sz="2400" dirty="0" smtClean="0">
                <a:latin typeface="Comic Sans MS" pitchFamily="66" charset="0"/>
              </a:rPr>
              <a:t>a) HCN	b) C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H</a:t>
            </a:r>
            <a:r>
              <a:rPr lang="en-GB" sz="2400" baseline="-25000" dirty="0" smtClean="0">
                <a:latin typeface="Comic Sans MS" pitchFamily="66" charset="0"/>
              </a:rPr>
              <a:t>4</a:t>
            </a:r>
            <a:r>
              <a:rPr lang="en-GB" sz="2400" dirty="0" smtClean="0">
                <a:latin typeface="Comic Sans MS" pitchFamily="66" charset="0"/>
              </a:rPr>
              <a:t>	c) SO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	d) SO</a:t>
            </a:r>
            <a:r>
              <a:rPr lang="en-GB" sz="2400" baseline="-25000" dirty="0" smtClean="0">
                <a:latin typeface="Comic Sans MS" pitchFamily="66" charset="0"/>
              </a:rPr>
              <a:t>3</a:t>
            </a:r>
            <a:endParaRPr lang="en-GB" sz="2400" baseline="-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32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550" y="1556792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When</a:t>
            </a: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covalent bonds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form the unpaired electrons pair up so that the bonded atoms obtain a noble gas configuration, generally having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8 electrons in the outer shell</a:t>
            </a:r>
            <a:r>
              <a:rPr lang="en-GB" sz="2400" dirty="0" smtClean="0">
                <a:latin typeface="Comic Sans MS" pitchFamily="66" charset="0"/>
              </a:rPr>
              <a:t>. 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This is called the 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Octet Rule</a:t>
            </a:r>
            <a:r>
              <a:rPr lang="en-GB" sz="2400" dirty="0" smtClean="0">
                <a:latin typeface="Comic Sans MS" pitchFamily="66" charset="0"/>
              </a:rPr>
              <a:t>. 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However this is not always possible to achieve;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There may not be enough electrons to react an octet.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More than four electrons may pair up when bonding occurs (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expansion of the octet</a:t>
            </a:r>
            <a:r>
              <a:rPr lang="en-GB" sz="2400" dirty="0" smtClean="0">
                <a:latin typeface="Comic Sans MS" pitchFamily="66" charset="0"/>
              </a:rPr>
              <a:t>)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How many covalent bonds? 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196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49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550" y="1556792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Within period 2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beryllium and boron</a:t>
            </a:r>
            <a:r>
              <a:rPr lang="en-GB" sz="2400" dirty="0" smtClean="0">
                <a:latin typeface="Comic Sans MS" pitchFamily="66" charset="0"/>
              </a:rPr>
              <a:t> both form compounds with covalent bonding. </a:t>
            </a:r>
          </a:p>
          <a:p>
            <a:r>
              <a:rPr lang="en-GB" sz="2400" dirty="0" smtClean="0">
                <a:latin typeface="Comic Sans MS" pitchFamily="66" charset="0"/>
              </a:rPr>
              <a:t>However,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Be and B </a:t>
            </a:r>
            <a:r>
              <a:rPr lang="en-GB" sz="2400" dirty="0" smtClean="0">
                <a:latin typeface="Comic Sans MS" pitchFamily="66" charset="0"/>
              </a:rPr>
              <a:t>don’t have enough unpaired electrons to reach an octet. So they pair up all the electrons they have available.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75656" y="188640"/>
            <a:ext cx="62692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Not enough electrons to reach the octet. 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196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-7734" y="3652623"/>
            <a:ext cx="5155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Example: Boron Tri fluoride, BF</a:t>
            </a:r>
            <a:r>
              <a:rPr lang="en-GB" sz="2400" b="1" baseline="-25000" dirty="0" smtClean="0">
                <a:latin typeface="Comic Sans MS" pitchFamily="66" charset="0"/>
              </a:rPr>
              <a:t>3</a:t>
            </a:r>
          </a:p>
        </p:txBody>
      </p:sp>
      <p:pic>
        <p:nvPicPr>
          <p:cNvPr id="10" name="Picture 8" descr="S691813_aw_0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212976"/>
            <a:ext cx="2920841" cy="353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8550" y="4180344"/>
            <a:ext cx="60656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Boron has 3 electrons in its outer shell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Fluorine has 7.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3 covalent </a:t>
            </a:r>
            <a:r>
              <a:rPr lang="en-GB" sz="2400" dirty="0">
                <a:latin typeface="Comic Sans MS" pitchFamily="66" charset="0"/>
              </a:rPr>
              <a:t>b</a:t>
            </a:r>
            <a:r>
              <a:rPr lang="en-GB" sz="2400" dirty="0" smtClean="0">
                <a:latin typeface="Comic Sans MS" pitchFamily="66" charset="0"/>
              </a:rPr>
              <a:t>onds are formed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Each of Boron’s 3 electrons are paired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6 electrons surround B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Each of the 3 Fluorine atoms have 8 electrons – are stable</a:t>
            </a:r>
          </a:p>
        </p:txBody>
      </p:sp>
    </p:spTree>
    <p:extLst>
      <p:ext uri="{BB962C8B-B14F-4D97-AF65-F5344CB8AC3E}">
        <p14:creationId xmlns:p14="http://schemas.microsoft.com/office/powerpoint/2010/main" val="16367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550" y="1402805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Elements in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groups 5-7 in period 3 </a:t>
            </a:r>
            <a:r>
              <a:rPr lang="en-GB" sz="2400" dirty="0" smtClean="0">
                <a:latin typeface="Comic Sans MS" pitchFamily="66" charset="0"/>
              </a:rPr>
              <a:t>also behave differently 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As we move down the periodic table more of the outer electrons can take part in bonding. So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some molecules </a:t>
            </a:r>
            <a:r>
              <a:rPr lang="en-GB" sz="2400" dirty="0" smtClean="0">
                <a:latin typeface="Comic Sans MS" pitchFamily="66" charset="0"/>
              </a:rPr>
              <a:t>have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more than 8 electrons </a:t>
            </a:r>
            <a:r>
              <a:rPr lang="en-GB" sz="2400" dirty="0" smtClean="0">
                <a:latin typeface="Comic Sans MS" pitchFamily="66" charset="0"/>
              </a:rPr>
              <a:t>in the outer shell. </a:t>
            </a:r>
          </a:p>
          <a:p>
            <a:pPr algn="ctr"/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Expansion of the octet </a:t>
            </a:r>
            <a:endParaRPr lang="en-GB" sz="24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Expansion of the octet. 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196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-7734" y="3652623"/>
            <a:ext cx="5803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Example: Sulphur hexafluoride, SF</a:t>
            </a:r>
            <a:r>
              <a:rPr lang="en-GB" sz="2400" b="1" baseline="-25000" dirty="0">
                <a:latin typeface="Comic Sans MS" pitchFamily="66" charset="0"/>
              </a:rPr>
              <a:t>6</a:t>
            </a:r>
            <a:endParaRPr lang="en-GB" sz="2400" b="1" baseline="-25000" dirty="0" smtClean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50" y="4180344"/>
            <a:ext cx="63536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Sulphur has 6 electrons in its outer shell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Fluorine has 7.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>
                <a:latin typeface="Comic Sans MS" pitchFamily="66" charset="0"/>
              </a:rPr>
              <a:t>6</a:t>
            </a:r>
            <a:r>
              <a:rPr lang="en-GB" sz="2400" dirty="0" smtClean="0">
                <a:latin typeface="Comic Sans MS" pitchFamily="66" charset="0"/>
              </a:rPr>
              <a:t> covalent </a:t>
            </a:r>
            <a:r>
              <a:rPr lang="en-GB" sz="2400" dirty="0">
                <a:latin typeface="Comic Sans MS" pitchFamily="66" charset="0"/>
              </a:rPr>
              <a:t>b</a:t>
            </a:r>
            <a:r>
              <a:rPr lang="en-GB" sz="2400" dirty="0" smtClean="0">
                <a:latin typeface="Comic Sans MS" pitchFamily="66" charset="0"/>
              </a:rPr>
              <a:t>onds are formed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Each of sulphur’s 6 electrons are paired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12 electrons surround 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Each of the 6 Fluorine atoms have 8 electrons – are stable</a:t>
            </a:r>
          </a:p>
        </p:txBody>
      </p:sp>
      <p:pic>
        <p:nvPicPr>
          <p:cNvPr id="12" name="Picture 8" descr="S691813_aw_0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833664"/>
            <a:ext cx="271790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0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33536" y="77341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Elements that expand their octet: </a:t>
            </a:r>
          </a:p>
          <a:p>
            <a:pPr algn="ctr"/>
            <a:endParaRPr lang="en-GB" sz="2400" b="1" dirty="0" smtClean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Expansion of the octet </a:t>
            </a:r>
            <a:endParaRPr lang="en-GB" sz="24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Expansion of the octet. 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196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5624" y="3252268"/>
            <a:ext cx="5803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General Rules</a:t>
            </a:r>
            <a:endParaRPr lang="en-GB" sz="2400" b="1" baseline="-25000" dirty="0" smtClean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731329"/>
            <a:ext cx="90179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Non-metal atoms in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Group 5 </a:t>
            </a:r>
            <a:r>
              <a:rPr lang="en-GB" sz="2400" dirty="0" smtClean="0">
                <a:latin typeface="Comic Sans MS" pitchFamily="66" charset="0"/>
              </a:rPr>
              <a:t>can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form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3 or 5 covalent bonds </a:t>
            </a:r>
            <a:r>
              <a:rPr lang="en-GB" sz="2400" dirty="0" smtClean="0">
                <a:latin typeface="Comic Sans MS" pitchFamily="66" charset="0"/>
              </a:rPr>
              <a:t>depending on how many electrons are needed for bonding.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Non-metal atoms in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Group 6 </a:t>
            </a:r>
            <a:r>
              <a:rPr lang="en-GB" sz="2400" dirty="0" smtClean="0">
                <a:latin typeface="Comic Sans MS" pitchFamily="66" charset="0"/>
              </a:rPr>
              <a:t>can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form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2,4 or 6 covalent bonds </a:t>
            </a:r>
            <a:r>
              <a:rPr lang="en-GB" sz="2400" dirty="0" smtClean="0">
                <a:latin typeface="Comic Sans MS" pitchFamily="66" charset="0"/>
              </a:rPr>
              <a:t>depending on how many electrons are needed for bonding.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Non-metal atoms in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Group 7 </a:t>
            </a:r>
            <a:r>
              <a:rPr lang="en-GB" sz="2400" dirty="0" smtClean="0">
                <a:latin typeface="Comic Sans MS" pitchFamily="66" charset="0"/>
              </a:rPr>
              <a:t>can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form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1,3,5 or 7 covalent bonds </a:t>
            </a:r>
            <a:r>
              <a:rPr lang="en-GB" sz="2400" dirty="0" smtClean="0">
                <a:latin typeface="Comic Sans MS" pitchFamily="66" charset="0"/>
              </a:rPr>
              <a:t>depending on how many electrons are needed for bonding.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>
              <a:latin typeface="Comic Sans MS" pitchFamily="66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310376"/>
              </p:ext>
            </p:extLst>
          </p:nvPr>
        </p:nvGraphicFramePr>
        <p:xfrm>
          <a:off x="1562262" y="1268760"/>
          <a:ext cx="60960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Group 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Group 6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Group 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P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 smtClean="0"/>
                        <a:t>Cl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Se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Br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 smtClean="0"/>
                        <a:t>Te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I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At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17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A better rule. 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196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1916832"/>
            <a:ext cx="90179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Unpaired electrons always pair up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The maximum number of electrons that can pair up is equivalent to the number of electrons in the outer shell.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89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Questions. 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bbc.co.uk/schools/gcsebitesize/science/images/diag_meth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196" y="0"/>
            <a:ext cx="1402804" cy="14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1916832"/>
            <a:ext cx="901794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Comic Sans MS" pitchFamily="66" charset="0"/>
              </a:rPr>
              <a:t>Draw dot and cross diagrams for:</a:t>
            </a:r>
          </a:p>
          <a:p>
            <a:r>
              <a:rPr lang="en-GB" sz="2400" dirty="0" smtClean="0">
                <a:latin typeface="Comic Sans MS" pitchFamily="66" charset="0"/>
              </a:rPr>
              <a:t>a) PCl</a:t>
            </a:r>
            <a:r>
              <a:rPr lang="en-GB" sz="2400" baseline="-25000" dirty="0" smtClean="0">
                <a:latin typeface="Comic Sans MS" pitchFamily="66" charset="0"/>
              </a:rPr>
              <a:t>4</a:t>
            </a:r>
            <a:r>
              <a:rPr lang="en-GB" sz="2400" baseline="30000" dirty="0" smtClean="0">
                <a:latin typeface="Comic Sans MS" pitchFamily="66" charset="0"/>
              </a:rPr>
              <a:t>+  </a:t>
            </a:r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b) H</a:t>
            </a:r>
            <a:r>
              <a:rPr lang="en-GB" sz="2400" baseline="-25000" dirty="0" smtClean="0">
                <a:latin typeface="Comic Sans MS" pitchFamily="66" charset="0"/>
              </a:rPr>
              <a:t>3</a:t>
            </a:r>
            <a:r>
              <a:rPr lang="en-GB" sz="2400" dirty="0" smtClean="0">
                <a:latin typeface="Comic Sans MS" pitchFamily="66" charset="0"/>
              </a:rPr>
              <a:t>O</a:t>
            </a:r>
            <a:r>
              <a:rPr lang="en-GB" sz="2400" baseline="30000" dirty="0" smtClean="0">
                <a:latin typeface="Comic Sans MS" pitchFamily="66" charset="0"/>
              </a:rPr>
              <a:t>+</a:t>
            </a:r>
          </a:p>
          <a:p>
            <a:r>
              <a:rPr lang="en-GB" sz="2400" dirty="0" smtClean="0">
                <a:latin typeface="Comic Sans MS" pitchFamily="66" charset="0"/>
              </a:rPr>
              <a:t>c) H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F</a:t>
            </a:r>
            <a:r>
              <a:rPr lang="en-GB" sz="2400" baseline="30000" dirty="0" smtClean="0">
                <a:latin typeface="Comic Sans MS" pitchFamily="66" charset="0"/>
              </a:rPr>
              <a:t>+</a:t>
            </a:r>
          </a:p>
          <a:p>
            <a:endParaRPr lang="en-GB" sz="2400" baseline="300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2. Draw dot and cross diagrams for:</a:t>
            </a:r>
          </a:p>
          <a:p>
            <a:pPr marL="457200" indent="-457200">
              <a:buAutoNum type="alphaLcParenR"/>
            </a:pPr>
            <a:r>
              <a:rPr lang="en-GB" sz="2400" dirty="0" smtClean="0">
                <a:latin typeface="Comic Sans MS" pitchFamily="66" charset="0"/>
              </a:rPr>
              <a:t>BF</a:t>
            </a:r>
            <a:r>
              <a:rPr lang="en-GB" sz="2400" baseline="-25000" dirty="0" smtClean="0">
                <a:latin typeface="Comic Sans MS" pitchFamily="66" charset="0"/>
              </a:rPr>
              <a:t>3</a:t>
            </a:r>
          </a:p>
          <a:p>
            <a:pPr marL="457200" indent="-457200">
              <a:buAutoNum type="alphaLcParenR"/>
            </a:pPr>
            <a:r>
              <a:rPr lang="en-GB" sz="2400" smtClean="0">
                <a:latin typeface="Comic Sans MS" pitchFamily="66" charset="0"/>
              </a:rPr>
              <a:t>PF</a:t>
            </a:r>
            <a:r>
              <a:rPr lang="en-GB" sz="2400" baseline="-25000" dirty="0">
                <a:latin typeface="Comic Sans MS" pitchFamily="66" charset="0"/>
              </a:rPr>
              <a:t>5</a:t>
            </a:r>
            <a:endParaRPr lang="en-GB" sz="2400" baseline="-25000" dirty="0" smtClean="0">
              <a:latin typeface="Comic Sans MS" pitchFamily="66" charset="0"/>
            </a:endParaRPr>
          </a:p>
          <a:p>
            <a:pPr marL="457200" indent="-457200">
              <a:buAutoNum type="alphaLcParenR"/>
            </a:pPr>
            <a:r>
              <a:rPr lang="en-GB" sz="2400" dirty="0" smtClean="0">
                <a:latin typeface="Comic Sans MS" pitchFamily="66" charset="0"/>
              </a:rPr>
              <a:t>SO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</a:p>
          <a:p>
            <a:pPr marL="457200" indent="-457200">
              <a:buAutoNum type="alphaLcParenR"/>
            </a:pPr>
            <a:r>
              <a:rPr lang="en-GB" sz="2400" dirty="0" smtClean="0">
                <a:latin typeface="Comic Sans MS" pitchFamily="66" charset="0"/>
              </a:rPr>
              <a:t>SO</a:t>
            </a:r>
            <a:r>
              <a:rPr lang="en-GB" sz="2400" baseline="-25000" dirty="0" smtClean="0">
                <a:latin typeface="Comic Sans MS" pitchFamily="66" charset="0"/>
              </a:rPr>
              <a:t>3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45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550" y="1556792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Learning Objectives: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Explain how the shape of a simple molecule is determined.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State that lone pairs of electrons repel more strongly than bonded pairs.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Explain and predict the shapes of, and bond angles in, molecules and ions.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b="1" u="sng" dirty="0" smtClean="0">
                <a:latin typeface="Comic Sans MS" pitchFamily="66" charset="0"/>
              </a:rPr>
              <a:t>Key Words:</a:t>
            </a:r>
          </a:p>
          <a:p>
            <a:r>
              <a:rPr lang="en-GB" sz="2400" dirty="0" smtClean="0">
                <a:latin typeface="Comic Sans MS" pitchFamily="66" charset="0"/>
              </a:rPr>
              <a:t>Electron pairs, bonding pairs, lone pairs, double bonds</a:t>
            </a:r>
            <a:endParaRPr lang="en-GB" sz="2400" b="1" u="sng" dirty="0" smtClean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Shapes of Molecules and Ions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" y="0"/>
            <a:ext cx="1316087" cy="144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53" y="32237"/>
            <a:ext cx="1309711" cy="1482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146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550" y="1556792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Electron </a:t>
            </a:r>
            <a:r>
              <a:rPr lang="en-GB" sz="2400" b="1" u="sng" dirty="0">
                <a:latin typeface="Comic Sans MS" pitchFamily="66" charset="0"/>
              </a:rPr>
              <a:t>P</a:t>
            </a:r>
            <a:r>
              <a:rPr lang="en-GB" sz="2400" b="1" u="sng" dirty="0" smtClean="0">
                <a:latin typeface="Comic Sans MS" pitchFamily="66" charset="0"/>
              </a:rPr>
              <a:t>air </a:t>
            </a:r>
            <a:r>
              <a:rPr lang="en-GB" sz="2400" b="1" u="sng" dirty="0">
                <a:latin typeface="Comic Sans MS" pitchFamily="66" charset="0"/>
              </a:rPr>
              <a:t>R</a:t>
            </a:r>
            <a:r>
              <a:rPr lang="en-GB" sz="2400" b="1" u="sng" dirty="0" smtClean="0">
                <a:latin typeface="Comic Sans MS" pitchFamily="66" charset="0"/>
              </a:rPr>
              <a:t>epulsion </a:t>
            </a:r>
            <a:r>
              <a:rPr lang="en-GB" sz="2400" b="1" u="sng" dirty="0">
                <a:latin typeface="Comic Sans MS" pitchFamily="66" charset="0"/>
              </a:rPr>
              <a:t>T</a:t>
            </a:r>
            <a:r>
              <a:rPr lang="en-GB" sz="2400" b="1" u="sng" dirty="0" smtClean="0">
                <a:latin typeface="Comic Sans MS" pitchFamily="66" charset="0"/>
              </a:rPr>
              <a:t>heory. </a:t>
            </a:r>
          </a:p>
          <a:p>
            <a:endParaRPr lang="en-GB" sz="2400" b="1" u="sng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The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shape of a molecule </a:t>
            </a:r>
            <a:r>
              <a:rPr lang="en-GB" sz="2400" dirty="0" smtClean="0">
                <a:latin typeface="Comic Sans MS" pitchFamily="66" charset="0"/>
              </a:rPr>
              <a:t>is determined by the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number of electron pairs</a:t>
            </a:r>
            <a:r>
              <a:rPr lang="en-GB" sz="2400" dirty="0" smtClean="0">
                <a:latin typeface="Comic Sans MS" pitchFamily="66" charset="0"/>
              </a:rPr>
              <a:t> surrounding the central atom. 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As all electrons are negatively charged, each electron pair repels the others </a:t>
            </a:r>
            <a:r>
              <a:rPr lang="en-GB" sz="2400" dirty="0" smtClean="0">
                <a:latin typeface="Comic Sans MS" pitchFamily="66" charset="0"/>
              </a:rPr>
              <a:t>near </a:t>
            </a:r>
            <a:r>
              <a:rPr lang="en-GB" sz="2400" dirty="0" smtClean="0">
                <a:latin typeface="Comic Sans MS" pitchFamily="66" charset="0"/>
              </a:rPr>
              <a:t>it.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The electron pairs arrange themselves as far apart as possible. </a:t>
            </a:r>
          </a:p>
          <a:p>
            <a:endParaRPr lang="en-GB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Shapes of Molecules and Ions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" y="0"/>
            <a:ext cx="1316087" cy="144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53" y="32237"/>
            <a:ext cx="1309711" cy="1482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932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757</Words>
  <Application>Microsoft Office PowerPoint</Application>
  <PresentationFormat>On-screen Show (4:3)</PresentationFormat>
  <Paragraphs>134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Lees</dc:creator>
  <cp:lastModifiedBy>Victoria Lees</cp:lastModifiedBy>
  <cp:revision>11</cp:revision>
  <dcterms:created xsi:type="dcterms:W3CDTF">2011-11-01T09:12:03Z</dcterms:created>
  <dcterms:modified xsi:type="dcterms:W3CDTF">2011-11-03T10:39:18Z</dcterms:modified>
</cp:coreProperties>
</file>