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43" d="100"/>
          <a:sy n="43" d="100"/>
        </p:scale>
        <p:origin x="72" y="13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229C4-2CD9-4297-99B5-D35FBF4583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E106DC-1A99-4556-AB2C-B2892820F8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67610D-C837-498B-8EEF-01CD6F6DC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A6F3D-2EA4-46A4-AA64-95230F1C629C}" type="datetimeFigureOut">
              <a:rPr lang="en-GB" smtClean="0"/>
              <a:t>13/12/2017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51CCF4-5C8C-4A93-A911-7B9D269DF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EC4FC6-C93C-40AC-AF1C-6A23864B5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E35E5-C7EC-4B52-BC2E-BF25EADB80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8124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B05CE-F7A7-4E40-B7BA-383D2DE7FB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9A641A-231C-4A47-9A59-8925866052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DDA1E7-E49E-4E1B-963C-A856C3009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A6F3D-2EA4-46A4-AA64-95230F1C629C}" type="datetimeFigureOut">
              <a:rPr lang="en-GB" smtClean="0"/>
              <a:t>13/12/2017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5BCCCA-EB96-44F5-9B90-69496FE8C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DB6470-7907-4086-8FDA-0215760C4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E35E5-C7EC-4B52-BC2E-BF25EADB80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0708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1B71C0-492F-4AEA-B401-CEA4567E77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3BEB39-DDFE-42B9-B62A-680A7A8229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F75827-CD74-4600-81B5-F274AD7DA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A6F3D-2EA4-46A4-AA64-95230F1C629C}" type="datetimeFigureOut">
              <a:rPr lang="en-GB" smtClean="0"/>
              <a:t>13/12/2017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7A90D9-3797-4F81-817D-17C4976B1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E52D10-BB16-4C46-A419-E5FA36973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E35E5-C7EC-4B52-BC2E-BF25EADB80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3648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4A1A3A-67A6-4517-B031-5CA76DCDF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BCE5C4-F39C-4DB1-A2A7-9F1C43A52E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555CE-8F10-4923-A1FB-FC46F4AD8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A6F3D-2EA4-46A4-AA64-95230F1C629C}" type="datetimeFigureOut">
              <a:rPr lang="en-GB" smtClean="0"/>
              <a:t>13/12/2017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3AE3E2-72E2-489E-9222-EA383A6EC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C4D4FF-8248-4732-9291-2BE377E4A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E35E5-C7EC-4B52-BC2E-BF25EADB80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5127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E6B681-22CD-4903-B479-A1ADDAA71C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AD7875-150D-428C-BC0F-49D0059F56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571250-CEBD-48B8-BCE6-F8BACFF78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A6F3D-2EA4-46A4-AA64-95230F1C629C}" type="datetimeFigureOut">
              <a:rPr lang="en-GB" smtClean="0"/>
              <a:t>13/12/2017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10E4B7-35E2-4F86-B60C-9E46129BF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A2372C-2413-4859-9CF7-87E33B69C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E35E5-C7EC-4B52-BC2E-BF25EADB80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8090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323F11-A0DA-4E32-A3F7-830B481366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22F04B-753F-4180-BBCA-E33CF86A9B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ED8E38-759D-4D9E-AA93-98D0D6661E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D4DF68-2BD5-4A9F-84B9-C83C630CA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A6F3D-2EA4-46A4-AA64-95230F1C629C}" type="datetimeFigureOut">
              <a:rPr lang="en-GB" smtClean="0"/>
              <a:t>13/12/2017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3E0520-6EF3-4510-9866-C10F3E01D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31555D-A108-4C0B-9B63-B6CD44967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E35E5-C7EC-4B52-BC2E-BF25EADB80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240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82BD9F-CEFC-4815-85E2-9F64943D8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82F00A-558D-4814-8F0D-209115F907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9D0900-A9A2-4294-AC7F-4ABAAFA5ED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415051-A47E-44DB-925D-57CF78CAFD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E611EE8-32D2-43CB-89C5-78FFB72F0F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60CBB8B-64C8-4077-863B-E45C45DCF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A6F3D-2EA4-46A4-AA64-95230F1C629C}" type="datetimeFigureOut">
              <a:rPr lang="en-GB" smtClean="0"/>
              <a:t>13/12/2017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0AE938-2CC9-4BB5-AD1A-F9417E383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FB4604D-DEE4-41D9-918E-B0D437A43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E35E5-C7EC-4B52-BC2E-BF25EADB80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8009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098B8-BABF-4C60-AED1-878CBBA02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A5A84D-A79F-405F-90D3-C4706B41A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A6F3D-2EA4-46A4-AA64-95230F1C629C}" type="datetimeFigureOut">
              <a:rPr lang="en-GB" smtClean="0"/>
              <a:t>13/12/2017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E71C1A-871F-4229-AE45-AA4C78D72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669A51-27D5-4BFD-A000-E51A5A8F3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E35E5-C7EC-4B52-BC2E-BF25EADB80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7871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E879BD-A27F-409B-8A33-942CD2E5C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A6F3D-2EA4-46A4-AA64-95230F1C629C}" type="datetimeFigureOut">
              <a:rPr lang="en-GB" smtClean="0"/>
              <a:t>13/12/2017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B58D93C-158E-43AD-A060-A6C28B4D7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55BD92-FDEA-4301-9414-CE6FFFA8B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E35E5-C7EC-4B52-BC2E-BF25EADB80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3739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EB0C8-A3E5-47B5-98BB-6B106A25A1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4B34F4-73D2-4F4A-8513-D752250997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4DE02C-9773-4C29-89F3-6C989D8A29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6FCDDF-61F7-43B4-81DA-972179328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A6F3D-2EA4-46A4-AA64-95230F1C629C}" type="datetimeFigureOut">
              <a:rPr lang="en-GB" smtClean="0"/>
              <a:t>13/12/2017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448A1A-0B72-4FFF-ACE1-A4DCBF73D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58E52E-DC7B-4DC2-A9BD-2DEEDC1D1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E35E5-C7EC-4B52-BC2E-BF25EADB80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2987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9B2CC6-68F5-47CE-86CA-3AAA46195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F5E447F-B029-47DB-8542-2569E425BB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E73488-8285-42B9-B543-8357E6CDA4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C8B6FD-B3F1-479F-A82C-132812665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A6F3D-2EA4-46A4-AA64-95230F1C629C}" type="datetimeFigureOut">
              <a:rPr lang="en-GB" smtClean="0"/>
              <a:t>13/12/2017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37A3A4-C4AD-4A61-BB49-B01546DF9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82DF4F-2878-472F-AFA4-145E7A1BD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E35E5-C7EC-4B52-BC2E-BF25EADB80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742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BEFD7A-A03D-45A8-89BB-DD4952F00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8F1E0D-5E76-4B50-AF86-3FB1BAC529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7573C3-682E-471F-BF2B-3F2CDF91F9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A6F3D-2EA4-46A4-AA64-95230F1C629C}" type="datetimeFigureOut">
              <a:rPr lang="en-GB" smtClean="0"/>
              <a:t>13/12/2017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D93DE6-C4C1-4791-82D6-8BD75579D1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CB4CB8-10EE-4887-A7A5-08C3AACEA0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CE35E5-C7EC-4B52-BC2E-BF25EADB80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376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42B8266-9399-42CA-825D-127E137862D2}"/>
              </a:ext>
            </a:extLst>
          </p:cNvPr>
          <p:cNvSpPr/>
          <p:nvPr/>
        </p:nvSpPr>
        <p:spPr>
          <a:xfrm>
            <a:off x="373486" y="390867"/>
            <a:ext cx="11578107" cy="61375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525" marR="9525">
              <a:spcBef>
                <a:spcPts val="75"/>
              </a:spcBef>
              <a:spcAft>
                <a:spcPts val="75"/>
              </a:spcAft>
            </a:pPr>
            <a:r>
              <a:rPr lang="en-GB" sz="2800" dirty="0">
                <a:latin typeface="Helvetica" panose="020B0604020202020204" pitchFamily="34" charset="0"/>
                <a:ea typeface="Times New Roman" panose="02020603050405020304" pitchFamily="18" charset="0"/>
              </a:rPr>
              <a:t>Three qualitative tests are carried out on a solution of an unknown compound.</a:t>
            </a:r>
            <a:br>
              <a:rPr lang="en-GB" sz="2800" dirty="0">
                <a:latin typeface="Helvetica" panose="020B0604020202020204" pitchFamily="34" charset="0"/>
                <a:ea typeface="Times New Roman" panose="02020603050405020304" pitchFamily="18" charset="0"/>
              </a:rPr>
            </a:br>
            <a:br>
              <a:rPr lang="en-GB" sz="2800" dirty="0">
                <a:latin typeface="Helvetica" panose="020B0604020202020204" pitchFamily="34" charset="0"/>
                <a:ea typeface="Times New Roman" panose="02020603050405020304" pitchFamily="18" charset="0"/>
              </a:rPr>
            </a:br>
            <a:r>
              <a:rPr lang="en-GB" sz="2800" b="1" dirty="0">
                <a:latin typeface="Helvetica" panose="020B0604020202020204" pitchFamily="34" charset="0"/>
                <a:ea typeface="Times New Roman" panose="02020603050405020304" pitchFamily="18" charset="0"/>
              </a:rPr>
              <a:t>Test 1</a:t>
            </a:r>
            <a:r>
              <a:rPr lang="en-GB" sz="2800" dirty="0">
                <a:latin typeface="Helvetica" panose="020B0604020202020204" pitchFamily="34" charset="0"/>
                <a:ea typeface="Times New Roman" panose="02020603050405020304" pitchFamily="18" charset="0"/>
              </a:rPr>
              <a:t>: On heating with </a:t>
            </a:r>
            <a:r>
              <a:rPr lang="en-GB" sz="2800" dirty="0" err="1">
                <a:latin typeface="Helvetica" panose="020B0604020202020204" pitchFamily="34" charset="0"/>
                <a:ea typeface="Times New Roman" panose="02020603050405020304" pitchFamily="18" charset="0"/>
              </a:rPr>
              <a:t>NaOH</a:t>
            </a:r>
            <a:r>
              <a:rPr lang="en-GB" sz="2800" dirty="0">
                <a:latin typeface="Helvetica" panose="020B0604020202020204" pitchFamily="34" charset="0"/>
                <a:ea typeface="Times New Roman" panose="02020603050405020304" pitchFamily="18" charset="0"/>
              </a:rPr>
              <a:t>(</a:t>
            </a:r>
            <a:r>
              <a:rPr lang="en-GB" sz="2800" dirty="0" err="1">
                <a:latin typeface="Helvetica" panose="020B0604020202020204" pitchFamily="34" charset="0"/>
                <a:ea typeface="Times New Roman" panose="02020603050405020304" pitchFamily="18" charset="0"/>
              </a:rPr>
              <a:t>aq</a:t>
            </a:r>
            <a:r>
              <a:rPr lang="en-GB" sz="2800" dirty="0">
                <a:latin typeface="Helvetica" panose="020B0604020202020204" pitchFamily="34" charset="0"/>
                <a:ea typeface="Times New Roman" panose="02020603050405020304" pitchFamily="18" charset="0"/>
              </a:rPr>
              <a:t>), a pungent smelling gas evolves which turns red litmus paper blue.</a:t>
            </a:r>
            <a:br>
              <a:rPr lang="en-GB" sz="2800" dirty="0">
                <a:latin typeface="Helvetica" panose="020B0604020202020204" pitchFamily="34" charset="0"/>
                <a:ea typeface="Times New Roman" panose="02020603050405020304" pitchFamily="18" charset="0"/>
              </a:rPr>
            </a:br>
            <a:r>
              <a:rPr lang="en-GB" sz="2800" b="1" dirty="0">
                <a:latin typeface="Helvetica" panose="020B0604020202020204" pitchFamily="34" charset="0"/>
                <a:ea typeface="Times New Roman" panose="02020603050405020304" pitchFamily="18" charset="0"/>
              </a:rPr>
              <a:t>Test 2</a:t>
            </a:r>
            <a:r>
              <a:rPr lang="en-GB" sz="2800" dirty="0">
                <a:latin typeface="Helvetica" panose="020B0604020202020204" pitchFamily="34" charset="0"/>
                <a:ea typeface="Times New Roman" panose="02020603050405020304" pitchFamily="18" charset="0"/>
              </a:rPr>
              <a:t>: On addition of AgNO</a:t>
            </a:r>
            <a:r>
              <a:rPr lang="en-GB" sz="2800" baseline="-25000" dirty="0">
                <a:latin typeface="Helvetica" panose="020B0604020202020204" pitchFamily="34" charset="0"/>
                <a:ea typeface="Times New Roman" panose="02020603050405020304" pitchFamily="18" charset="0"/>
              </a:rPr>
              <a:t>3</a:t>
            </a:r>
            <a:r>
              <a:rPr lang="en-GB" sz="2800" dirty="0">
                <a:latin typeface="Helvetica" panose="020B0604020202020204" pitchFamily="34" charset="0"/>
                <a:ea typeface="Times New Roman" panose="02020603050405020304" pitchFamily="18" charset="0"/>
              </a:rPr>
              <a:t>(</a:t>
            </a:r>
            <a:r>
              <a:rPr lang="en-GB" sz="2800" dirty="0" err="1">
                <a:latin typeface="Helvetica" panose="020B0604020202020204" pitchFamily="34" charset="0"/>
                <a:ea typeface="Times New Roman" panose="02020603050405020304" pitchFamily="18" charset="0"/>
              </a:rPr>
              <a:t>aq</a:t>
            </a:r>
            <a:r>
              <a:rPr lang="en-GB" sz="2800" dirty="0">
                <a:latin typeface="Helvetica" panose="020B0604020202020204" pitchFamily="34" charset="0"/>
                <a:ea typeface="Times New Roman" panose="02020603050405020304" pitchFamily="18" charset="0"/>
              </a:rPr>
              <a:t>), a white precipitate forms which is soluble in dilute NH</a:t>
            </a:r>
            <a:r>
              <a:rPr lang="en-GB" sz="2800" baseline="-25000" dirty="0">
                <a:latin typeface="Helvetica" panose="020B0604020202020204" pitchFamily="34" charset="0"/>
                <a:ea typeface="Times New Roman" panose="02020603050405020304" pitchFamily="18" charset="0"/>
              </a:rPr>
              <a:t>3</a:t>
            </a:r>
            <a:r>
              <a:rPr lang="en-GB" sz="2800" dirty="0">
                <a:latin typeface="Helvetica" panose="020B0604020202020204" pitchFamily="34" charset="0"/>
                <a:ea typeface="Times New Roman" panose="02020603050405020304" pitchFamily="18" charset="0"/>
              </a:rPr>
              <a:t>(</a:t>
            </a:r>
            <a:r>
              <a:rPr lang="en-GB" sz="2800" dirty="0" err="1">
                <a:latin typeface="Helvetica" panose="020B0604020202020204" pitchFamily="34" charset="0"/>
                <a:ea typeface="Times New Roman" panose="02020603050405020304" pitchFamily="18" charset="0"/>
              </a:rPr>
              <a:t>aq</a:t>
            </a:r>
            <a:r>
              <a:rPr lang="en-GB" sz="2800" dirty="0">
                <a:latin typeface="Helvetica" panose="020B0604020202020204" pitchFamily="34" charset="0"/>
                <a:ea typeface="Times New Roman" panose="02020603050405020304" pitchFamily="18" charset="0"/>
              </a:rPr>
              <a:t>).</a:t>
            </a:r>
            <a:br>
              <a:rPr lang="en-GB" sz="2800" dirty="0">
                <a:latin typeface="Helvetica" panose="020B0604020202020204" pitchFamily="34" charset="0"/>
                <a:ea typeface="Times New Roman" panose="02020603050405020304" pitchFamily="18" charset="0"/>
              </a:rPr>
            </a:br>
            <a:r>
              <a:rPr lang="en-GB" sz="2800" b="1" dirty="0">
                <a:latin typeface="Helvetica" panose="020B0604020202020204" pitchFamily="34" charset="0"/>
                <a:ea typeface="Times New Roman" panose="02020603050405020304" pitchFamily="18" charset="0"/>
              </a:rPr>
              <a:t>Test 3</a:t>
            </a:r>
            <a:r>
              <a:rPr lang="en-GB" sz="2800" dirty="0">
                <a:latin typeface="Helvetica" panose="020B0604020202020204" pitchFamily="34" charset="0"/>
                <a:ea typeface="Times New Roman" panose="02020603050405020304" pitchFamily="18" charset="0"/>
              </a:rPr>
              <a:t>: On addition of Na</a:t>
            </a:r>
            <a:r>
              <a:rPr lang="en-GB" sz="2800" baseline="-25000" dirty="0">
                <a:latin typeface="Helvetica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lang="en-GB" sz="2800" dirty="0">
                <a:latin typeface="Helvetica" panose="020B0604020202020204" pitchFamily="34" charset="0"/>
                <a:ea typeface="Times New Roman" panose="02020603050405020304" pitchFamily="18" charset="0"/>
              </a:rPr>
              <a:t>CO</a:t>
            </a:r>
            <a:r>
              <a:rPr lang="en-GB" sz="2800" baseline="-25000" dirty="0">
                <a:latin typeface="Helvetica" panose="020B0604020202020204" pitchFamily="34" charset="0"/>
                <a:ea typeface="Times New Roman" panose="02020603050405020304" pitchFamily="18" charset="0"/>
              </a:rPr>
              <a:t>3</a:t>
            </a:r>
            <a:r>
              <a:rPr lang="en-GB" sz="2800" dirty="0">
                <a:latin typeface="Helvetica" panose="020B0604020202020204" pitchFamily="34" charset="0"/>
                <a:ea typeface="Times New Roman" panose="02020603050405020304" pitchFamily="18" charset="0"/>
              </a:rPr>
              <a:t>(</a:t>
            </a:r>
            <a:r>
              <a:rPr lang="en-GB" sz="2800" dirty="0" err="1">
                <a:latin typeface="Helvetica" panose="020B0604020202020204" pitchFamily="34" charset="0"/>
                <a:ea typeface="Times New Roman" panose="02020603050405020304" pitchFamily="18" charset="0"/>
              </a:rPr>
              <a:t>aq</a:t>
            </a:r>
            <a:r>
              <a:rPr lang="en-GB" sz="2800" dirty="0">
                <a:latin typeface="Helvetica" panose="020B0604020202020204" pitchFamily="34" charset="0"/>
                <a:ea typeface="Times New Roman" panose="02020603050405020304" pitchFamily="18" charset="0"/>
              </a:rPr>
              <a:t>), there is no visible reaction.</a:t>
            </a:r>
            <a:br>
              <a:rPr lang="en-GB" sz="2800" dirty="0">
                <a:latin typeface="Helvetica" panose="020B0604020202020204" pitchFamily="34" charset="0"/>
                <a:ea typeface="Times New Roman" panose="02020603050405020304" pitchFamily="18" charset="0"/>
              </a:rPr>
            </a:br>
            <a:br>
              <a:rPr lang="en-GB" sz="2800" dirty="0">
                <a:latin typeface="Helvetica" panose="020B0604020202020204" pitchFamily="34" charset="0"/>
                <a:ea typeface="Times New Roman" panose="02020603050405020304" pitchFamily="18" charset="0"/>
              </a:rPr>
            </a:br>
            <a:r>
              <a:rPr lang="en-GB" sz="2800" dirty="0">
                <a:latin typeface="Helvetica" panose="020B0604020202020204" pitchFamily="34" charset="0"/>
                <a:ea typeface="Times New Roman" panose="02020603050405020304" pitchFamily="18" charset="0"/>
              </a:rPr>
              <a:t>What is the unknown compound?</a:t>
            </a:r>
            <a:endParaRPr lang="en-GB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81088" marR="9525" lvl="0" indent="709613">
              <a:spcAft>
                <a:spcPts val="0"/>
              </a:spcAft>
              <a:buFont typeface="+mj-lt"/>
              <a:buAutoNum type="alphaUcPeriod"/>
              <a:tabLst>
                <a:tab pos="457200" algn="l"/>
              </a:tabLst>
            </a:pPr>
            <a:r>
              <a:rPr lang="en-GB" sz="2800" dirty="0">
                <a:latin typeface="Helvetica" panose="020B0604020202020204" pitchFamily="34" charset="0"/>
                <a:ea typeface="Times New Roman" panose="02020603050405020304" pitchFamily="18" charset="0"/>
              </a:rPr>
              <a:t>  ammonium bromide, NH</a:t>
            </a:r>
            <a:r>
              <a:rPr lang="en-GB" sz="2800" baseline="-25000" dirty="0">
                <a:latin typeface="Helvetica" panose="020B0604020202020204" pitchFamily="34" charset="0"/>
                <a:ea typeface="Times New Roman" panose="02020603050405020304" pitchFamily="18" charset="0"/>
              </a:rPr>
              <a:t>4</a:t>
            </a:r>
            <a:r>
              <a:rPr lang="en-GB" sz="2800" dirty="0">
                <a:latin typeface="Helvetica" panose="020B0604020202020204" pitchFamily="34" charset="0"/>
                <a:ea typeface="Times New Roman" panose="02020603050405020304" pitchFamily="18" charset="0"/>
              </a:rPr>
              <a:t>Br</a:t>
            </a:r>
            <a:endParaRPr lang="en-GB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81088" marR="9525" lvl="0" indent="709613">
              <a:spcAft>
                <a:spcPts val="0"/>
              </a:spcAft>
              <a:buFont typeface="+mj-lt"/>
              <a:buAutoNum type="alphaUcPeriod"/>
              <a:tabLst>
                <a:tab pos="457200" algn="l"/>
              </a:tabLst>
            </a:pPr>
            <a:r>
              <a:rPr lang="en-GB" sz="2800" dirty="0">
                <a:latin typeface="Helvetica" panose="020B0604020202020204" pitchFamily="34" charset="0"/>
                <a:ea typeface="Times New Roman" panose="02020603050405020304" pitchFamily="18" charset="0"/>
              </a:rPr>
              <a:t>  ammonium chloride, NH</a:t>
            </a:r>
            <a:r>
              <a:rPr lang="en-GB" sz="2800" baseline="-25000" dirty="0">
                <a:latin typeface="Helvetica" panose="020B0604020202020204" pitchFamily="34" charset="0"/>
                <a:ea typeface="Times New Roman" panose="02020603050405020304" pitchFamily="18" charset="0"/>
              </a:rPr>
              <a:t>4</a:t>
            </a:r>
            <a:r>
              <a:rPr lang="en-GB" sz="2800" dirty="0">
                <a:latin typeface="Helvetica" panose="020B0604020202020204" pitchFamily="34" charset="0"/>
                <a:ea typeface="Times New Roman" panose="02020603050405020304" pitchFamily="18" charset="0"/>
              </a:rPr>
              <a:t>Cl</a:t>
            </a:r>
            <a:endParaRPr lang="en-GB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81088" marR="9525" lvl="0" indent="709613">
              <a:spcAft>
                <a:spcPts val="0"/>
              </a:spcAft>
              <a:buFont typeface="+mj-lt"/>
              <a:buAutoNum type="alphaUcPeriod"/>
              <a:tabLst>
                <a:tab pos="457200" algn="l"/>
              </a:tabLst>
            </a:pPr>
            <a:r>
              <a:rPr lang="en-GB" sz="2800" dirty="0">
                <a:latin typeface="Helvetica" panose="020B0604020202020204" pitchFamily="34" charset="0"/>
                <a:ea typeface="Times New Roman" panose="02020603050405020304" pitchFamily="18" charset="0"/>
              </a:rPr>
              <a:t>  hydrochloric acid, </a:t>
            </a:r>
            <a:r>
              <a:rPr lang="en-GB" sz="2800" dirty="0" err="1">
                <a:latin typeface="Helvetica" panose="020B0604020202020204" pitchFamily="34" charset="0"/>
                <a:ea typeface="Times New Roman" panose="02020603050405020304" pitchFamily="18" charset="0"/>
              </a:rPr>
              <a:t>HCl</a:t>
            </a:r>
            <a:endParaRPr lang="en-GB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81088" marR="9525" lvl="0" indent="709613">
              <a:spcAft>
                <a:spcPts val="0"/>
              </a:spcAft>
              <a:buFont typeface="+mj-lt"/>
              <a:buAutoNum type="alphaUcPeriod"/>
              <a:tabLst>
                <a:tab pos="457200" algn="l"/>
              </a:tabLst>
            </a:pPr>
            <a:r>
              <a:rPr lang="en-GB" sz="2800" dirty="0">
                <a:latin typeface="Helvetica" panose="020B0604020202020204" pitchFamily="34" charset="0"/>
                <a:ea typeface="Times New Roman" panose="02020603050405020304" pitchFamily="18" charset="0"/>
              </a:rPr>
              <a:t>  sodium chloride, </a:t>
            </a:r>
            <a:r>
              <a:rPr lang="en-GB" sz="2800" dirty="0" err="1">
                <a:latin typeface="Helvetica" panose="020B0604020202020204" pitchFamily="34" charset="0"/>
                <a:ea typeface="Times New Roman" panose="02020603050405020304" pitchFamily="18" charset="0"/>
              </a:rPr>
              <a:t>NaCl</a:t>
            </a:r>
            <a:endParaRPr lang="en-GB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" name="Graphic 5" descr="Atom">
            <a:extLst>
              <a:ext uri="{FF2B5EF4-FFF2-40B4-BE49-F238E27FC236}">
                <a16:creationId xmlns:a16="http://schemas.microsoft.com/office/drawing/2014/main" id="{3C63D103-D1B2-49D9-AD52-CA33145500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04738" y="5048518"/>
            <a:ext cx="602088" cy="60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2381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B1FA2EE-5938-41B2-BC25-D9CADEA5B3D2}"/>
              </a:ext>
            </a:extLst>
          </p:cNvPr>
          <p:cNvSpPr/>
          <p:nvPr/>
        </p:nvSpPr>
        <p:spPr>
          <a:xfrm>
            <a:off x="73696" y="-1994"/>
            <a:ext cx="11827099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Haloalkanes can undergo hydrolysis.</a:t>
            </a:r>
            <a:br>
              <a:rPr lang="en-GB" sz="28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</a:br>
            <a:r>
              <a:rPr lang="en-GB" sz="28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A student carries out an experiment to find the relative rate of hydrolysis of 1-chloropropane, C</a:t>
            </a:r>
            <a:r>
              <a:rPr lang="en-GB" sz="2800" baseline="-250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3</a:t>
            </a:r>
            <a:r>
              <a:rPr lang="en-GB" sz="28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H</a:t>
            </a:r>
            <a:r>
              <a:rPr lang="en-GB" sz="2800" baseline="-250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7</a:t>
            </a:r>
            <a:r>
              <a:rPr lang="en-GB" sz="28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Cl, 1-bromopropane, C</a:t>
            </a:r>
            <a:r>
              <a:rPr lang="en-GB" sz="2800" baseline="-250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3</a:t>
            </a:r>
            <a:r>
              <a:rPr lang="en-GB" sz="28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H</a:t>
            </a:r>
            <a:r>
              <a:rPr lang="en-GB" sz="2800" baseline="-250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7</a:t>
            </a:r>
            <a:r>
              <a:rPr lang="en-GB" sz="28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Br, and 1-iodopropane, C</a:t>
            </a:r>
            <a:r>
              <a:rPr lang="en-GB" sz="2800" baseline="-250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3</a:t>
            </a:r>
            <a:r>
              <a:rPr lang="en-GB" sz="28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H</a:t>
            </a:r>
            <a:r>
              <a:rPr lang="en-GB" sz="2800" baseline="-250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7</a:t>
            </a:r>
            <a:r>
              <a:rPr lang="en-GB" sz="28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I.</a:t>
            </a:r>
            <a:br>
              <a:rPr lang="en-GB" sz="28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</a:br>
            <a:r>
              <a:rPr lang="en-GB" sz="28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The student adds 2 cm</a:t>
            </a:r>
            <a:r>
              <a:rPr lang="en-GB" sz="2800" baseline="300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3</a:t>
            </a:r>
            <a:r>
              <a:rPr lang="en-GB" sz="28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 of ethanol to 2 cm</a:t>
            </a:r>
            <a:r>
              <a:rPr lang="en-GB" sz="2800" baseline="300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3</a:t>
            </a:r>
            <a:r>
              <a:rPr lang="en-GB" sz="28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 of aqueous silver nitrate to three test tubes labelled </a:t>
            </a:r>
            <a:r>
              <a:rPr lang="en-GB" sz="2800" b="1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A</a:t>
            </a:r>
            <a:r>
              <a:rPr lang="en-GB" sz="28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, </a:t>
            </a:r>
            <a:r>
              <a:rPr lang="en-GB" sz="2800" b="1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B</a:t>
            </a:r>
            <a:r>
              <a:rPr lang="en-GB" sz="28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 and </a:t>
            </a:r>
            <a:r>
              <a:rPr lang="en-GB" sz="2800" b="1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C</a:t>
            </a:r>
            <a:r>
              <a:rPr lang="en-GB" sz="28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.</a:t>
            </a:r>
            <a:br>
              <a:rPr lang="en-GB" sz="28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</a:br>
            <a:r>
              <a:rPr lang="en-GB" sz="28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The student adds 5 drops of a different haloalkane to each test-tube in rapid succession and shakes each tube. The student measures the time for a precipitate to form in each test-tube.</a:t>
            </a:r>
            <a:br>
              <a:rPr lang="en-GB" sz="28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</a:br>
            <a:br>
              <a:rPr lang="en-GB" sz="28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</a:br>
            <a:endParaRPr lang="en-GB" sz="28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5E93E57-A837-4BCD-BEDC-2DC0D87871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4401082"/>
              </p:ext>
            </p:extLst>
          </p:nvPr>
        </p:nvGraphicFramePr>
        <p:xfrm>
          <a:off x="195472" y="3954058"/>
          <a:ext cx="11583546" cy="1539240"/>
        </p:xfrm>
        <a:graphic>
          <a:graphicData uri="http://schemas.openxmlformats.org/drawingml/2006/table">
            <a:tbl>
              <a:tblPr firstRow="1" firstCol="1" bandRow="1"/>
              <a:tblGrid>
                <a:gridCol w="1947333">
                  <a:extLst>
                    <a:ext uri="{9D8B030D-6E8A-4147-A177-3AD203B41FA5}">
                      <a16:colId xmlns:a16="http://schemas.microsoft.com/office/drawing/2014/main" val="308560793"/>
                    </a:ext>
                  </a:extLst>
                </a:gridCol>
                <a:gridCol w="3522134">
                  <a:extLst>
                    <a:ext uri="{9D8B030D-6E8A-4147-A177-3AD203B41FA5}">
                      <a16:colId xmlns:a16="http://schemas.microsoft.com/office/drawing/2014/main" val="1400317550"/>
                    </a:ext>
                  </a:extLst>
                </a:gridCol>
                <a:gridCol w="6114079">
                  <a:extLst>
                    <a:ext uri="{9D8B030D-6E8A-4147-A177-3AD203B41FA5}">
                      <a16:colId xmlns:a16="http://schemas.microsoft.com/office/drawing/2014/main" val="47946599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9525" marR="9525" algn="ctr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en-GB" sz="2400" b="1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Test tube</a:t>
                      </a:r>
                      <a:endParaRPr lang="en-GB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525" marR="9525" algn="ctr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en-GB" sz="2400" b="1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Haloalkane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525" marR="9525" algn="ctr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en-GB" sz="2400" b="1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Time taken for reaction to take place</a:t>
                      </a:r>
                      <a:endParaRPr lang="en-GB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16116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9525" marR="9525" algn="ctr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en-GB" sz="2400" b="1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A</a:t>
                      </a:r>
                      <a:endParaRPr lang="en-GB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525" marR="9525" algn="ctr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C</a:t>
                      </a:r>
                      <a:r>
                        <a:rPr lang="en-GB" sz="2400" baseline="-250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3</a:t>
                      </a:r>
                      <a: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H</a:t>
                      </a:r>
                      <a:r>
                        <a:rPr lang="en-GB" sz="2400" baseline="-250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7</a:t>
                      </a:r>
                      <a: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Cl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525" marR="9525" algn="ctr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en-GB" sz="240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about half an hour</a:t>
                      </a:r>
                      <a:endParaRPr lang="en-GB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0614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9525" marR="9525" algn="ctr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en-GB" sz="2400" b="1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B</a:t>
                      </a:r>
                      <a:endParaRPr lang="en-GB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525" marR="9525" algn="ctr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C</a:t>
                      </a:r>
                      <a:r>
                        <a:rPr lang="en-GB" sz="2400" baseline="-250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3</a:t>
                      </a:r>
                      <a: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H</a:t>
                      </a:r>
                      <a:r>
                        <a:rPr lang="en-GB" sz="2400" baseline="-250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7</a:t>
                      </a:r>
                      <a: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Br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525" marR="9525" algn="ctr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en-GB" sz="240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a few minutes</a:t>
                      </a:r>
                      <a:endParaRPr lang="en-GB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76666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9525" marR="9525" algn="ctr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en-GB" sz="2400" b="1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C</a:t>
                      </a:r>
                      <a:endParaRPr lang="en-GB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525" marR="9525" algn="ctr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C</a:t>
                      </a:r>
                      <a:r>
                        <a:rPr lang="en-GB" sz="2400" baseline="-250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3</a:t>
                      </a:r>
                      <a: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H</a:t>
                      </a:r>
                      <a:r>
                        <a:rPr lang="en-GB" sz="2400" baseline="-250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7</a:t>
                      </a:r>
                      <a: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I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525" marR="9525" algn="ctr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a few seconds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7718472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CB130A4E-F5C3-4126-82F0-EAE56BE5C705}"/>
              </a:ext>
            </a:extLst>
          </p:cNvPr>
          <p:cNvSpPr/>
          <p:nvPr/>
        </p:nvSpPr>
        <p:spPr>
          <a:xfrm>
            <a:off x="73696" y="5648498"/>
            <a:ext cx="1182709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>
                <a:solidFill>
                  <a:srgbClr val="FF0000"/>
                </a:solidFill>
              </a:rPr>
              <a:t>Write an ionic equation involving aqueous silver nitrate for formation of one of the precipitates.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360BD24-5967-4CE5-9568-121F778C6FEF}"/>
              </a:ext>
            </a:extLst>
          </p:cNvPr>
          <p:cNvSpPr/>
          <p:nvPr/>
        </p:nvSpPr>
        <p:spPr>
          <a:xfrm>
            <a:off x="7078390" y="6125537"/>
            <a:ext cx="4200189" cy="769441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GB" sz="4400" dirty="0"/>
              <a:t>Ag</a:t>
            </a:r>
            <a:r>
              <a:rPr lang="en-GB" sz="4400" baseline="30000" dirty="0"/>
              <a:t>+</a:t>
            </a:r>
            <a:r>
              <a:rPr lang="en-GB" sz="4400" dirty="0"/>
              <a:t> + Br</a:t>
            </a:r>
            <a:r>
              <a:rPr lang="en-GB" sz="4400" baseline="30000" dirty="0"/>
              <a:t>−</a:t>
            </a:r>
            <a:r>
              <a:rPr lang="en-GB" sz="4400" dirty="0"/>
              <a:t> → </a:t>
            </a:r>
            <a:r>
              <a:rPr lang="en-GB" sz="4400" dirty="0" err="1"/>
              <a:t>AgBr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3545544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B1FA2EE-5938-41B2-BC25-D9CADEA5B3D2}"/>
              </a:ext>
            </a:extLst>
          </p:cNvPr>
          <p:cNvSpPr/>
          <p:nvPr/>
        </p:nvSpPr>
        <p:spPr>
          <a:xfrm>
            <a:off x="73696" y="-1994"/>
            <a:ext cx="11827099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Haloalkanes can undergo hydrolysis.</a:t>
            </a:r>
            <a:br>
              <a:rPr lang="en-GB" sz="28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</a:br>
            <a:r>
              <a:rPr lang="en-GB" sz="28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A student carries out an experiment to find the relative rate of hydrolysis of 1-chloropropane, C</a:t>
            </a:r>
            <a:r>
              <a:rPr lang="en-GB" sz="2800" baseline="-250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3</a:t>
            </a:r>
            <a:r>
              <a:rPr lang="en-GB" sz="28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H</a:t>
            </a:r>
            <a:r>
              <a:rPr lang="en-GB" sz="2800" baseline="-250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7</a:t>
            </a:r>
            <a:r>
              <a:rPr lang="en-GB" sz="28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Cl, 1-bromopropane, C</a:t>
            </a:r>
            <a:r>
              <a:rPr lang="en-GB" sz="2800" baseline="-250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3</a:t>
            </a:r>
            <a:r>
              <a:rPr lang="en-GB" sz="28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H</a:t>
            </a:r>
            <a:r>
              <a:rPr lang="en-GB" sz="2800" baseline="-250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7</a:t>
            </a:r>
            <a:r>
              <a:rPr lang="en-GB" sz="28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Br, and 1-iodopropane, C</a:t>
            </a:r>
            <a:r>
              <a:rPr lang="en-GB" sz="2800" baseline="-250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3</a:t>
            </a:r>
            <a:r>
              <a:rPr lang="en-GB" sz="28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H</a:t>
            </a:r>
            <a:r>
              <a:rPr lang="en-GB" sz="2800" baseline="-250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7</a:t>
            </a:r>
            <a:r>
              <a:rPr lang="en-GB" sz="28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I.</a:t>
            </a:r>
            <a:br>
              <a:rPr lang="en-GB" sz="28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</a:br>
            <a:r>
              <a:rPr lang="en-GB" sz="28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The student adds 2 cm</a:t>
            </a:r>
            <a:r>
              <a:rPr lang="en-GB" sz="2800" baseline="300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3</a:t>
            </a:r>
            <a:r>
              <a:rPr lang="en-GB" sz="28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 of ethanol to 2 cm</a:t>
            </a:r>
            <a:r>
              <a:rPr lang="en-GB" sz="2800" baseline="300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3</a:t>
            </a:r>
            <a:r>
              <a:rPr lang="en-GB" sz="28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 of aqueous silver nitrate to three test tubes labelled </a:t>
            </a:r>
            <a:r>
              <a:rPr lang="en-GB" sz="2800" b="1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A</a:t>
            </a:r>
            <a:r>
              <a:rPr lang="en-GB" sz="28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, </a:t>
            </a:r>
            <a:r>
              <a:rPr lang="en-GB" sz="2800" b="1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B</a:t>
            </a:r>
            <a:r>
              <a:rPr lang="en-GB" sz="28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 and </a:t>
            </a:r>
            <a:r>
              <a:rPr lang="en-GB" sz="2800" b="1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C</a:t>
            </a:r>
            <a:r>
              <a:rPr lang="en-GB" sz="28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.</a:t>
            </a:r>
            <a:br>
              <a:rPr lang="en-GB" sz="28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</a:br>
            <a:r>
              <a:rPr lang="en-GB" sz="28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The student adds 5 drops of a different haloalkane to each test-tube in rapid succession and shakes each tube. The student measures the time for a precipitate to form in each test-tube.</a:t>
            </a:r>
            <a:br>
              <a:rPr lang="en-GB" sz="28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</a:br>
            <a:br>
              <a:rPr lang="en-GB" sz="28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</a:br>
            <a:endParaRPr lang="en-GB" sz="28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5E93E57-A837-4BCD-BEDC-2DC0D8787152}"/>
              </a:ext>
            </a:extLst>
          </p:cNvPr>
          <p:cNvGraphicFramePr>
            <a:graphicFrameLocks noGrp="1"/>
          </p:cNvGraphicFramePr>
          <p:nvPr/>
        </p:nvGraphicFramePr>
        <p:xfrm>
          <a:off x="195472" y="3954058"/>
          <a:ext cx="11583546" cy="1539240"/>
        </p:xfrm>
        <a:graphic>
          <a:graphicData uri="http://schemas.openxmlformats.org/drawingml/2006/table">
            <a:tbl>
              <a:tblPr firstRow="1" firstCol="1" bandRow="1"/>
              <a:tblGrid>
                <a:gridCol w="1947333">
                  <a:extLst>
                    <a:ext uri="{9D8B030D-6E8A-4147-A177-3AD203B41FA5}">
                      <a16:colId xmlns:a16="http://schemas.microsoft.com/office/drawing/2014/main" val="308560793"/>
                    </a:ext>
                  </a:extLst>
                </a:gridCol>
                <a:gridCol w="3522134">
                  <a:extLst>
                    <a:ext uri="{9D8B030D-6E8A-4147-A177-3AD203B41FA5}">
                      <a16:colId xmlns:a16="http://schemas.microsoft.com/office/drawing/2014/main" val="1400317550"/>
                    </a:ext>
                  </a:extLst>
                </a:gridCol>
                <a:gridCol w="6114079">
                  <a:extLst>
                    <a:ext uri="{9D8B030D-6E8A-4147-A177-3AD203B41FA5}">
                      <a16:colId xmlns:a16="http://schemas.microsoft.com/office/drawing/2014/main" val="47946599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9525" marR="9525" algn="ctr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en-GB" sz="2400" b="1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Test tube</a:t>
                      </a:r>
                      <a:endParaRPr lang="en-GB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525" marR="9525" algn="ctr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en-GB" sz="2400" b="1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Haloalkane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525" marR="9525" algn="ctr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en-GB" sz="2400" b="1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Time taken for reaction to take place</a:t>
                      </a:r>
                      <a:endParaRPr lang="en-GB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16116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9525" marR="9525" algn="ctr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en-GB" sz="2400" b="1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A</a:t>
                      </a:r>
                      <a:endParaRPr lang="en-GB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525" marR="9525" algn="ctr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C</a:t>
                      </a:r>
                      <a:r>
                        <a:rPr lang="en-GB" sz="2400" baseline="-250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3</a:t>
                      </a:r>
                      <a: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H</a:t>
                      </a:r>
                      <a:r>
                        <a:rPr lang="en-GB" sz="2400" baseline="-250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7</a:t>
                      </a:r>
                      <a: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Cl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525" marR="9525" algn="ctr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en-GB" sz="240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about half an hour</a:t>
                      </a:r>
                      <a:endParaRPr lang="en-GB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0614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9525" marR="9525" algn="ctr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en-GB" sz="2400" b="1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B</a:t>
                      </a:r>
                      <a:endParaRPr lang="en-GB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525" marR="9525" algn="ctr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C</a:t>
                      </a:r>
                      <a:r>
                        <a:rPr lang="en-GB" sz="2400" baseline="-250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3</a:t>
                      </a:r>
                      <a: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H</a:t>
                      </a:r>
                      <a:r>
                        <a:rPr lang="en-GB" sz="2400" baseline="-250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7</a:t>
                      </a:r>
                      <a: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Br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525" marR="9525" algn="ctr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en-GB" sz="240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a few minutes</a:t>
                      </a:r>
                      <a:endParaRPr lang="en-GB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76666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9525" marR="9525" algn="ctr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en-GB" sz="2400" b="1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C</a:t>
                      </a:r>
                      <a:endParaRPr lang="en-GB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525" marR="9525" algn="ctr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C</a:t>
                      </a:r>
                      <a:r>
                        <a:rPr lang="en-GB" sz="2400" baseline="-250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3</a:t>
                      </a:r>
                      <a: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H</a:t>
                      </a:r>
                      <a:r>
                        <a:rPr lang="en-GB" sz="2400" baseline="-250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7</a:t>
                      </a:r>
                      <a: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I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525" marR="9525" algn="ctr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a few seconds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7718472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CB130A4E-F5C3-4126-82F0-EAE56BE5C705}"/>
              </a:ext>
            </a:extLst>
          </p:cNvPr>
          <p:cNvSpPr/>
          <p:nvPr/>
        </p:nvSpPr>
        <p:spPr>
          <a:xfrm>
            <a:off x="73696" y="5648498"/>
            <a:ext cx="1182709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3200" dirty="0">
                <a:solidFill>
                  <a:srgbClr val="FF0000"/>
                </a:solidFill>
              </a:rPr>
              <a:t>What do the experimental results tell you about the carbon–halogen bond enthalpies?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20ABE64-732E-48B4-92CF-FE34990193CD}"/>
              </a:ext>
            </a:extLst>
          </p:cNvPr>
          <p:cNvSpPr/>
          <p:nvPr/>
        </p:nvSpPr>
        <p:spPr>
          <a:xfrm>
            <a:off x="7569044" y="5493298"/>
            <a:ext cx="4453527" cy="1077218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GB" sz="3200" dirty="0"/>
              <a:t>Bond enthalpy decreases </a:t>
            </a:r>
          </a:p>
          <a:p>
            <a:r>
              <a:rPr lang="en-GB" sz="3200" dirty="0"/>
              <a:t>C−Cl &gt; C−Br &gt; C−I</a:t>
            </a:r>
          </a:p>
        </p:txBody>
      </p:sp>
    </p:spTree>
    <p:extLst>
      <p:ext uri="{BB962C8B-B14F-4D97-AF65-F5344CB8AC3E}">
        <p14:creationId xmlns:p14="http://schemas.microsoft.com/office/powerpoint/2010/main" val="3133822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B1FA2EE-5938-41B2-BC25-D9CADEA5B3D2}"/>
              </a:ext>
            </a:extLst>
          </p:cNvPr>
          <p:cNvSpPr/>
          <p:nvPr/>
        </p:nvSpPr>
        <p:spPr>
          <a:xfrm>
            <a:off x="73696" y="-1994"/>
            <a:ext cx="11827099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Haloalkanes can undergo hydrolysis.</a:t>
            </a:r>
            <a:br>
              <a:rPr lang="en-GB" sz="28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</a:br>
            <a:r>
              <a:rPr lang="en-GB" sz="28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A student carries out an experiment to find the relative rate of hydrolysis of 1-chloropropane, C</a:t>
            </a:r>
            <a:r>
              <a:rPr lang="en-GB" sz="2800" baseline="-250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3</a:t>
            </a:r>
            <a:r>
              <a:rPr lang="en-GB" sz="28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H</a:t>
            </a:r>
            <a:r>
              <a:rPr lang="en-GB" sz="2800" baseline="-250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7</a:t>
            </a:r>
            <a:r>
              <a:rPr lang="en-GB" sz="28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Cl, 1-bromopropane, C</a:t>
            </a:r>
            <a:r>
              <a:rPr lang="en-GB" sz="2800" baseline="-250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3</a:t>
            </a:r>
            <a:r>
              <a:rPr lang="en-GB" sz="28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H</a:t>
            </a:r>
            <a:r>
              <a:rPr lang="en-GB" sz="2800" baseline="-250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7</a:t>
            </a:r>
            <a:r>
              <a:rPr lang="en-GB" sz="28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Br, and 1-iodopropane, C</a:t>
            </a:r>
            <a:r>
              <a:rPr lang="en-GB" sz="2800" baseline="-250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3</a:t>
            </a:r>
            <a:r>
              <a:rPr lang="en-GB" sz="28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H</a:t>
            </a:r>
            <a:r>
              <a:rPr lang="en-GB" sz="2800" baseline="-250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7</a:t>
            </a:r>
            <a:r>
              <a:rPr lang="en-GB" sz="28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I.</a:t>
            </a:r>
            <a:br>
              <a:rPr lang="en-GB" sz="28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</a:br>
            <a:r>
              <a:rPr lang="en-GB" sz="28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The student adds 2 cm</a:t>
            </a:r>
            <a:r>
              <a:rPr lang="en-GB" sz="2800" baseline="300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3</a:t>
            </a:r>
            <a:r>
              <a:rPr lang="en-GB" sz="28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 of ethanol to 2 cm</a:t>
            </a:r>
            <a:r>
              <a:rPr lang="en-GB" sz="2800" baseline="300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3</a:t>
            </a:r>
            <a:r>
              <a:rPr lang="en-GB" sz="28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 of aqueous silver nitrate to three test tubes labelled </a:t>
            </a:r>
            <a:r>
              <a:rPr lang="en-GB" sz="2800" b="1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A</a:t>
            </a:r>
            <a:r>
              <a:rPr lang="en-GB" sz="28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, </a:t>
            </a:r>
            <a:r>
              <a:rPr lang="en-GB" sz="2800" b="1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B</a:t>
            </a:r>
            <a:r>
              <a:rPr lang="en-GB" sz="28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 and </a:t>
            </a:r>
            <a:r>
              <a:rPr lang="en-GB" sz="2800" b="1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C</a:t>
            </a:r>
            <a:r>
              <a:rPr lang="en-GB" sz="28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.</a:t>
            </a:r>
            <a:br>
              <a:rPr lang="en-GB" sz="28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</a:br>
            <a:r>
              <a:rPr lang="en-GB" sz="28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The student adds 5 drops of a different haloalkane to each test-tube in rapid succession and shakes each tube. The student measures the time for a precipitate to form in each test-tube.</a:t>
            </a:r>
            <a:br>
              <a:rPr lang="en-GB" sz="28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</a:br>
            <a:br>
              <a:rPr lang="en-GB" sz="28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</a:br>
            <a:endParaRPr lang="en-GB" sz="28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5E93E57-A837-4BCD-BEDC-2DC0D8787152}"/>
              </a:ext>
            </a:extLst>
          </p:cNvPr>
          <p:cNvGraphicFramePr>
            <a:graphicFrameLocks noGrp="1"/>
          </p:cNvGraphicFramePr>
          <p:nvPr/>
        </p:nvGraphicFramePr>
        <p:xfrm>
          <a:off x="195472" y="3954058"/>
          <a:ext cx="11583546" cy="1539240"/>
        </p:xfrm>
        <a:graphic>
          <a:graphicData uri="http://schemas.openxmlformats.org/drawingml/2006/table">
            <a:tbl>
              <a:tblPr firstRow="1" firstCol="1" bandRow="1"/>
              <a:tblGrid>
                <a:gridCol w="1947333">
                  <a:extLst>
                    <a:ext uri="{9D8B030D-6E8A-4147-A177-3AD203B41FA5}">
                      <a16:colId xmlns:a16="http://schemas.microsoft.com/office/drawing/2014/main" val="308560793"/>
                    </a:ext>
                  </a:extLst>
                </a:gridCol>
                <a:gridCol w="3522134">
                  <a:extLst>
                    <a:ext uri="{9D8B030D-6E8A-4147-A177-3AD203B41FA5}">
                      <a16:colId xmlns:a16="http://schemas.microsoft.com/office/drawing/2014/main" val="1400317550"/>
                    </a:ext>
                  </a:extLst>
                </a:gridCol>
                <a:gridCol w="6114079">
                  <a:extLst>
                    <a:ext uri="{9D8B030D-6E8A-4147-A177-3AD203B41FA5}">
                      <a16:colId xmlns:a16="http://schemas.microsoft.com/office/drawing/2014/main" val="47946599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9525" marR="9525" algn="ctr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en-GB" sz="2400" b="1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Test tube</a:t>
                      </a:r>
                      <a:endParaRPr lang="en-GB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525" marR="9525" algn="ctr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en-GB" sz="2400" b="1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Haloalkane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525" marR="9525" algn="ctr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en-GB" sz="2400" b="1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Time taken for reaction to take place</a:t>
                      </a:r>
                      <a:endParaRPr lang="en-GB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16116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9525" marR="9525" algn="ctr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en-GB" sz="2400" b="1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A</a:t>
                      </a:r>
                      <a:endParaRPr lang="en-GB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525" marR="9525" algn="ctr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C</a:t>
                      </a:r>
                      <a:r>
                        <a:rPr lang="en-GB" sz="2400" baseline="-250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3</a:t>
                      </a:r>
                      <a: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H</a:t>
                      </a:r>
                      <a:r>
                        <a:rPr lang="en-GB" sz="2400" baseline="-250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7</a:t>
                      </a:r>
                      <a: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Cl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525" marR="9525" algn="ctr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en-GB" sz="240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about half an hour</a:t>
                      </a:r>
                      <a:endParaRPr lang="en-GB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0614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9525" marR="9525" algn="ctr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en-GB" sz="2400" b="1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B</a:t>
                      </a:r>
                      <a:endParaRPr lang="en-GB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525" marR="9525" algn="ctr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C</a:t>
                      </a:r>
                      <a:r>
                        <a:rPr lang="en-GB" sz="2400" baseline="-250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3</a:t>
                      </a:r>
                      <a: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H</a:t>
                      </a:r>
                      <a:r>
                        <a:rPr lang="en-GB" sz="2400" baseline="-250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7</a:t>
                      </a:r>
                      <a: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Br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525" marR="9525" algn="ctr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en-GB" sz="240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a few minutes</a:t>
                      </a:r>
                      <a:endParaRPr lang="en-GB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76666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9525" marR="9525" algn="ctr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en-GB" sz="2400" b="1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C</a:t>
                      </a:r>
                      <a:endParaRPr lang="en-GB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525" marR="9525" algn="ctr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C</a:t>
                      </a:r>
                      <a:r>
                        <a:rPr lang="en-GB" sz="2400" baseline="-250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3</a:t>
                      </a:r>
                      <a: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H</a:t>
                      </a:r>
                      <a:r>
                        <a:rPr lang="en-GB" sz="2400" baseline="-250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7</a:t>
                      </a:r>
                      <a: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I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525" marR="9525" algn="ctr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a few seconds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7718472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CB130A4E-F5C3-4126-82F0-EAE56BE5C705}"/>
              </a:ext>
            </a:extLst>
          </p:cNvPr>
          <p:cNvSpPr/>
          <p:nvPr/>
        </p:nvSpPr>
        <p:spPr>
          <a:xfrm>
            <a:off x="73696" y="5648498"/>
            <a:ext cx="118270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How could the student modify their experiment </a:t>
            </a:r>
          </a:p>
          <a:p>
            <a:r>
              <a:rPr lang="en-GB" sz="3600" dirty="0">
                <a:solidFill>
                  <a:srgbClr val="FF0000"/>
                </a:solidFill>
              </a:rPr>
              <a:t>so that it could be completed in less time?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9F93943-E70C-4F97-81F4-B0C9881EC039}"/>
              </a:ext>
            </a:extLst>
          </p:cNvPr>
          <p:cNvSpPr/>
          <p:nvPr/>
        </p:nvSpPr>
        <p:spPr>
          <a:xfrm>
            <a:off x="8401170" y="5648498"/>
            <a:ext cx="3377848" cy="1077218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GB" sz="3200" dirty="0"/>
              <a:t>Heat the test tubes</a:t>
            </a:r>
          </a:p>
          <a:p>
            <a:r>
              <a:rPr lang="en-GB" sz="3200" dirty="0"/>
              <a:t> in a water bath.</a:t>
            </a:r>
          </a:p>
        </p:txBody>
      </p:sp>
    </p:spTree>
    <p:extLst>
      <p:ext uri="{BB962C8B-B14F-4D97-AF65-F5344CB8AC3E}">
        <p14:creationId xmlns:p14="http://schemas.microsoft.com/office/powerpoint/2010/main" val="1488163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187DA2F-94E7-40FE-9677-8FDAB4A3686B}"/>
              </a:ext>
            </a:extLst>
          </p:cNvPr>
          <p:cNvSpPr/>
          <p:nvPr/>
        </p:nvSpPr>
        <p:spPr>
          <a:xfrm>
            <a:off x="118534" y="0"/>
            <a:ext cx="12073466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050" marR="19050">
              <a:spcBef>
                <a:spcPts val="75"/>
              </a:spcBef>
              <a:spcAft>
                <a:spcPts val="75"/>
              </a:spcAft>
            </a:pPr>
            <a:r>
              <a:rPr lang="en-GB" sz="2600" dirty="0">
                <a:effectLst/>
                <a:ea typeface="Times New Roman" panose="02020603050405020304" pitchFamily="18" charset="0"/>
              </a:rPr>
              <a:t>Students work together in groups to identify four different solutions.</a:t>
            </a:r>
            <a:br>
              <a:rPr lang="en-GB" sz="2600" dirty="0">
                <a:effectLst/>
                <a:ea typeface="Times New Roman" panose="02020603050405020304" pitchFamily="18" charset="0"/>
              </a:rPr>
            </a:br>
            <a:r>
              <a:rPr lang="en-GB" sz="2600" dirty="0">
                <a:effectLst/>
                <a:ea typeface="Times New Roman" panose="02020603050405020304" pitchFamily="18" charset="0"/>
              </a:rPr>
              <a:t>Each solution contains one of the following compounds:</a:t>
            </a:r>
          </a:p>
          <a:p>
            <a:pPr marL="342900" marR="9525" lvl="0" indent="-342900">
              <a:spcBef>
                <a:spcPts val="75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2600" dirty="0">
                <a:effectLst/>
                <a:ea typeface="Times New Roman" panose="02020603050405020304" pitchFamily="18" charset="0"/>
              </a:rPr>
              <a:t>ammonium sulfate, (NH</a:t>
            </a:r>
            <a:r>
              <a:rPr lang="en-GB" sz="2600" baseline="-25000" dirty="0">
                <a:effectLst/>
                <a:ea typeface="Times New Roman" panose="02020603050405020304" pitchFamily="18" charset="0"/>
              </a:rPr>
              <a:t>4</a:t>
            </a:r>
            <a:r>
              <a:rPr lang="en-GB" sz="2600" dirty="0">
                <a:effectLst/>
                <a:ea typeface="Times New Roman" panose="02020603050405020304" pitchFamily="18" charset="0"/>
              </a:rPr>
              <a:t>)</a:t>
            </a:r>
            <a:r>
              <a:rPr lang="en-GB" sz="2600" baseline="-25000" dirty="0">
                <a:effectLst/>
                <a:ea typeface="Times New Roman" panose="02020603050405020304" pitchFamily="18" charset="0"/>
              </a:rPr>
              <a:t>2</a:t>
            </a:r>
            <a:r>
              <a:rPr lang="en-GB" sz="2600" dirty="0">
                <a:effectLst/>
                <a:ea typeface="Times New Roman" panose="02020603050405020304" pitchFamily="18" charset="0"/>
              </a:rPr>
              <a:t>SO</a:t>
            </a:r>
            <a:r>
              <a:rPr lang="en-GB" sz="2600" baseline="-25000" dirty="0">
                <a:effectLst/>
                <a:ea typeface="Times New Roman" panose="02020603050405020304" pitchFamily="18" charset="0"/>
              </a:rPr>
              <a:t>4		</a:t>
            </a:r>
            <a:r>
              <a:rPr lang="en-GB" sz="2600" dirty="0">
                <a:effectLst/>
                <a:ea typeface="Times New Roman" panose="02020603050405020304" pitchFamily="18" charset="0"/>
              </a:rPr>
              <a:t>sodium sulfate, Na</a:t>
            </a:r>
            <a:r>
              <a:rPr lang="en-GB" sz="2600" baseline="-25000" dirty="0">
                <a:effectLst/>
                <a:ea typeface="Times New Roman" panose="02020603050405020304" pitchFamily="18" charset="0"/>
              </a:rPr>
              <a:t>2</a:t>
            </a:r>
            <a:r>
              <a:rPr lang="en-GB" sz="2600" dirty="0">
                <a:effectLst/>
                <a:ea typeface="Times New Roman" panose="02020603050405020304" pitchFamily="18" charset="0"/>
              </a:rPr>
              <a:t>SO</a:t>
            </a:r>
            <a:r>
              <a:rPr lang="en-GB" sz="2600" baseline="-25000" dirty="0">
                <a:effectLst/>
                <a:ea typeface="Times New Roman" panose="02020603050405020304" pitchFamily="18" charset="0"/>
              </a:rPr>
              <a:t>4</a:t>
            </a:r>
            <a:endParaRPr lang="en-GB" sz="2600" dirty="0">
              <a:effectLst/>
              <a:ea typeface="Times New Roman" panose="02020603050405020304" pitchFamily="18" charset="0"/>
            </a:endParaRPr>
          </a:p>
          <a:p>
            <a:pPr marL="342900" marR="9525" lvl="0" indent="-342900">
              <a:spcBef>
                <a:spcPts val="75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2600" dirty="0">
                <a:effectLst/>
                <a:ea typeface="Times New Roman" panose="02020603050405020304" pitchFamily="18" charset="0"/>
              </a:rPr>
              <a:t>sodium chloride, </a:t>
            </a:r>
            <a:r>
              <a:rPr lang="en-GB" sz="2600" dirty="0" err="1">
                <a:effectLst/>
                <a:ea typeface="Times New Roman" panose="02020603050405020304" pitchFamily="18" charset="0"/>
              </a:rPr>
              <a:t>NaCl</a:t>
            </a:r>
            <a:r>
              <a:rPr lang="en-GB" sz="2600" dirty="0">
                <a:effectLst/>
                <a:ea typeface="Times New Roman" panose="02020603050405020304" pitchFamily="18" charset="0"/>
              </a:rPr>
              <a:t>			potassium bromide, </a:t>
            </a:r>
            <a:r>
              <a:rPr lang="en-GB" sz="2600" dirty="0" err="1">
                <a:effectLst/>
                <a:ea typeface="Times New Roman" panose="02020603050405020304" pitchFamily="18" charset="0"/>
              </a:rPr>
              <a:t>KBr</a:t>
            </a:r>
            <a:r>
              <a:rPr lang="en-GB" sz="2600" dirty="0">
                <a:effectLst/>
                <a:ea typeface="Times New Roman" panose="02020603050405020304" pitchFamily="18" charset="0"/>
              </a:rPr>
              <a:t>.</a:t>
            </a:r>
          </a:p>
          <a:p>
            <a:pPr marL="9525" marR="9525">
              <a:spcBef>
                <a:spcPts val="75"/>
              </a:spcBef>
              <a:spcAft>
                <a:spcPts val="0"/>
              </a:spcAft>
            </a:pPr>
            <a:r>
              <a:rPr lang="en-GB" sz="2600" dirty="0">
                <a:effectLst/>
                <a:ea typeface="Times New Roman" panose="02020603050405020304" pitchFamily="18" charset="0"/>
              </a:rPr>
              <a:t>Your group has been provided with universal indicator paper and the following test reagents:</a:t>
            </a:r>
          </a:p>
          <a:p>
            <a:pPr marL="342900" marR="9525" lvl="0" indent="-342900">
              <a:spcBef>
                <a:spcPts val="75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2600" dirty="0">
                <a:effectLst/>
                <a:ea typeface="Times New Roman" panose="02020603050405020304" pitchFamily="18" charset="0"/>
              </a:rPr>
              <a:t>barium chloride solution		silver nitrate solution</a:t>
            </a:r>
          </a:p>
          <a:p>
            <a:pPr marL="342900" marR="9525" lvl="0" indent="-342900">
              <a:spcBef>
                <a:spcPts val="75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2600" dirty="0">
                <a:effectLst/>
                <a:ea typeface="Times New Roman" panose="02020603050405020304" pitchFamily="18" charset="0"/>
              </a:rPr>
              <a:t>dilute ammonia solution		sodium hydroxide solution.</a:t>
            </a:r>
          </a:p>
          <a:p>
            <a:pPr marL="9525" marR="9525">
              <a:spcBef>
                <a:spcPts val="75"/>
              </a:spcBef>
              <a:spcAft>
                <a:spcPts val="0"/>
              </a:spcAft>
            </a:pPr>
            <a:r>
              <a:rPr lang="en-GB" sz="2600" dirty="0">
                <a:effectLst/>
                <a:ea typeface="Times New Roman" panose="02020603050405020304" pitchFamily="18" charset="0"/>
              </a:rPr>
              <a:t> A student in your group suggests the following plan:</a:t>
            </a:r>
          </a:p>
          <a:p>
            <a:pPr marL="342900" marR="9525" lvl="0" indent="-342900">
              <a:spcBef>
                <a:spcPts val="75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2600" dirty="0">
                <a:effectLst/>
                <a:ea typeface="Times New Roman" panose="02020603050405020304" pitchFamily="18" charset="0"/>
              </a:rPr>
              <a:t>Add about 1 cm depth of each solution into separate test-tubes.</a:t>
            </a:r>
          </a:p>
          <a:p>
            <a:pPr marL="342900" marR="9525" lvl="0" indent="-342900">
              <a:spcBef>
                <a:spcPts val="75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2600" dirty="0">
                <a:effectLst/>
                <a:ea typeface="Times New Roman" panose="02020603050405020304" pitchFamily="18" charset="0"/>
              </a:rPr>
              <a:t>Add a few drops of barium chloride solution to each test-tube.</a:t>
            </a:r>
          </a:p>
          <a:p>
            <a:pPr marL="342900" marR="9525" lvl="0" indent="-342900">
              <a:spcBef>
                <a:spcPts val="75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2600" dirty="0">
                <a:effectLst/>
                <a:ea typeface="Times New Roman" panose="02020603050405020304" pitchFamily="18" charset="0"/>
              </a:rPr>
              <a:t>A white precipitate will show which solutions contain sulfate ions.</a:t>
            </a:r>
          </a:p>
          <a:p>
            <a:pPr marL="342900" marR="9525" lvl="0" indent="-342900">
              <a:spcBef>
                <a:spcPts val="75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2600" dirty="0">
                <a:effectLst/>
                <a:ea typeface="Times New Roman" panose="02020603050405020304" pitchFamily="18" charset="0"/>
              </a:rPr>
              <a:t>Two of the solutions will form a white precipitate.</a:t>
            </a:r>
          </a:p>
          <a:p>
            <a:pPr marL="9525" marR="9525">
              <a:spcBef>
                <a:spcPts val="75"/>
              </a:spcBef>
              <a:spcAft>
                <a:spcPts val="0"/>
              </a:spcAft>
            </a:pPr>
            <a:r>
              <a:rPr lang="en-GB" sz="2600" dirty="0">
                <a:effectLst/>
                <a:ea typeface="Times New Roman" panose="02020603050405020304" pitchFamily="18" charset="0"/>
              </a:rPr>
              <a:t>Describe how you would expand this plan so that all four solutions could be identified using a positive test result.  You should provide observations and conclusions that would enable your group to identify all four solutions.                                                                    [6]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F7AE0BA-C8EB-4D30-9F97-6B1169AB7CA8}"/>
              </a:ext>
            </a:extLst>
          </p:cNvPr>
          <p:cNvSpPr/>
          <p:nvPr/>
        </p:nvSpPr>
        <p:spPr>
          <a:xfrm>
            <a:off x="0" y="3323987"/>
            <a:ext cx="11724061" cy="340862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9525" marR="9525">
              <a:spcBef>
                <a:spcPts val="75"/>
              </a:spcBef>
              <a:spcAft>
                <a:spcPts val="75"/>
              </a:spcAft>
            </a:pPr>
            <a:r>
              <a:rPr lang="en-GB" sz="2800" b="1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To identify </a:t>
            </a:r>
            <a:r>
              <a:rPr lang="en-GB" sz="2800" b="1" dirty="0" err="1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sulfates</a:t>
            </a:r>
            <a:r>
              <a:rPr lang="en-GB" sz="2800" b="1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:</a:t>
            </a:r>
          </a:p>
          <a:p>
            <a:pPr marL="342900" marR="9525" lvl="0" indent="-342900"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2800" b="1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Ammonium ion test: on the </a:t>
            </a:r>
            <a:r>
              <a:rPr lang="en-GB" sz="2800" b="1" dirty="0" err="1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sulfates</a:t>
            </a:r>
            <a:r>
              <a:rPr lang="en-GB" sz="2800" b="1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 already identified; warm with </a:t>
            </a:r>
            <a:r>
              <a:rPr lang="en-GB" sz="2800" b="1" dirty="0" err="1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NaOH</a:t>
            </a:r>
            <a:r>
              <a:rPr lang="en-GB" sz="2800" b="1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(</a:t>
            </a:r>
            <a:r>
              <a:rPr lang="en-GB" sz="2800" b="1" dirty="0" err="1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aq</a:t>
            </a:r>
            <a:r>
              <a:rPr lang="en-GB" sz="2800" b="1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) </a:t>
            </a:r>
            <a:r>
              <a:rPr lang="en-GB" sz="2800" b="1" i="1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followed by</a:t>
            </a:r>
            <a:endParaRPr lang="en-GB" sz="2800" b="1" dirty="0">
              <a:solidFill>
                <a:srgbClr val="FF0000"/>
              </a:solidFill>
              <a:effectLst/>
              <a:ea typeface="Times New Roman" panose="02020603050405020304" pitchFamily="18" charset="0"/>
            </a:endParaRPr>
          </a:p>
          <a:p>
            <a:pPr marL="342900" marR="9525" lvl="0" indent="-342900"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2800" b="1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Universal indicator test: use of moist indicator paper on (ammonia) gas; correct observation (alkaline gas / high pH / blue or purple) for identification of (NH</a:t>
            </a:r>
            <a:r>
              <a:rPr lang="en-GB" sz="2800" b="1" baseline="-250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4</a:t>
            </a:r>
            <a:r>
              <a:rPr lang="en-GB" sz="2800" b="1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)</a:t>
            </a:r>
            <a:r>
              <a:rPr lang="en-GB" sz="2800" b="1" baseline="-250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2</a:t>
            </a:r>
            <a:r>
              <a:rPr lang="en-GB" sz="2800" b="1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SO</a:t>
            </a:r>
            <a:r>
              <a:rPr lang="en-GB" sz="2800" b="1" baseline="-250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4</a:t>
            </a:r>
            <a:r>
              <a:rPr lang="en-GB" sz="2800" b="1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, and by default of Na</a:t>
            </a:r>
            <a:r>
              <a:rPr lang="en-GB" sz="2800" b="1" baseline="-250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2</a:t>
            </a:r>
            <a:r>
              <a:rPr lang="en-GB" sz="2800" b="1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SO</a:t>
            </a:r>
            <a:r>
              <a:rPr lang="en-GB" sz="2800" b="1" baseline="-250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4.</a:t>
            </a:r>
          </a:p>
          <a:p>
            <a:pPr marL="342900" marR="9525" lvl="0" indent="-342900"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GB" sz="2800" b="1" baseline="-25000" dirty="0">
              <a:solidFill>
                <a:srgbClr val="FF0000"/>
              </a:solidFill>
              <a:ea typeface="Times New Roman" panose="02020603050405020304" pitchFamily="18" charset="0"/>
            </a:endParaRPr>
          </a:p>
          <a:p>
            <a:pPr marL="342900" marR="9525" lvl="0" indent="-342900"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GB" sz="2800" b="1" dirty="0">
              <a:solidFill>
                <a:srgbClr val="FF0000"/>
              </a:solidFill>
              <a:effectLst/>
              <a:ea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7BC67E2-CFBD-423B-9FAE-9655E93CEA73}"/>
              </a:ext>
            </a:extLst>
          </p:cNvPr>
          <p:cNvSpPr/>
          <p:nvPr/>
        </p:nvSpPr>
        <p:spPr>
          <a:xfrm>
            <a:off x="85494" y="3476387"/>
            <a:ext cx="12106506" cy="353943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To identify halides:</a:t>
            </a:r>
          </a:p>
          <a:p>
            <a:pPr lvl="0"/>
            <a:r>
              <a:rPr lang="en-GB" sz="2800" b="1" dirty="0">
                <a:solidFill>
                  <a:srgbClr val="FF0000"/>
                </a:solidFill>
              </a:rPr>
              <a:t>Halide ion test: addition of silver nitrate solution to remaining two solutions; correct observation (white precipitate / cream precipitate)</a:t>
            </a:r>
            <a:br>
              <a:rPr lang="en-GB" sz="2800" b="1" dirty="0">
                <a:solidFill>
                  <a:srgbClr val="FF0000"/>
                </a:solidFill>
              </a:rPr>
            </a:br>
            <a:r>
              <a:rPr lang="en-GB" sz="2800" b="1" i="1" dirty="0">
                <a:solidFill>
                  <a:srgbClr val="FF0000"/>
                </a:solidFill>
              </a:rPr>
              <a:t>followed by</a:t>
            </a:r>
            <a:endParaRPr lang="en-GB" sz="2800" b="1" dirty="0">
              <a:solidFill>
                <a:srgbClr val="FF0000"/>
              </a:solidFill>
            </a:endParaRPr>
          </a:p>
          <a:p>
            <a:r>
              <a:rPr lang="en-GB" sz="2800" b="1" dirty="0">
                <a:solidFill>
                  <a:srgbClr val="FF0000"/>
                </a:solidFill>
              </a:rPr>
              <a:t>Solubility of precipitate: addition of dilute ammonia solution to halide precipitates; correct observation (silver chloride dissolves) enabling identification of </a:t>
            </a:r>
            <a:r>
              <a:rPr lang="en-GB" sz="2800" b="1" dirty="0" err="1">
                <a:solidFill>
                  <a:srgbClr val="FF0000"/>
                </a:solidFill>
              </a:rPr>
              <a:t>NaC</a:t>
            </a:r>
            <a:r>
              <a:rPr lang="en-GB" sz="2800" b="1" i="1" dirty="0" err="1">
                <a:solidFill>
                  <a:srgbClr val="FF0000"/>
                </a:solidFill>
              </a:rPr>
              <a:t>l</a:t>
            </a:r>
            <a:r>
              <a:rPr lang="en-GB" sz="2800" b="1" dirty="0">
                <a:solidFill>
                  <a:srgbClr val="FF0000"/>
                </a:solidFill>
              </a:rPr>
              <a:t> and by default of </a:t>
            </a:r>
            <a:r>
              <a:rPr lang="en-GB" sz="2800" b="1" dirty="0" err="1">
                <a:solidFill>
                  <a:srgbClr val="FF0000"/>
                </a:solidFill>
              </a:rPr>
              <a:t>KBr</a:t>
            </a:r>
            <a:r>
              <a:rPr lang="en-GB" sz="2800" b="1" dirty="0">
                <a:solidFill>
                  <a:srgbClr val="FF0000"/>
                </a:solidFill>
              </a:rPr>
              <a:t>.</a:t>
            </a:r>
            <a:endParaRPr lang="en-GB" sz="2800" b="1" baseline="-25000" dirty="0">
              <a:solidFill>
                <a:srgbClr val="FF0000"/>
              </a:solidFill>
              <a:ea typeface="Times New Roman" panose="02020603050405020304" pitchFamily="18" charset="0"/>
            </a:endParaRPr>
          </a:p>
          <a:p>
            <a:pPr marL="342900" marR="9525" lvl="0" indent="-342900"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GB" sz="2800" b="1" dirty="0">
              <a:solidFill>
                <a:srgbClr val="FF0000"/>
              </a:solidFill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6999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4892CCF-D3A1-41A1-B12F-2FB7F0276CB6}"/>
              </a:ext>
            </a:extLst>
          </p:cNvPr>
          <p:cNvSpPr/>
          <p:nvPr/>
        </p:nvSpPr>
        <p:spPr>
          <a:xfrm>
            <a:off x="-1" y="168702"/>
            <a:ext cx="12073467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525" marR="9525">
              <a:spcBef>
                <a:spcPts val="75"/>
              </a:spcBef>
              <a:spcAft>
                <a:spcPts val="1200"/>
              </a:spcAft>
            </a:pPr>
            <a:r>
              <a:rPr lang="en-GB" sz="2800" dirty="0">
                <a:effectLst/>
                <a:ea typeface="Times New Roman" panose="02020603050405020304" pitchFamily="18" charset="0"/>
              </a:rPr>
              <a:t>A student adds aqueous sodium carbonate to one test-tube and aqueous silver nitrate to a second test-tube.</a:t>
            </a:r>
            <a:br>
              <a:rPr lang="en-GB" sz="2800" dirty="0">
                <a:effectLst/>
                <a:ea typeface="Times New Roman" panose="02020603050405020304" pitchFamily="18" charset="0"/>
              </a:rPr>
            </a:br>
            <a:r>
              <a:rPr lang="en-GB" sz="2800" dirty="0">
                <a:effectLst/>
                <a:ea typeface="Times New Roman" panose="02020603050405020304" pitchFamily="18" charset="0"/>
              </a:rPr>
              <a:t>The student adds dilute sulfuric acid to each test</a:t>
            </a:r>
            <a:r>
              <a:rPr lang="en-GB" sz="2800" dirty="0">
                <a:effectLst/>
                <a:ea typeface="Times New Roman" panose="02020603050405020304" pitchFamily="18" charset="0"/>
                <a:cs typeface="Cambria Math" panose="02040503050406030204" pitchFamily="18" charset="0"/>
              </a:rPr>
              <a:t>‐</a:t>
            </a:r>
            <a:r>
              <a:rPr lang="en-GB" sz="2800" dirty="0">
                <a:effectLst/>
                <a:ea typeface="Times New Roman" panose="02020603050405020304" pitchFamily="18" charset="0"/>
              </a:rPr>
              <a:t>tube.</a:t>
            </a:r>
            <a:br>
              <a:rPr lang="en-GB" sz="2800" dirty="0">
                <a:effectLst/>
                <a:ea typeface="Times New Roman" panose="02020603050405020304" pitchFamily="18" charset="0"/>
              </a:rPr>
            </a:br>
            <a:r>
              <a:rPr lang="en-GB" sz="2800" dirty="0">
                <a:effectLst/>
                <a:ea typeface="Times New Roman" panose="02020603050405020304" pitchFamily="18" charset="0"/>
              </a:rPr>
              <a:t>Which row has the correct observations?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476980B-2625-4EE6-8EE5-84E56F2994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812" y="2174345"/>
            <a:ext cx="10533211" cy="2143655"/>
          </a:xfrm>
          <a:prstGeom prst="rect">
            <a:avLst/>
          </a:prstGeom>
        </p:spPr>
      </p:pic>
      <p:pic>
        <p:nvPicPr>
          <p:cNvPr id="7" name="Graphic 6" descr="Atom">
            <a:extLst>
              <a:ext uri="{FF2B5EF4-FFF2-40B4-BE49-F238E27FC236}">
                <a16:creationId xmlns:a16="http://schemas.microsoft.com/office/drawing/2014/main" id="{3054FA87-183C-40F7-B04C-9E8D79142A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-1" y="3715912"/>
            <a:ext cx="602088" cy="60208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9E1407D-F229-482E-85C2-E6DC6C61C561}"/>
              </a:ext>
            </a:extLst>
          </p:cNvPr>
          <p:cNvSpPr txBox="1"/>
          <p:nvPr/>
        </p:nvSpPr>
        <p:spPr>
          <a:xfrm>
            <a:off x="2118732" y="5151863"/>
            <a:ext cx="856305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solidFill>
                  <a:srgbClr val="FF0000"/>
                </a:solidFill>
              </a:rPr>
              <a:t>Acid + carbonate = effervescence (bubbles)</a:t>
            </a:r>
          </a:p>
          <a:p>
            <a:r>
              <a:rPr lang="en-GB" sz="3200" dirty="0">
                <a:solidFill>
                  <a:srgbClr val="FF0000"/>
                </a:solidFill>
              </a:rPr>
              <a:t>Silver + sulfate gives a false positive – silver sulfate</a:t>
            </a:r>
          </a:p>
        </p:txBody>
      </p:sp>
    </p:spTree>
    <p:extLst>
      <p:ext uri="{BB962C8B-B14F-4D97-AF65-F5344CB8AC3E}">
        <p14:creationId xmlns:p14="http://schemas.microsoft.com/office/powerpoint/2010/main" val="1312287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4892CCF-D3A1-41A1-B12F-2FB7F0276CB6}"/>
              </a:ext>
            </a:extLst>
          </p:cNvPr>
          <p:cNvSpPr/>
          <p:nvPr/>
        </p:nvSpPr>
        <p:spPr>
          <a:xfrm>
            <a:off x="-1" y="168702"/>
            <a:ext cx="12073467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/>
              <a:t>Precipitation reactions can be used to distinguish between halide ions.</a:t>
            </a:r>
          </a:p>
          <a:p>
            <a:pPr lvl="0"/>
            <a:r>
              <a:rPr lang="en-GB" sz="2800" dirty="0"/>
              <a:t>State the reagent needed for these precipitation reactions.                  </a:t>
            </a:r>
            <a:r>
              <a:rPr lang="en-GB" sz="2800" b="1" dirty="0"/>
              <a:t>[1]</a:t>
            </a:r>
          </a:p>
          <a:p>
            <a:pPr lvl="0"/>
            <a:endParaRPr lang="en-GB" sz="2800" b="1" dirty="0"/>
          </a:p>
          <a:p>
            <a:pPr lvl="0"/>
            <a:endParaRPr lang="en-GB" sz="2800" dirty="0"/>
          </a:p>
          <a:p>
            <a:r>
              <a:rPr lang="en-GB" sz="2800" dirty="0"/>
              <a:t>How would the appearance of the precipitates allow you to distinguish between chloride, bromide and iodide ions?</a:t>
            </a:r>
            <a:br>
              <a:rPr lang="en-GB" sz="2800" dirty="0"/>
            </a:br>
            <a:br>
              <a:rPr lang="en-GB" sz="2800" dirty="0"/>
            </a:br>
            <a:r>
              <a:rPr lang="en-GB" sz="2800" dirty="0"/>
              <a:t>Chloride ............................................................................................................................</a:t>
            </a:r>
            <a:br>
              <a:rPr lang="en-GB" sz="2800" dirty="0"/>
            </a:br>
            <a:br>
              <a:rPr lang="en-GB" sz="2800" dirty="0"/>
            </a:br>
            <a:r>
              <a:rPr lang="en-GB" sz="2800" dirty="0"/>
              <a:t>Bromide ...................................................................................................................................</a:t>
            </a:r>
            <a:br>
              <a:rPr lang="en-GB" sz="2800" dirty="0"/>
            </a:br>
            <a:br>
              <a:rPr lang="en-GB" sz="2800" dirty="0"/>
            </a:br>
            <a:r>
              <a:rPr lang="en-GB" sz="2800" dirty="0"/>
              <a:t>Iodide ...................................................................................................................................</a:t>
            </a:r>
            <a:endParaRPr lang="en-GB" sz="28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A636E91-002E-46E8-B9DD-8899B24C94F8}"/>
              </a:ext>
            </a:extLst>
          </p:cNvPr>
          <p:cNvSpPr/>
          <p:nvPr/>
        </p:nvSpPr>
        <p:spPr>
          <a:xfrm>
            <a:off x="3048000" y="3198168"/>
            <a:ext cx="6096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32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Chloride: white (precipitate)</a:t>
            </a:r>
            <a:br>
              <a:rPr lang="en-GB" sz="32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</a:br>
            <a:endParaRPr lang="en-GB" sz="3200" b="1" dirty="0">
              <a:solidFill>
                <a:srgbClr val="FF0000"/>
              </a:solidFill>
              <a:ea typeface="Times New Roman" panose="02020603050405020304" pitchFamily="18" charset="0"/>
            </a:endParaRPr>
          </a:p>
          <a:p>
            <a:endParaRPr lang="en-GB" sz="3200" b="1" dirty="0">
              <a:solidFill>
                <a:srgbClr val="FF0000"/>
              </a:solidFill>
              <a:effectLst/>
              <a:ea typeface="Times New Roman" panose="02020603050405020304" pitchFamily="18" charset="0"/>
            </a:endParaRPr>
          </a:p>
          <a:p>
            <a:r>
              <a:rPr lang="en-GB" sz="3200" b="1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AND</a:t>
            </a:r>
            <a:r>
              <a:rPr lang="en-GB" sz="32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 Bromide: cream (precipitate)</a:t>
            </a:r>
            <a:br>
              <a:rPr lang="en-GB" sz="32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</a:br>
            <a:endParaRPr lang="en-GB" sz="3200" b="1" dirty="0">
              <a:solidFill>
                <a:srgbClr val="FF0000"/>
              </a:solidFill>
              <a:ea typeface="Times New Roman" panose="02020603050405020304" pitchFamily="18" charset="0"/>
            </a:endParaRPr>
          </a:p>
          <a:p>
            <a:r>
              <a:rPr lang="en-GB" sz="3200" b="1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AND</a:t>
            </a:r>
            <a:r>
              <a:rPr lang="en-GB" sz="32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 iodide: yellow (precipitate) </a:t>
            </a:r>
            <a:r>
              <a:rPr lang="en-GB" sz="320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Segoe UI Symbol" panose="020B0502040204020203" pitchFamily="34" charset="0"/>
              </a:rPr>
              <a:t>✓</a:t>
            </a:r>
            <a:endParaRPr lang="en-GB" sz="3200" dirty="0">
              <a:solidFill>
                <a:srgbClr val="FF0000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BE55773-DE41-4A2F-85E7-E814CDA2FC7D}"/>
              </a:ext>
            </a:extLst>
          </p:cNvPr>
          <p:cNvSpPr/>
          <p:nvPr/>
        </p:nvSpPr>
        <p:spPr>
          <a:xfrm>
            <a:off x="3048000" y="1098660"/>
            <a:ext cx="455624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dirty="0">
                <a:solidFill>
                  <a:srgbClr val="FF0000"/>
                </a:solidFill>
              </a:rPr>
              <a:t>Silver nitrate OR AgNO</a:t>
            </a:r>
            <a:r>
              <a:rPr lang="en-GB" sz="3200" baseline="-25000" dirty="0">
                <a:solidFill>
                  <a:srgbClr val="FF0000"/>
                </a:solidFill>
              </a:rPr>
              <a:t>3</a:t>
            </a:r>
            <a:r>
              <a:rPr lang="en-GB" sz="3200" dirty="0">
                <a:solidFill>
                  <a:srgbClr val="FF0000"/>
                </a:solidFill>
              </a:rPr>
              <a:t> ✓</a:t>
            </a:r>
          </a:p>
        </p:txBody>
      </p:sp>
    </p:spTree>
    <p:extLst>
      <p:ext uri="{BB962C8B-B14F-4D97-AF65-F5344CB8AC3E}">
        <p14:creationId xmlns:p14="http://schemas.microsoft.com/office/powerpoint/2010/main" val="1836845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375</Words>
  <Application>Microsoft Office PowerPoint</Application>
  <PresentationFormat>Widescreen</PresentationFormat>
  <Paragraphs>84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Helvetica</vt:lpstr>
      <vt:lpstr>Segoe UI Symbol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 Glaze</dc:creator>
  <cp:lastModifiedBy>Alan Glaze</cp:lastModifiedBy>
  <cp:revision>7</cp:revision>
  <dcterms:created xsi:type="dcterms:W3CDTF">2017-12-13T21:23:31Z</dcterms:created>
  <dcterms:modified xsi:type="dcterms:W3CDTF">2017-12-13T22:12:52Z</dcterms:modified>
</cp:coreProperties>
</file>