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4" d="100"/>
          <a:sy n="64" d="100"/>
        </p:scale>
        <p:origin x="72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03796-106C-4357-8D57-40AE631B5B4F}" type="datetimeFigureOut">
              <a:rPr lang="en-GB" smtClean="0"/>
              <a:t>10/10/2018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EFE6F-69C9-465E-9EFA-F09BF3BEAC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299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03796-106C-4357-8D57-40AE631B5B4F}" type="datetimeFigureOut">
              <a:rPr lang="en-GB" smtClean="0"/>
              <a:t>10/10/2018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EFE6F-69C9-465E-9EFA-F09BF3BEAC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3142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03796-106C-4357-8D57-40AE631B5B4F}" type="datetimeFigureOut">
              <a:rPr lang="en-GB" smtClean="0"/>
              <a:t>10/10/2018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EFE6F-69C9-465E-9EFA-F09BF3BEAC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5998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03796-106C-4357-8D57-40AE631B5B4F}" type="datetimeFigureOut">
              <a:rPr lang="en-GB" smtClean="0"/>
              <a:t>10/10/2018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EFE6F-69C9-465E-9EFA-F09BF3BEAC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9616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03796-106C-4357-8D57-40AE631B5B4F}" type="datetimeFigureOut">
              <a:rPr lang="en-GB" smtClean="0"/>
              <a:t>10/10/2018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EFE6F-69C9-465E-9EFA-F09BF3BEAC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3069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03796-106C-4357-8D57-40AE631B5B4F}" type="datetimeFigureOut">
              <a:rPr lang="en-GB" smtClean="0"/>
              <a:t>10/10/2018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EFE6F-69C9-465E-9EFA-F09BF3BEAC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9989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03796-106C-4357-8D57-40AE631B5B4F}" type="datetimeFigureOut">
              <a:rPr lang="en-GB" smtClean="0"/>
              <a:t>10/10/2018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EFE6F-69C9-465E-9EFA-F09BF3BEAC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6210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03796-106C-4357-8D57-40AE631B5B4F}" type="datetimeFigureOut">
              <a:rPr lang="en-GB" smtClean="0"/>
              <a:t>10/10/2018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EFE6F-69C9-465E-9EFA-F09BF3BEAC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4546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03796-106C-4357-8D57-40AE631B5B4F}" type="datetimeFigureOut">
              <a:rPr lang="en-GB" smtClean="0"/>
              <a:t>10/10/2018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EFE6F-69C9-465E-9EFA-F09BF3BEAC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4115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03796-106C-4357-8D57-40AE631B5B4F}" type="datetimeFigureOut">
              <a:rPr lang="en-GB" smtClean="0"/>
              <a:t>10/10/2018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EFE6F-69C9-465E-9EFA-F09BF3BEAC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8917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03796-106C-4357-8D57-40AE631B5B4F}" type="datetimeFigureOut">
              <a:rPr lang="en-GB" smtClean="0"/>
              <a:t>10/10/2018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EFE6F-69C9-465E-9EFA-F09BF3BEAC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7698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C03796-106C-4357-8D57-40AE631B5B4F}" type="datetimeFigureOut">
              <a:rPr lang="en-GB" smtClean="0"/>
              <a:t>10/10/2018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FEFE6F-69C9-465E-9EFA-F09BF3BEAC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2340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11892" y="271849"/>
            <a:ext cx="1156592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 smtClean="0"/>
              <a:t>An organic compound X, which contains carbon, hydrogen and oxygen only, has an </a:t>
            </a:r>
            <a:r>
              <a:rPr lang="en-GB" sz="3200" i="1" dirty="0" smtClean="0"/>
              <a:t>M</a:t>
            </a:r>
            <a:r>
              <a:rPr lang="en-GB" sz="3200" baseline="-25000" dirty="0" smtClean="0"/>
              <a:t>r</a:t>
            </a:r>
            <a:r>
              <a:rPr lang="en-GB" sz="3200" dirty="0" smtClean="0"/>
              <a:t> of 86. When 0.43 g of X are burned in excess oxygen, 1.10 g of carbon dioxide and 0.45 g of water are formed. Find the empirical and molecular formulae of compound X.</a:t>
            </a:r>
            <a:endParaRPr lang="en-GB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138165" y="2415992"/>
            <a:ext cx="118396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Moles of CO</a:t>
            </a:r>
            <a:r>
              <a:rPr lang="en-GB" sz="2400" baseline="-25000" dirty="0" smtClean="0"/>
              <a:t>2</a:t>
            </a:r>
            <a:r>
              <a:rPr lang="en-GB" sz="2400" dirty="0" smtClean="0"/>
              <a:t> = 1.10 g/ 44.0 g mol</a:t>
            </a:r>
            <a:r>
              <a:rPr lang="en-GB" sz="2400" baseline="30000" dirty="0" smtClean="0"/>
              <a:t>-1</a:t>
            </a:r>
            <a:r>
              <a:rPr lang="en-GB" sz="2400" dirty="0" smtClean="0"/>
              <a:t> = 0.0250 mol, therefore moles of C atoms in X = 0.025 mol</a:t>
            </a:r>
            <a:endParaRPr lang="en-GB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38163" y="2842743"/>
            <a:ext cx="116141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Moles of H</a:t>
            </a:r>
            <a:r>
              <a:rPr lang="en-GB" sz="2400" baseline="-25000" dirty="0" smtClean="0"/>
              <a:t>2</a:t>
            </a:r>
            <a:r>
              <a:rPr lang="en-GB" sz="2400" dirty="0" smtClean="0"/>
              <a:t>O = 0.45 g/ 18.0 g mol</a:t>
            </a:r>
            <a:r>
              <a:rPr lang="en-GB" sz="2400" baseline="30000" dirty="0" smtClean="0"/>
              <a:t>-1</a:t>
            </a:r>
            <a:r>
              <a:rPr lang="en-GB" sz="2400" dirty="0" smtClean="0"/>
              <a:t> = 0.025 mol, therefore moles of H atoms in X = 2 x 0.025 mol = 0.050 mol</a:t>
            </a:r>
            <a:endParaRPr lang="en-GB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38163" y="3672327"/>
            <a:ext cx="68713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Mass of C atoms = 0.0250 mol x 12.0 g mol</a:t>
            </a:r>
            <a:r>
              <a:rPr lang="en-GB" sz="2400" baseline="30000" dirty="0" smtClean="0"/>
              <a:t>-1</a:t>
            </a:r>
            <a:r>
              <a:rPr lang="en-GB" sz="2400" dirty="0" smtClean="0"/>
              <a:t> = 0.300 g</a:t>
            </a:r>
            <a:endParaRPr lang="en-GB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138163" y="4133992"/>
            <a:ext cx="64336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Mass of H atoms = 0.050 mol x 1.0 g mol</a:t>
            </a:r>
            <a:r>
              <a:rPr lang="en-GB" sz="2400" baseline="30000" dirty="0" smtClean="0"/>
              <a:t>-1</a:t>
            </a:r>
            <a:r>
              <a:rPr lang="en-GB" sz="2400" dirty="0" smtClean="0"/>
              <a:t> = 0.05 g</a:t>
            </a:r>
            <a:endParaRPr lang="en-GB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138163" y="4583613"/>
            <a:ext cx="73393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Mass of O in X atoms = 0.43 g – (0.300 g + 0.05 g) = 0.08 g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38163" y="5028097"/>
            <a:ext cx="63367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Moles of O in X = 0.08 g/ 16.0 g mol</a:t>
            </a:r>
            <a:r>
              <a:rPr lang="en-GB" sz="2400" baseline="30000" dirty="0" smtClean="0"/>
              <a:t>-1</a:t>
            </a:r>
            <a:r>
              <a:rPr lang="en-GB" sz="2400" dirty="0" smtClean="0"/>
              <a:t> = 0.005 mol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38163" y="5477718"/>
            <a:ext cx="114589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Ratio of C:H:O in X = (0.025 mol/ 0.005 mol):(0.050 mol/0.005 mol):(0.005 mol/ 0.005 mol)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38163" y="5937970"/>
            <a:ext cx="35561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Ratio of C:H:O in X = 5:10:1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38163" y="6399635"/>
            <a:ext cx="29343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Formula of X = C</a:t>
            </a:r>
            <a:r>
              <a:rPr lang="en-GB" sz="2400" baseline="-25000" dirty="0" smtClean="0"/>
              <a:t>5</a:t>
            </a:r>
            <a:r>
              <a:rPr lang="en-GB" sz="2400" dirty="0" smtClean="0"/>
              <a:t>H</a:t>
            </a:r>
            <a:r>
              <a:rPr lang="en-GB" sz="2400" baseline="-25000" dirty="0" smtClean="0"/>
              <a:t>10</a:t>
            </a:r>
            <a:r>
              <a:rPr lang="en-GB" sz="2400" dirty="0" smtClean="0"/>
              <a:t>O</a:t>
            </a:r>
          </a:p>
        </p:txBody>
      </p:sp>
    </p:spTree>
    <p:extLst>
      <p:ext uri="{BB962C8B-B14F-4D97-AF65-F5344CB8AC3E}">
        <p14:creationId xmlns:p14="http://schemas.microsoft.com/office/powerpoint/2010/main" val="834138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205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Barton Peveril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Penson</dc:creator>
  <cp:lastModifiedBy>Windows User</cp:lastModifiedBy>
  <cp:revision>4</cp:revision>
  <dcterms:created xsi:type="dcterms:W3CDTF">2016-09-27T06:55:20Z</dcterms:created>
  <dcterms:modified xsi:type="dcterms:W3CDTF">2018-10-10T12:58:15Z</dcterms:modified>
</cp:coreProperties>
</file>