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3" r:id="rId5"/>
    <p:sldId id="262" r:id="rId6"/>
    <p:sldId id="260" r:id="rId7"/>
    <p:sldId id="259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41C5-C1D8-4695-9FF4-D1F288CE6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33624-7006-4FEA-B73B-0B501C23F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12019-5A43-4847-A7B5-1F622523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F08F3-C0CC-4844-8B15-6866C41B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10DB5-3C74-409B-B61B-2FAC5BF6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3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5C57-DAC9-4EFA-97A4-AE75C164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DB0AD-D61C-48B8-AA41-C30284B5B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20EC5-E4AC-45F0-876C-8E5F350F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F6ECC-B31C-4DCA-BEEA-F8051CAB2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2FFD3-0A10-4F7F-9D28-70A77B1D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57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3B3D71-3A8F-4221-8FD1-983BB8AE4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2E951-A51F-4271-80D1-C466C4160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B5E5-2A1E-4021-A4A5-2B0BEA782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A83E-9E64-4398-A8C2-D360D853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2F15E-E103-4F72-9ECF-828F1430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4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BA36F-AF80-4CB1-A7B2-814591289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7B07-19F8-4AC7-9EFD-C83468CB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5CE5-7047-4802-BBF8-4AAD1E7D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1FFD1-4270-4440-9E63-F1CDEA78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B5875-3B0F-47DC-8B81-7EB7CE9E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F45A4-FC7F-4FB5-834E-66C9EBAD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33876-24D6-4BBD-9876-35CEB051D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86AF0-F1E0-446C-B668-F6A45359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03804-0F5B-42E8-BCA9-A17D25A9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F1B90-6FCA-4776-B715-685A5DDA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8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C784-08FF-43AA-B6FA-C69AD16F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1E97A-A2F3-489A-BF84-A0749C5FC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2B8206-DAB1-47A5-8A8A-B52F3E5E0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8CC7D-B7E6-4BAE-9BB9-2D5BB58E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E3A20-415F-41F6-80A3-BB1FF03A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DA6AB-151B-4C7D-9F32-71D11884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7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00AE-9969-4CEC-87F7-CAF5AB1C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104F5-1BB0-4510-B14C-5672DED2A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592A2-5BC7-40FD-9CB8-14EEB5530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4315BF-C529-4059-93A0-9E3E03FFF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E333A-3623-4E75-95F0-63265CFF3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70E1A-0AFB-496B-B1C0-FE50ECA2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1F41F-1A99-49AA-A213-E9A11E703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C6015-CC15-4F98-8463-E6D5498E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8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2548-610A-4BBE-993B-698CE5E3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611D4-069B-4675-98AB-0B3C6FB4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A7B0D-1F52-43BF-B20C-659D9579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4AD88-9CAA-4669-8348-9430DAF2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18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36715-5B89-47B8-BE7E-0FA5825E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81CFB-CA4E-4410-B964-A648BA119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09400-FA1A-4E0E-AD56-C0C86F8A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4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BAB3-AAB8-4FB5-9888-41656B2D9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08601-51CE-45EC-B535-278B0160A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42CBF-23D5-4847-B1E4-64EF117D6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C3714-428F-479F-BD8B-2543F0CA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D8DFB-A457-40DA-98CE-D884BCE6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C7A31-4326-4F26-95FC-37E6A70B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3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7B0E0-63D2-4CCE-AA4A-EE103074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F3001-FA7F-4561-8444-2844222787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6EF85-3565-4974-BDFA-05D39C7AF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D389F-9331-4830-90A3-FAC2E99A0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0CED0-D75D-4FB6-8407-E39A1C5D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5B51D-A661-41DB-8C5D-C1F1B1BB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8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91FFA8-04D1-4830-8445-9EF4F6DBA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69BC9-43E7-4DDF-91EF-BE6366E7A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FAAFE-94D0-4B84-A01A-A2E840ECD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D39E3-74CE-4616-ADFF-E99AAAE3A815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3A642-71C3-4769-8E77-651F79520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1B4BB-2403-4627-97EE-5AA31F90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5711-3060-443A-B087-BF2B6803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7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C60121-DED0-4925-A0CB-8F2A3D113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937" y="469980"/>
            <a:ext cx="4147812" cy="54079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FC2D085-086F-4DE9-B961-653179F5BC93}"/>
              </a:ext>
            </a:extLst>
          </p:cNvPr>
          <p:cNvSpPr/>
          <p:nvPr/>
        </p:nvSpPr>
        <p:spPr>
          <a:xfrm>
            <a:off x="250948" y="0"/>
            <a:ext cx="73862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Antimony chloride, SbCl</a:t>
            </a:r>
            <a:r>
              <a:rPr lang="en-GB" sz="2800" baseline="-25000" dirty="0"/>
              <a:t>3</a:t>
            </a:r>
            <a:r>
              <a:rPr lang="en-GB" sz="2800" dirty="0"/>
              <a:t>, exists as a simple covalent molecule.</a:t>
            </a:r>
          </a:p>
          <a:p>
            <a:r>
              <a:rPr lang="en-GB" sz="2800" dirty="0"/>
              <a:t>A ‘dot-and-cross’ diagram of SbCl</a:t>
            </a:r>
            <a:r>
              <a:rPr lang="en-GB" sz="2800" baseline="-25000" dirty="0"/>
              <a:t>3</a:t>
            </a:r>
            <a:r>
              <a:rPr lang="en-GB" sz="2800" dirty="0"/>
              <a:t> is shown.</a:t>
            </a:r>
          </a:p>
          <a:p>
            <a:r>
              <a:rPr lang="en-GB" sz="2800" dirty="0"/>
              <a:t> </a:t>
            </a:r>
          </a:p>
          <a:p>
            <a:r>
              <a:rPr lang="en-GB" sz="2800" dirty="0"/>
              <a:t>Predict and draw the shape of a molecule of SbCl</a:t>
            </a:r>
            <a:r>
              <a:rPr lang="en-GB" sz="2800" baseline="-25000" dirty="0"/>
              <a:t>3</a:t>
            </a:r>
            <a:r>
              <a:rPr lang="en-GB" sz="2800" dirty="0"/>
              <a:t>.</a:t>
            </a:r>
          </a:p>
          <a:p>
            <a:r>
              <a:rPr lang="en-GB" sz="2800" dirty="0"/>
              <a:t>Explain your answer and give the bond angle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101B8A-C5D9-441C-B15B-8AB79C173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48" y="3251208"/>
            <a:ext cx="6706391" cy="320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6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CF9364-A3FC-4A8C-8AA0-8C23A37F289C}"/>
              </a:ext>
            </a:extLst>
          </p:cNvPr>
          <p:cNvSpPr/>
          <p:nvPr/>
        </p:nvSpPr>
        <p:spPr>
          <a:xfrm>
            <a:off x="163131" y="507471"/>
            <a:ext cx="104748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Draw a ‘dot-and-cross’ diagram to show the bonding in CO</a:t>
            </a:r>
            <a:r>
              <a:rPr lang="en-GB" sz="2800" baseline="-25000" dirty="0"/>
              <a:t>2</a:t>
            </a:r>
            <a:r>
              <a:rPr lang="en-GB" sz="2800" dirty="0"/>
              <a:t>.</a:t>
            </a:r>
          </a:p>
          <a:p>
            <a:endParaRPr lang="en-GB" sz="2800" dirty="0"/>
          </a:p>
          <a:p>
            <a:r>
              <a:rPr lang="en-GB" sz="2800" dirty="0"/>
              <a:t>Show outer electrons only.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B49C4B-DCF9-44DF-A802-754EBECB3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256" y="2444337"/>
            <a:ext cx="9094197" cy="273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9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62A280-6088-4579-B377-F6E7DDD6CACD}"/>
              </a:ext>
            </a:extLst>
          </p:cNvPr>
          <p:cNvSpPr/>
          <p:nvPr/>
        </p:nvSpPr>
        <p:spPr>
          <a:xfrm>
            <a:off x="304800" y="175375"/>
            <a:ext cx="1131194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Solid aluminium fluoride has a giant ionic lattice structure. </a:t>
            </a:r>
          </a:p>
          <a:p>
            <a:r>
              <a:rPr lang="en-GB" sz="2800" dirty="0"/>
              <a:t>Describe what is meant by the term ionic lattice, in terms of the type and arrangement of particles present.                                                                 [2]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Draw a ‘dot-and-cross’ diagram </a:t>
            </a:r>
          </a:p>
          <a:p>
            <a:r>
              <a:rPr lang="en-GB" sz="2800" dirty="0"/>
              <a:t>for aluminium fluoride.</a:t>
            </a:r>
          </a:p>
          <a:p>
            <a:r>
              <a:rPr lang="en-GB" sz="2800" dirty="0"/>
              <a:t>Show outer electrons only. 							[2]</a:t>
            </a:r>
          </a:p>
          <a:p>
            <a:endParaRPr lang="en-GB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E40FDB-D3F8-435F-8C1C-F4A80D0CA8D8}"/>
              </a:ext>
            </a:extLst>
          </p:cNvPr>
          <p:cNvSpPr/>
          <p:nvPr/>
        </p:nvSpPr>
        <p:spPr>
          <a:xfrm>
            <a:off x="2687391" y="1743842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Repeating pattern ✔</a:t>
            </a:r>
          </a:p>
          <a:p>
            <a:r>
              <a:rPr lang="en-GB" sz="3200" dirty="0">
                <a:solidFill>
                  <a:srgbClr val="FF0000"/>
                </a:solidFill>
              </a:rPr>
              <a:t>of oppositely charged ions ✔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CF1DA-3DC7-47CA-9ADF-04FA17F4F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547" y="297669"/>
            <a:ext cx="6580468" cy="614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2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3FB8D4-91D3-42D8-8F24-0AD51E4D8D23}"/>
              </a:ext>
            </a:extLst>
          </p:cNvPr>
          <p:cNvSpPr/>
          <p:nvPr/>
        </p:nvSpPr>
        <p:spPr>
          <a:xfrm>
            <a:off x="253284" y="332884"/>
            <a:ext cx="117240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Solid boron tribromide has a simple molecular structure. The atoms are held together by covalent bonds. </a:t>
            </a:r>
          </a:p>
          <a:p>
            <a:r>
              <a:rPr lang="en-GB" sz="2800" dirty="0"/>
              <a:t>What is meant by the term covalent bond?						[1]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Draw a ‘dot-and-cross’ diagram to show the bonding in a boron tribromide molecule.     Show outer electrons only.						[1]</a:t>
            </a:r>
          </a:p>
          <a:p>
            <a:r>
              <a:rPr lang="en-GB" sz="2800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692344-AA26-4E2B-A0F1-2A0A9C835DF4}"/>
              </a:ext>
            </a:extLst>
          </p:cNvPr>
          <p:cNvSpPr/>
          <p:nvPr/>
        </p:nvSpPr>
        <p:spPr>
          <a:xfrm>
            <a:off x="3356075" y="1717189"/>
            <a:ext cx="4986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A shared pair of electrons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C783EC-B530-43CA-836D-6D7A32BE4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616" y="3872314"/>
            <a:ext cx="4405017" cy="26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077A24-8882-4EF8-9130-724F1B040FFC}"/>
              </a:ext>
            </a:extLst>
          </p:cNvPr>
          <p:cNvSpPr/>
          <p:nvPr/>
        </p:nvSpPr>
        <p:spPr>
          <a:xfrm>
            <a:off x="185779" y="48222"/>
            <a:ext cx="11874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State whether the following substances conduct electricity when solid or molten, and explain your answers in terms of the particles involved: •	aluminium										[5]	</a:t>
            </a:r>
          </a:p>
          <a:p>
            <a:r>
              <a:rPr lang="en-GB" sz="3200" dirty="0"/>
              <a:t>•	aluminium fluoride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•	boron tribromide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972972-E1C3-4B2A-A6AA-4BD839159B36}"/>
              </a:ext>
            </a:extLst>
          </p:cNvPr>
          <p:cNvSpPr/>
          <p:nvPr/>
        </p:nvSpPr>
        <p:spPr>
          <a:xfrm>
            <a:off x="3284245" y="1130278"/>
            <a:ext cx="7810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Aluminium conducts in solid and molten states ✔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D0DAD0-A8DA-4827-BA17-97672E19FB2A}"/>
              </a:ext>
            </a:extLst>
          </p:cNvPr>
          <p:cNvSpPr/>
          <p:nvPr/>
        </p:nvSpPr>
        <p:spPr>
          <a:xfrm>
            <a:off x="4724535" y="2158100"/>
            <a:ext cx="5381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AlF</a:t>
            </a:r>
            <a:r>
              <a:rPr lang="en-GB" sz="2800" b="1" baseline="-25000" dirty="0">
                <a:solidFill>
                  <a:srgbClr val="FF0000"/>
                </a:solidFill>
              </a:rPr>
              <a:t>3</a:t>
            </a:r>
            <a:r>
              <a:rPr lang="en-GB" sz="2800" b="1" dirty="0">
                <a:solidFill>
                  <a:srgbClr val="FF0000"/>
                </a:solidFill>
              </a:rPr>
              <a:t> conducts in molten states ✔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033943-5FDF-4CDB-8A6D-F67B39A25417}"/>
              </a:ext>
            </a:extLst>
          </p:cNvPr>
          <p:cNvSpPr/>
          <p:nvPr/>
        </p:nvSpPr>
        <p:spPr>
          <a:xfrm>
            <a:off x="3284246" y="1591943"/>
            <a:ext cx="61550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Aluminium has delocalised electrons✔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E09844-9C95-4B49-AF91-8E03A97BAD4A}"/>
              </a:ext>
            </a:extLst>
          </p:cNvPr>
          <p:cNvSpPr/>
          <p:nvPr/>
        </p:nvSpPr>
        <p:spPr>
          <a:xfrm>
            <a:off x="4735050" y="2625820"/>
            <a:ext cx="52634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AlF</a:t>
            </a:r>
            <a:r>
              <a:rPr lang="en-GB" sz="2800" b="1" baseline="-25000" dirty="0">
                <a:solidFill>
                  <a:srgbClr val="FF0000"/>
                </a:solidFill>
              </a:rPr>
              <a:t>3</a:t>
            </a:r>
            <a:r>
              <a:rPr lang="en-GB" sz="2800" b="1" dirty="0">
                <a:solidFill>
                  <a:srgbClr val="FF0000"/>
                </a:solidFill>
              </a:rPr>
              <a:t> because it has mobile ions✔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F5ED15-17EA-42DB-93D6-A03BAFD4DBE5}"/>
              </a:ext>
            </a:extLst>
          </p:cNvPr>
          <p:cNvSpPr/>
          <p:nvPr/>
        </p:nvSpPr>
        <p:spPr>
          <a:xfrm>
            <a:off x="282211" y="3088983"/>
            <a:ext cx="121591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Aluminium fluoride does not conduct when solid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Solid aluminium fluoride has ions which are fixed (in position) OR ions are held (in position) OR ions are not mobile in an (ionic) lattice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C07E41-667A-4569-A38B-B1D37428E45E}"/>
              </a:ext>
            </a:extLst>
          </p:cNvPr>
          <p:cNvSpPr/>
          <p:nvPr/>
        </p:nvSpPr>
        <p:spPr>
          <a:xfrm>
            <a:off x="387449" y="5064980"/>
            <a:ext cx="11673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Boron tribromide does not conduct in solid and molten states   AND</a:t>
            </a:r>
          </a:p>
          <a:p>
            <a:r>
              <a:rPr lang="en-GB" sz="3200" dirty="0">
                <a:solidFill>
                  <a:srgbClr val="FF0000"/>
                </a:solidFill>
              </a:rPr>
              <a:t>Boron tribromide has no mobile electrons OR no (mobile) ions OR no mobile charge carriers OR no mobile charged particles ✔</a:t>
            </a:r>
          </a:p>
        </p:txBody>
      </p:sp>
    </p:spTree>
    <p:extLst>
      <p:ext uri="{BB962C8B-B14F-4D97-AF65-F5344CB8AC3E}">
        <p14:creationId xmlns:p14="http://schemas.microsoft.com/office/powerpoint/2010/main" val="224802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8719DA-4190-4E1B-B7D6-045C0432A6F7}"/>
              </a:ext>
            </a:extLst>
          </p:cNvPr>
          <p:cNvSpPr/>
          <p:nvPr/>
        </p:nvSpPr>
        <p:spPr>
          <a:xfrm>
            <a:off x="291921" y="256229"/>
            <a:ext cx="115437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Carbon monoxide contains a triple bond, and includes a dative covalent bond.</a:t>
            </a:r>
          </a:p>
          <a:p>
            <a:endParaRPr lang="en-GB" sz="3200" dirty="0"/>
          </a:p>
          <a:p>
            <a:r>
              <a:rPr lang="en-GB" sz="3200" dirty="0"/>
              <a:t>Construct a ‘dot-and-cross’ diagram to show the outer electron pairs in a molecule of carbon monoxide.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9D1ED6-AA48-4D2B-A29A-A7DDADD15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856" y="3062587"/>
            <a:ext cx="6302008" cy="322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4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46B0AF-F268-47C6-84DB-5A60371D4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6" y="0"/>
            <a:ext cx="12099147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0378DB8-701E-4580-94D2-8B7C9064BB35}"/>
              </a:ext>
            </a:extLst>
          </p:cNvPr>
          <p:cNvSpPr/>
          <p:nvPr/>
        </p:nvSpPr>
        <p:spPr>
          <a:xfrm>
            <a:off x="599090" y="6306206"/>
            <a:ext cx="11083159" cy="4256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9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39DE06-D33D-4F39-AEF5-69EF0C96382C}"/>
              </a:ext>
            </a:extLst>
          </p:cNvPr>
          <p:cNvSpPr/>
          <p:nvPr/>
        </p:nvSpPr>
        <p:spPr>
          <a:xfrm>
            <a:off x="193183" y="335846"/>
            <a:ext cx="1184856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Solid barium chloride has a high melting point. Barium chloride dissolves in water to form a solution that can be used to test for sulfate ions.</a:t>
            </a:r>
          </a:p>
          <a:p>
            <a:r>
              <a:rPr lang="en-GB" sz="2800" dirty="0"/>
              <a:t>Draw a ‘dot-and-cross’ diagram to show the bonding in solid barium chloride.</a:t>
            </a:r>
          </a:p>
          <a:p>
            <a:r>
              <a:rPr lang="en-GB" sz="2800" dirty="0"/>
              <a:t>Show outer electrons only.  								[2]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A solution of barium chloride can be made in the laboratory using dilute hydrochloric acid.</a:t>
            </a:r>
          </a:p>
          <a:p>
            <a:r>
              <a:rPr lang="en-GB" sz="2800" dirty="0"/>
              <a:t>Suggest a compound that can be reacted with hydrochloric acid to make barium chloride.                               								[1]</a:t>
            </a:r>
          </a:p>
          <a:p>
            <a:r>
              <a:rPr lang="en-GB" sz="28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865D87-89E6-4E21-87B2-06FB436F1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739" y="1619317"/>
            <a:ext cx="3697613" cy="34648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A266A0-F195-41F5-A9C9-8793EA392A80}"/>
              </a:ext>
            </a:extLst>
          </p:cNvPr>
          <p:cNvSpPr/>
          <p:nvPr/>
        </p:nvSpPr>
        <p:spPr>
          <a:xfrm>
            <a:off x="1927281" y="6222134"/>
            <a:ext cx="8643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Barium hydroxide </a:t>
            </a:r>
            <a:r>
              <a:rPr lang="en-GB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GB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barium oxide </a:t>
            </a:r>
            <a:r>
              <a:rPr lang="en-GB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GB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barium carbonate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7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351A4-178E-48E1-ADED-F5FFF950334A}"/>
              </a:ext>
            </a:extLst>
          </p:cNvPr>
          <p:cNvSpPr/>
          <p:nvPr/>
        </p:nvSpPr>
        <p:spPr>
          <a:xfrm>
            <a:off x="240406" y="253062"/>
            <a:ext cx="117627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Draw a ‘dot-and-cross’ diagram to show the bonding in a nitrogen molecule.</a:t>
            </a:r>
          </a:p>
          <a:p>
            <a:endParaRPr lang="en-GB" sz="3200" dirty="0"/>
          </a:p>
          <a:p>
            <a:r>
              <a:rPr lang="en-GB" sz="3200" dirty="0"/>
              <a:t>Show outer electrons only.                                             [1]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00AC74-0644-450C-9299-D98DF0BE6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65" y="2549994"/>
            <a:ext cx="5967185" cy="371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9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384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10</cp:revision>
  <dcterms:created xsi:type="dcterms:W3CDTF">2017-11-16T21:41:19Z</dcterms:created>
  <dcterms:modified xsi:type="dcterms:W3CDTF">2017-11-17T12:46:48Z</dcterms:modified>
</cp:coreProperties>
</file>