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FFA04-E766-4E43-A7E1-D81EE9576438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AB554-B5EF-4B19-AE82-604678B07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66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AB554-B5EF-4B19-AE82-604678B0795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7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44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43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12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09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7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764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93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0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00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87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5A183-AABA-4A7E-B081-E3C0D2D2BC0B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6068D-E2C5-46DB-92A7-EF2F0E075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2785" y="1700808"/>
            <a:ext cx="9144000" cy="4780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Learning Objectives: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spcBef>
                <a:spcPts val="45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Comic Sans MS" pitchFamily="66" charset="0"/>
              </a:rPr>
              <a:t>Know the formulae of common acids and bases.</a:t>
            </a:r>
          </a:p>
          <a:p>
            <a:pPr marL="342900" indent="-342900">
              <a:spcBef>
                <a:spcPts val="45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Comic Sans MS" pitchFamily="66" charset="0"/>
              </a:rPr>
              <a:t>State that an acid releases H</a:t>
            </a:r>
            <a:r>
              <a:rPr lang="en-GB" sz="2400" baseline="46000" dirty="0" smtClean="0">
                <a:latin typeface="Comic Sans MS" pitchFamily="66" charset="0"/>
              </a:rPr>
              <a:t>+</a:t>
            </a:r>
            <a:r>
              <a:rPr lang="en-GB" sz="2400" dirty="0" smtClean="0">
                <a:latin typeface="Comic Sans MS" pitchFamily="66" charset="0"/>
              </a:rPr>
              <a:t> ions in aqueous solution.</a:t>
            </a:r>
          </a:p>
          <a:p>
            <a:pPr marL="342900" indent="-342900">
              <a:spcBef>
                <a:spcPts val="45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Comic Sans MS" pitchFamily="66" charset="0"/>
              </a:rPr>
              <a:t>State that common bases are metal oxides, metal hydroxides and ammonia.</a:t>
            </a:r>
          </a:p>
          <a:p>
            <a:pPr marL="342900" indent="-342900">
              <a:spcBef>
                <a:spcPts val="45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Comic Sans MS" pitchFamily="66" charset="0"/>
              </a:rPr>
              <a:t>State that an alkali is a soluble base that releases OH</a:t>
            </a:r>
            <a:r>
              <a:rPr lang="en-GB" sz="2400" baseline="46000" dirty="0" smtClean="0">
                <a:latin typeface="Comic Sans MS" pitchFamily="66" charset="0"/>
              </a:rPr>
              <a:t>–</a:t>
            </a:r>
            <a:r>
              <a:rPr lang="en-GB" sz="2400" dirty="0" smtClean="0">
                <a:latin typeface="Comic Sans MS" pitchFamily="66" charset="0"/>
              </a:rPr>
              <a:t> ions in aqueous solution. 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b="1" u="sng" dirty="0" smtClean="0">
                <a:latin typeface="Comic Sans MS" pitchFamily="66" charset="0"/>
              </a:rPr>
              <a:t>Key Words:</a:t>
            </a:r>
          </a:p>
          <a:p>
            <a:r>
              <a:rPr lang="en-GB" sz="2400" dirty="0" smtClean="0">
                <a:latin typeface="Comic Sans MS" pitchFamily="66" charset="0"/>
              </a:rPr>
              <a:t>Acid, base, alkali, pH, neutral,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Acids and Bases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026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8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785" y="1700808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sz="2000" dirty="0">
              <a:latin typeface="Comic Sans MS" pitchFamily="66" charset="0"/>
            </a:endParaRPr>
          </a:p>
          <a:p>
            <a:pPr marL="914400" lvl="1" indent="-457200"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Calculate the unknown concentration of hydrochloric acid if 25 cm</a:t>
            </a:r>
            <a:r>
              <a:rPr lang="en-GB" sz="2000" baseline="30000" dirty="0" smtClean="0">
                <a:latin typeface="Comic Sans MS" pitchFamily="66" charset="0"/>
              </a:rPr>
              <a:t>3</a:t>
            </a:r>
            <a:r>
              <a:rPr lang="en-GB" sz="2000" dirty="0" smtClean="0">
                <a:latin typeface="Comic Sans MS" pitchFamily="66" charset="0"/>
              </a:rPr>
              <a:t> of 0.125 </a:t>
            </a:r>
            <a:r>
              <a:rPr lang="en-GB" sz="2000" dirty="0" err="1" smtClean="0">
                <a:latin typeface="Comic Sans MS" pitchFamily="66" charset="0"/>
              </a:rPr>
              <a:t>mol</a:t>
            </a:r>
            <a:r>
              <a:rPr lang="en-GB" sz="2000" dirty="0" smtClean="0">
                <a:latin typeface="Comic Sans MS" pitchFamily="66" charset="0"/>
              </a:rPr>
              <a:t> dm</a:t>
            </a:r>
            <a:r>
              <a:rPr lang="en-GB" sz="2000" baseline="30000" dirty="0" smtClean="0">
                <a:latin typeface="Comic Sans MS" pitchFamily="66" charset="0"/>
              </a:rPr>
              <a:t>-3</a:t>
            </a:r>
            <a:r>
              <a:rPr lang="en-GB" sz="2000" dirty="0" smtClean="0">
                <a:latin typeface="Comic Sans MS" pitchFamily="66" charset="0"/>
              </a:rPr>
              <a:t> aqueous sodium hydroxide is titrated with 22.75 cm</a:t>
            </a:r>
            <a:r>
              <a:rPr lang="en-GB" sz="2000" baseline="30000" dirty="0" smtClean="0">
                <a:latin typeface="Comic Sans MS" pitchFamily="66" charset="0"/>
              </a:rPr>
              <a:t>3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>
                <a:latin typeface="Comic Sans MS" pitchFamily="66" charset="0"/>
              </a:rPr>
              <a:t>o</a:t>
            </a:r>
            <a:r>
              <a:rPr lang="en-GB" sz="2000" dirty="0" smtClean="0">
                <a:latin typeface="Comic Sans MS" pitchFamily="66" charset="0"/>
              </a:rPr>
              <a:t>f the acid.</a:t>
            </a:r>
          </a:p>
          <a:p>
            <a:pPr marL="914400" lvl="1" indent="-457200">
              <a:buAutoNum type="arabicParenR"/>
            </a:pPr>
            <a:endParaRPr lang="en-GB" sz="2000" dirty="0">
              <a:latin typeface="Comic Sans MS" pitchFamily="66" charset="0"/>
            </a:endParaRPr>
          </a:p>
          <a:p>
            <a:pPr marL="914400" lvl="1" indent="-457200"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Calculate the molar mass of the acid H</a:t>
            </a:r>
            <a:r>
              <a:rPr lang="en-GB" sz="2000" baseline="-25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X from the following information. </a:t>
            </a:r>
            <a:endParaRPr lang="en-GB" sz="2000" dirty="0">
              <a:latin typeface="Comic Sans MS" pitchFamily="66" charset="0"/>
            </a:endParaRPr>
          </a:p>
          <a:p>
            <a:pPr lvl="1"/>
            <a:endParaRPr lang="en-GB" sz="2000" dirty="0">
              <a:latin typeface="Comic Sans MS" pitchFamily="66" charset="0"/>
            </a:endParaRPr>
          </a:p>
          <a:p>
            <a:pPr lvl="1"/>
            <a:r>
              <a:rPr lang="en-GB" sz="2000" smtClean="0">
                <a:latin typeface="Comic Sans MS" pitchFamily="66" charset="0"/>
              </a:rPr>
              <a:t>A </a:t>
            </a:r>
            <a:r>
              <a:rPr lang="en-GB" sz="2000" dirty="0" smtClean="0">
                <a:latin typeface="Comic Sans MS" pitchFamily="66" charset="0"/>
              </a:rPr>
              <a:t>student dissolved 1.571 g of the acid in water and made the solution up to 250 cm</a:t>
            </a:r>
            <a:r>
              <a:rPr lang="en-GB" sz="2000" baseline="30000" dirty="0" smtClean="0">
                <a:latin typeface="Comic Sans MS" pitchFamily="66" charset="0"/>
              </a:rPr>
              <a:t>3</a:t>
            </a:r>
            <a:r>
              <a:rPr lang="en-GB" sz="2000" dirty="0" smtClean="0">
                <a:latin typeface="Comic Sans MS" pitchFamily="66" charset="0"/>
              </a:rPr>
              <a:t>. She titrated 25.0 cm</a:t>
            </a:r>
            <a:r>
              <a:rPr lang="en-GB" sz="2000" baseline="30000" dirty="0" smtClean="0">
                <a:latin typeface="Comic Sans MS" pitchFamily="66" charset="0"/>
              </a:rPr>
              <a:t>3 </a:t>
            </a:r>
            <a:r>
              <a:rPr lang="en-GB" sz="2000" dirty="0" smtClean="0">
                <a:latin typeface="Comic Sans MS" pitchFamily="66" charset="0"/>
              </a:rPr>
              <a:t>of this solution against 0.125 </a:t>
            </a:r>
            <a:r>
              <a:rPr lang="en-GB" sz="2000" dirty="0" err="1" smtClean="0">
                <a:latin typeface="Comic Sans MS" pitchFamily="66" charset="0"/>
              </a:rPr>
              <a:t>mol</a:t>
            </a:r>
            <a:r>
              <a:rPr lang="en-GB" sz="2000" dirty="0" smtClean="0">
                <a:latin typeface="Comic Sans MS" pitchFamily="66" charset="0"/>
              </a:rPr>
              <a:t> dm</a:t>
            </a:r>
            <a:r>
              <a:rPr lang="en-GB" sz="2000" baseline="30000" dirty="0" smtClean="0">
                <a:latin typeface="Comic Sans MS" pitchFamily="66" charset="0"/>
              </a:rPr>
              <a:t>-3</a:t>
            </a:r>
            <a:r>
              <a:rPr lang="en-GB" sz="2000" dirty="0" smtClean="0">
                <a:latin typeface="Comic Sans MS" pitchFamily="66" charset="0"/>
              </a:rPr>
              <a:t> sodium hydroxide solution. 21.30 cm</a:t>
            </a:r>
            <a:r>
              <a:rPr lang="en-GB" sz="2000" baseline="30000" dirty="0" smtClean="0">
                <a:latin typeface="Comic Sans MS" pitchFamily="66" charset="0"/>
              </a:rPr>
              <a:t>3</a:t>
            </a:r>
            <a:r>
              <a:rPr lang="en-GB" sz="2000" dirty="0" smtClean="0">
                <a:latin typeface="Comic Sans MS" pitchFamily="66" charset="0"/>
              </a:rPr>
              <a:t> of this solution was needed to reach the end point. </a:t>
            </a:r>
          </a:p>
          <a:p>
            <a:pPr lvl="1"/>
            <a:r>
              <a:rPr lang="en-GB" sz="2000" dirty="0" smtClean="0">
                <a:latin typeface="Comic Sans MS" pitchFamily="66" charset="0"/>
              </a:rPr>
              <a:t>The equation for this reaction is; </a:t>
            </a:r>
          </a:p>
          <a:p>
            <a:pPr lvl="1"/>
            <a:r>
              <a:rPr lang="en-GB" sz="2000" dirty="0" smtClean="0">
                <a:latin typeface="Comic Sans MS" pitchFamily="66" charset="0"/>
              </a:rPr>
              <a:t>2NaOH(</a:t>
            </a:r>
            <a:r>
              <a:rPr lang="en-GB" sz="2000" dirty="0" err="1" smtClean="0">
                <a:latin typeface="Comic Sans MS" pitchFamily="66" charset="0"/>
              </a:rPr>
              <a:t>aq</a:t>
            </a:r>
            <a:r>
              <a:rPr lang="en-GB" sz="2000" dirty="0" smtClean="0">
                <a:latin typeface="Comic Sans MS" pitchFamily="66" charset="0"/>
              </a:rPr>
              <a:t>) + H</a:t>
            </a:r>
            <a:r>
              <a:rPr lang="en-GB" sz="2000" baseline="-25000" dirty="0" smtClean="0">
                <a:latin typeface="Comic Sans MS" pitchFamily="66" charset="0"/>
              </a:rPr>
              <a:t>2</a:t>
            </a:r>
            <a:r>
              <a:rPr lang="en-GB" sz="2000" dirty="0" smtClean="0">
                <a:latin typeface="Comic Sans MS" pitchFamily="66" charset="0"/>
              </a:rPr>
              <a:t>X(</a:t>
            </a:r>
            <a:r>
              <a:rPr lang="en-GB" sz="2000" dirty="0" err="1" smtClean="0">
                <a:latin typeface="Comic Sans MS" pitchFamily="66" charset="0"/>
              </a:rPr>
              <a:t>aq</a:t>
            </a:r>
            <a:r>
              <a:rPr lang="en-GB" sz="2000" dirty="0" smtClean="0">
                <a:latin typeface="Comic Sans MS" pitchFamily="66" charset="0"/>
              </a:rPr>
              <a:t>) </a:t>
            </a:r>
            <a:r>
              <a:rPr lang="en-GB" sz="2000" dirty="0" smtClean="0">
                <a:latin typeface="Comic Sans MS" pitchFamily="66" charset="0"/>
                <a:sym typeface="Wingdings" pitchFamily="2" charset="2"/>
              </a:rPr>
              <a:t> Na</a:t>
            </a:r>
            <a:r>
              <a:rPr lang="en-GB" sz="20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2000" dirty="0" smtClean="0">
                <a:latin typeface="Comic Sans MS" pitchFamily="66" charset="0"/>
                <a:sym typeface="Wingdings" pitchFamily="2" charset="2"/>
              </a:rPr>
              <a:t>X(</a:t>
            </a:r>
            <a:r>
              <a:rPr lang="en-GB" sz="2000" dirty="0" err="1" smtClean="0">
                <a:latin typeface="Comic Sans MS" pitchFamily="66" charset="0"/>
                <a:sym typeface="Wingdings" pitchFamily="2" charset="2"/>
              </a:rPr>
              <a:t>aq</a:t>
            </a:r>
            <a:r>
              <a:rPr lang="en-GB" sz="2000" dirty="0" smtClean="0">
                <a:latin typeface="Comic Sans MS" pitchFamily="66" charset="0"/>
                <a:sym typeface="Wingdings" pitchFamily="2" charset="2"/>
              </a:rPr>
              <a:t>) + 2H</a:t>
            </a:r>
            <a:r>
              <a:rPr lang="en-GB" sz="20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2000" dirty="0" smtClean="0">
                <a:latin typeface="Comic Sans MS" pitchFamily="66" charset="0"/>
                <a:sym typeface="Wingdings" pitchFamily="2" charset="2"/>
              </a:rPr>
              <a:t>0(l) </a:t>
            </a:r>
            <a:endParaRPr lang="en-GB" sz="2000" dirty="0" smtClean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9209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Questions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4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29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2785" y="170080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Acid:</a:t>
            </a:r>
            <a:r>
              <a:rPr lang="en-GB" sz="2400" dirty="0" smtClean="0">
                <a:latin typeface="Comic Sans MS" pitchFamily="66" charset="0"/>
              </a:rPr>
              <a:t> A species that is a proton (H</a:t>
            </a:r>
            <a:r>
              <a:rPr lang="en-GB" sz="2400" baseline="30000" dirty="0" smtClean="0">
                <a:latin typeface="Comic Sans MS" pitchFamily="66" charset="0"/>
              </a:rPr>
              <a:t>+ </a:t>
            </a:r>
            <a:r>
              <a:rPr lang="en-GB" sz="2400" dirty="0" smtClean="0">
                <a:latin typeface="Comic Sans MS" pitchFamily="66" charset="0"/>
              </a:rPr>
              <a:t>ion) donor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Acids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026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visualphotos.com/photo/1x6060559/four_common_household_acids_h13034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791" y="2708920"/>
            <a:ext cx="432048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4" y="2492922"/>
            <a:ext cx="4248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The word </a:t>
            </a:r>
            <a:r>
              <a:rPr lang="en-GB" b="1" dirty="0" smtClean="0">
                <a:latin typeface="Comic Sans MS" pitchFamily="66" charset="0"/>
              </a:rPr>
              <a:t>Acid </a:t>
            </a:r>
            <a:r>
              <a:rPr lang="en-GB" dirty="0" smtClean="0">
                <a:latin typeface="Comic Sans MS" pitchFamily="66" charset="0"/>
              </a:rPr>
              <a:t>comes from the Latin ‘</a:t>
            </a:r>
            <a:r>
              <a:rPr lang="en-GB" dirty="0" err="1" smtClean="0">
                <a:latin typeface="Comic Sans MS" pitchFamily="66" charset="0"/>
              </a:rPr>
              <a:t>acidus</a:t>
            </a:r>
            <a:r>
              <a:rPr lang="en-GB" dirty="0" smtClean="0">
                <a:latin typeface="Comic Sans MS" pitchFamily="66" charset="0"/>
              </a:rPr>
              <a:t>’ – meaning </a:t>
            </a:r>
            <a:r>
              <a:rPr lang="en-GB" b="1" dirty="0" smtClean="0">
                <a:latin typeface="Comic Sans MS" pitchFamily="66" charset="0"/>
              </a:rPr>
              <a:t>sour.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In water acids give a </a:t>
            </a:r>
            <a:r>
              <a:rPr lang="en-GB" b="1" dirty="0" smtClean="0">
                <a:latin typeface="Comic Sans MS" pitchFamily="66" charset="0"/>
              </a:rPr>
              <a:t>pH of less than 7.0</a:t>
            </a:r>
          </a:p>
          <a:p>
            <a:endParaRPr lang="en-GB" b="1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The 3 common acids in AS chemistry are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Sulphuric acid –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Hydrochloric acid -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Nitric acid – 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You need to know the name and formula for these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1800" y="4730537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H</a:t>
            </a:r>
            <a:r>
              <a:rPr lang="en-GB" baseline="-25000" dirty="0" smtClean="0">
                <a:latin typeface="Comic Sans MS" pitchFamily="66" charset="0"/>
              </a:rPr>
              <a:t>2</a:t>
            </a:r>
            <a:r>
              <a:rPr lang="en-GB" dirty="0" smtClean="0">
                <a:latin typeface="Comic Sans MS" pitchFamily="66" charset="0"/>
              </a:rPr>
              <a:t>SO</a:t>
            </a:r>
            <a:r>
              <a:rPr lang="en-GB" baseline="-25000" dirty="0" smtClean="0">
                <a:latin typeface="Comic Sans MS" pitchFamily="66" charset="0"/>
              </a:rPr>
              <a:t>4</a:t>
            </a:r>
          </a:p>
          <a:p>
            <a:r>
              <a:rPr lang="en-GB" dirty="0" err="1" smtClean="0">
                <a:latin typeface="Comic Sans MS" pitchFamily="66" charset="0"/>
              </a:rPr>
              <a:t>HCl</a:t>
            </a:r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HNO</a:t>
            </a:r>
            <a:r>
              <a:rPr lang="en-GB" baseline="-25000" dirty="0" smtClean="0">
                <a:latin typeface="Comic Sans MS" pitchFamily="66" charset="0"/>
              </a:rPr>
              <a:t>3</a:t>
            </a:r>
            <a:endParaRPr lang="en-GB" baseline="-25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Acids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026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3" y="1916832"/>
            <a:ext cx="66967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Some other common acids are naturally occurring ad weaker than lab acids</a:t>
            </a:r>
          </a:p>
          <a:p>
            <a:endParaRPr lang="en-GB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err="1" smtClean="0">
                <a:latin typeface="Comic Sans MS" pitchFamily="66" charset="0"/>
              </a:rPr>
              <a:t>Ethanoic</a:t>
            </a:r>
            <a:r>
              <a:rPr lang="en-GB" dirty="0" smtClean="0">
                <a:latin typeface="Comic Sans MS" pitchFamily="66" charset="0"/>
              </a:rPr>
              <a:t> (acetic) acid – CH</a:t>
            </a:r>
            <a:r>
              <a:rPr lang="en-GB" baseline="-25000" dirty="0" smtClean="0">
                <a:latin typeface="Comic Sans MS" pitchFamily="66" charset="0"/>
              </a:rPr>
              <a:t>3</a:t>
            </a:r>
            <a:r>
              <a:rPr lang="en-GB" dirty="0" smtClean="0">
                <a:latin typeface="Comic Sans MS" pitchFamily="66" charset="0"/>
              </a:rPr>
              <a:t>COOH – in vinegar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err="1" smtClean="0">
                <a:latin typeface="Comic Sans MS" pitchFamily="66" charset="0"/>
              </a:rPr>
              <a:t>Methanoic</a:t>
            </a:r>
            <a:r>
              <a:rPr lang="en-GB" dirty="0" smtClean="0">
                <a:latin typeface="Comic Sans MS" pitchFamily="66" charset="0"/>
              </a:rPr>
              <a:t> (formic) acid – HCOOH – in insect bites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Citric acid – C</a:t>
            </a:r>
            <a:r>
              <a:rPr lang="en-GB" baseline="-25000" dirty="0" smtClean="0">
                <a:latin typeface="Comic Sans MS" pitchFamily="66" charset="0"/>
              </a:rPr>
              <a:t>6</a:t>
            </a:r>
            <a:r>
              <a:rPr lang="en-GB" dirty="0" smtClean="0">
                <a:latin typeface="Comic Sans MS" pitchFamily="66" charset="0"/>
              </a:rPr>
              <a:t>H</a:t>
            </a:r>
            <a:r>
              <a:rPr lang="en-GB" baseline="-25000" dirty="0" smtClean="0">
                <a:latin typeface="Comic Sans MS" pitchFamily="66" charset="0"/>
              </a:rPr>
              <a:t>8</a:t>
            </a:r>
            <a:r>
              <a:rPr lang="en-GB" dirty="0" smtClean="0">
                <a:latin typeface="Comic Sans MS" pitchFamily="66" charset="0"/>
              </a:rPr>
              <a:t>O</a:t>
            </a:r>
            <a:r>
              <a:rPr lang="en-GB" baseline="-25000" dirty="0" smtClean="0">
                <a:latin typeface="Comic Sans MS" pitchFamily="66" charset="0"/>
              </a:rPr>
              <a:t>7</a:t>
            </a:r>
            <a:r>
              <a:rPr lang="en-GB" dirty="0" smtClean="0">
                <a:latin typeface="Comic Sans MS" pitchFamily="66" charset="0"/>
              </a:rPr>
              <a:t> – in citrus fruits 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3074" name="Picture 2" descr="http://www.asaltandbattery.com/assets/images/products/copies/lg_vineg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471" y="1285412"/>
            <a:ext cx="2175780" cy="223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1.gstatic.com/images?q=tbn:ANd9GcRxdV012kz60JCJpXidZyXdco1Vlw9cSs7n5uTCmGxfslvKiDSo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673" y="350100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6" descr="data:image/jpg;base64,/9j/4AAQSkZJRgABAQAAAQABAAD/2wBDAAkGBwgHBgkIBwgKCgkLDRYPDQwMDRsUFRAWIB0iIiAdHx8kKDQsJCYxJx8fLT0tMTU3Ojo6Iys/RD84QzQ5Ojf/2wBDAQoKCg0MDRoPDxo3JR8lNzc3Nzc3Nzc3Nzc3Nzc3Nzc3Nzc3Nzc3Nzc3Nzc3Nzc3Nzc3Nzc3Nzc3Nzc3Nzc3Nzf/wAARCACQALQDASIAAhEBAxEB/8QAHAAAAgIDAQEAAAAAAAAAAAAABAUDBgACBwEI/8QAORAAAgEDAgQEBAQFBAIDAAAAAQIDAAQRBSEGEjFBEyJRYTJxgZEHFCNCUqGxweEzctHwFSRDovH/xAAaAQADAQEBAQAAAAAAAAAAAAADBAUCAQAG/8QAKhEAAgIBAwMEAgIDAQAAAAAAAQIAAxEEEiEiMUEFExRRIzJhgRVCcTP/2gAMAwEAAhEDEQA/AHGnozNy5O/8NPorEMhDE7jua1kXwQvhFSx6qq4o62WRlUs2fY9q+NquUHqXMvWavdyBiawWEIPm5sgdqLutPhuLZomUFSNvY1IIg2249xUM6XVuGkgJl2yUJwaqVWU7cbYsbGY5B5lUupHsJ3t5B5l3XPcdjQ9uxd+Zicsa91m+a9uxzxmMx5HKRg1DA3KwNT2REc7ZdrQ+3k947WNWiCkBlJGQwz9qligRZSxO53pfDeBQM7Ad80QLtTlgp+9MKy4izIwMYyJ+nkfEN1IqsX80puj4xyT0JNOknZxsfpSbWUBVpAMt2rN2GxiaoTDcySCYAb0WJQRkVXrO8WWNcNRqXAx1xSVlRBnbVjLmyeteiY9NsZxvS8TuzKkSs8jbKo6k+lWzROHhHGk2pcrSHfwv2r7H1rVGke44URS21KxkxbbpLKcRRs59hTCHT73bMDD5kf8ANOJruK1xHGmWA2VQAKht9YWScQtEVJOzA5H9KoD0yleHfmJHU2H9VkcdtcoctGcfMGgLm50vTryS8kt2/PSKF8RojhcDbBNNRrMfOR4bYzs1TyzWNzCBOYpEbs4z/I00mjRR+N4L3TnrXj+InTUVuwFE3OOu/wDijbZeeRUZdz6DpW9vptvZyNPaqHRt+Q4wPl6fKiRyT5C+Vh3HY11NF/sTzNvYh4QcQa6txGFBOc52xUKyPFyiNmX2zUqxTu5iCliu+57Gtnt0h/UvbiOKNRuC2M0syuXyoxPBhjDcydNPtb+NZ7q2geQjBZkBJ/lWUnm4wsLV/BtUMka9GXoaymxfSByeZn4upPZTCobZQ/NjejViGOgqJCM9RU6kGlqqK1HAg2JnqJjpRSorDehOccxFbRzhTkkDNGQVo2DMkExRxNoSXURnhAE6A4I/d7GqOrMhKsCGBwQexrq87CSLmU5HrXOuLbdbS9EyjCzbH/cB/j+VKaupVfp8yv6XqCfxtF5l5NgMn0rFusbeYZ7dqBMw9akhimnP6ceR/ETgUuEx3lkqPMZw3OQN9vaotRmzGQNwe9bW+lXDHBlQewFEQ6Jch2l5o5SPhA2xXtrDkcxWyytOrzKxpPDerz3c0pkht4HfmTnJLEH2H/NOW0WVH8KO9WSQEA/pED6mn1uxiPLMCjdw1etYRTtgM2Sf2HrXd9lhyRIVmusLcQrg/Q3szLd34XxVJVMNkAdzROoX0l0xRDyR9AAdz86Z3UpsbBIlwWI5cH+dJVAYl12I6rVOz8SCtP8ApmUPuMXeeRuWXlJzjbetlX9VS3Y1rspLdAdjipQCGGOlBXnvCHgTV13PLuDvj39K8wcAYAYfWtpTncb5rMnr9K0RichumXQt3EbNlWON+xoy/P5UeOfgz5/ak3MA6M+Bg5260/Hh3dmQN0ddxTdDFlP2IB8K4Pg95VOLdUvLfSnuNOnMfKw5yMHIqlWkWt8QAyo5kRW5WaZ8ZPt61dbfRyqSW9+FkUkqEbcEZ702t9MghiREjVEXoqjb5VNfUG1yFGTKi6ivT14QDP3ORa1d3eh3v5K7s5TIEDcyKSpB6YIG496yu520vgQiMIWC9CfSspxUqxzAf5W76iRLwZ6USlyPX65qspdbjc1OLkkZzUUat1njpsx+bwFMqaHF0eb/ADSpZ/evPzIG9Atvd2E2unxLBBf8vkLbHrk1VeP2DaM8gySjqy469cf3reW+Cb5NB3+opMqqRnBB3HeipdazLuHaHo0xSwMsT6bp7RxpJd7yHfkPRfn6mndurHv0oNH52BJ2plB5BjHbrRyd5yZQsJxzD7OPC5O1HwlVOR9qXRPkYPpU6S/wn602hAEnWKSYZexR3EJzkOBsy9QaScOSzTcQG1lP+gpdgPpg/wA6YvcYU43PtXvDsUY1i4ucYleJVJPoD/mtqqtasUto6C0Z6wcugIyoFKTgE4yPb1orUbqV7pwDyouwGBvQodgRz8rHrXbmDWEiZqUhBmSLhjuckfy+dGwwII0lkYKoOxPRvQ0ErYIPJnPYHrTuGKN4omAQoq/CelOaetW7wNzFYtuUkhx4YQxY2kO2/wAqF5W9QD3JGKYamwf9CNzGR5jkAgj0pa3OGI5mP+45oV6gMcTSEkT1AA3XPoM050ckRur5wDkZpGS+cBj96YaJzrcOpbylc4965pmxYBOXL0GSam4juiDsSMj6V6LxFjHNnJO1JuML9oNRhRdjynr9KXJqLHJ3zUm0tVqHK/cPXRvqUy3pdHHmHL7E1lVE307b87/esrXzW+pz4hntvZR2/K2ozIhI+HOKjn4q0ewLpDEZmQ8pMY2+hNVDULmbUHaa65zN23wAPl2qK3Tw5DleUg5xjp88VVrorr7DMsjSAjLmXmx1+x1jyeA1tNgsokGx9d69utPkMBns28Ud0BH8qpkxa6GSBkjDEbHlH/RR+h6hPo91GkbNJaSkeJGckfT0/pWX09VhyRMtpygyh/qCatqi2yNznDDtXtlKfAQyHzkZNOuN+FodZtItU0aRWljIdkQgiZfYjv8A1quWRkuZ+S3RmY9djt8/Sl7KFrXELpbBZnxiO4JkA6An0o1JsjYj5VFY6OSV8aY57iMbD606i0S3wN5MnvmkS6+Jyy6tTzFyTMdl2A9K2fUHQcmQPf1o+54elMZayn3/AIHHX61Vb8T2spjuVKOOzdx6j1oihpyo1XHg8xrJqpVdsc1G8MXudXRmOOdCv9/7VTmnx8qM0/UF06dL2VwqRHmOTtij1qyODCX0L7TD+J0TUoytyxRTgjINBKoGCxLddhW+p6rDMscFoxll6tynZR7mtbS1kkI8RiCSOlavZRbheZFVSEBbieIwO42Ge9ErIvIu5LAEjHSpJf8Ax9vlLi4RXx0aTfNYkEEy+LaXCyLnbBDfSjKzLBHBkBcZXl2YDb/itQz4yFBHcHevJY5AxDDcdKyJTJgIN/4e9CNhJ4ndoAzNkQS48MbjtTfTIGhV5pBjIGAT96H0+xYTCZgwXfAPfagOO+JIeHtHlcsjXEilYYy3xN2/5+lO0V7V9xu/iLWNuOxZzrizX1uOLLhI38kGEye56n+tF2t4ZVznFcqF9KbyWS4YmR3LOT1JNWXTtXOApYke5pfUaXjiU9NapG2XxZmx8VZQFnDNPbpJysoYZAPXFZU72x9yj7Yi1blUfE0YTHlxjBxQ5lENwSCxHLsQO1bSTIuUkVmT+Eg7elQW0C3E6IZCA7Bec78mfX0q13jYx3MMtbn9RixJBH1omSQyu2T8AHUbD2xQt/YT6XcMgBkGQFcAEHYH6da0/MuEXoI89S3eslSJnpPUse8M6jLZXsoWZjCykGE7hj6j09KcW6xiR2jjVA5LEKMbnc1XtIHkEhzlsDc52HvVisTuB7VM1dhdtviL2IASwjWyj9e/WmkKdMdqW2uMhewAz96ZI3uMda9Ui4ky0kmFx4OPalvEmjQanZkPyrIu6uB8NFCQDckYqbxgykEjemAABiLKWRgyzimoCbTryW2uRiRDvjoR6/Ko7YnU5PBbeEEF1/i32H/fSrT+JOniSye4hUme2BZcD4l7j+9J+AbQzR23Nsz5kf6natbx7Rfz2lxNR7g6h4zLzpFkljYPc3GABud8Z6bUsvtVubxhyEwxr+xG/v3pjxJdGMJYRoAgUO5x37CkyRq26jbuCd6Tbo48+YnWN5Nj+e0wIHYtKzMWUE5PxH3rI2eFkKOUx5jg43oiK3Zlc4BC46749DWrwtEARvzdvShhmzmFJU9Me6ZqRvWe2uAqygZUg7kepphYWjS3BKty8jZNVHzQukgJBVg3XG43pjxNxXLoXDP/AJu1tlmkZQjIT5QxOM+uxzTmmAdxmT9UmwZXtLjeXZtkKQxPNLjaJACxP9BXHeMOEeOOIdRe+uIbXl3ENusxzGvp067b710Dgq5uDwtBqV9L417qWZJHXooxgKvsKPkgDR5yGdTkH/veq5POcSQHKnifLeoRXNleSWt7C0NxE2HjkGCD70/4Ks/z94XlJ8GHBI/iPauv8XcP2XFUQsL5Uju48C2vQMOjY6N6qaofCmmyaRb3VvdqUuY7lo5E9CAP+/WhX3qaTjvHvT1L3jMuVtIixAcp+3SspObgg4FZUT2WPOZ9JtMU3UnOGGVGTgIFywoZJHgk8RSQEcEA43PyNSMqwjMiAMTnn35se29Cvl2y2Sox161aWFPbEs/EXEFjqugxKfLeK4ymM8p33zt1GPlVS8UMvxt7ZPSvJIjn260PzcpANaY7uYuiisYEuViwjijCnYKKcWlwFIOc496q1hdc0ajO+O9Hw3PI25qPbXkmdbqlthvEA3YdMA5z/wDlFpqCnynf61U0uVOObbHbNSC6I6HHy7UMFlgGoDSyXGpBc460PHqUinPN9zSTxy3f7Vssu+2awS2e80KFxiM9auhdWhJA5gDnHekfATIuoSQLjCDAGem9SXM/LE4zsRVf4Qvfy3FR8U4inJ5T7ggUxUhatszrhUqK/cvOtmRtUmB5vKR16AYoQKEPnXBI7Nj60x4jLrepnZDEOU+vrSpWKAkDJ96BYDuMWqOaxLRoJtZrZoyY2mUElx8W5wM5HvQmuxpHyMCYS2QQYxkkHBO3SldtfwRBo3hfzD/VQ+cH27feg7u8lmlYvLLIrHPn6/P2+VNvYhpC45gE07+7u8TZ8cx8xJA2Pr9K04odZ/w81KN0/wBJTy4H1/rWqtuDsd9jgVFx9MthwN4PSS8kClR9/wCgzWNL/wCghdWPx7YT+DmsjU+FJdMlf/2LCQsijqUO9Xm3lUSK0qnkP7f8d6+b+C9X1HReJba70iCW6mzytbxKWMiEbjAr6QtluNTtba8Wyms2cAvbXAAZD96sWjacz5zEQ6xMTfO1sQiMcrgYNU/i6f8AK6lb3E36YvU5WdtsyJtn5kY+1dIuuH7qdnBCcpOVPNuDVK/Evg3X9X0+xi0y2SU22XkJkAbJ7DNKKm6057GNU2mohh3lXF+m4J3FZVXm0zibT5Py9zo9/wCIvpAzA/UAg1lF+GJYHq9Y7iW7W9PuLC+cFS0TNzI/UH0B/wC+lDRadf3D5Fs4VtyThR/Oi9C1LUH0eGDUZA8i4wxXzcvYE9zT+zmEjDmbG3XNAtuZTtURa31kquFHMq8+h36kHwkIx0WQUjubaeA4miZPmK6c0CupYN77Gkmo2IljbmC5I9MiupZZ/tE19bfd1jiVC1uzEQp2xRy3ue9KddtZLa4SaNv0h5WQD4TQMN9kYJx8zRTUGGRHqteHORLbBfdifrRaXyjGW+9INCsNT1y5/L6TaS3DD4mAwqf7m6CrxafhtfyITe6xZW5A8yohlI/mKEdNmHb1CtO5ir8+gz5+lbxahG2MEU4P4azO/Ja67BI3ZZLVlyPnzEUi1vhfW9FQzPZNcQD/AOa2/UA+YG4rJ0sJXr6XOAZFq+oLHbOQwJxsKphvTFOky4542DKd9yDms1fUWbCBs532NKpJSy03RRtXBi2r1WWAXxO/2F3DxJoMEtnIDMoyN8YPcGlVxHJbsY5FZXzuGFcs4T4qu+Hb1Xiy8JPnjJ9RjNdksNX0jie3ScSIJcdUbdfUGkdTpWQ5mdPqh47RSwUjOcH1A3rxQF8oOM96dNoi8p8K7Q+buv8AfNeS6baWSG5vbtPCXtjlH3zSQUk4xHfkVgTTTdPzE9zcqREg5kB/d/ipbng48S3sV5r0r2+mwf6NupAL+7H0x26044aSPWIF1Jl5NOj3tl7Pj93y9KYaldm5YALhFyAAetHGNON57+BJ9lrWvtE0sP8AxejQ/ltEsY4EGMEKBn+9ay3U85wZD16dBUSRqw3Bz69KZ2+mK8KuGy3b5UJTqNS2BBkVU8mARSPGrGN3+5rYXV0vIfHbAGwzRVzaiAr5gVIyMDFCSkYwD22rhFlRwTOrsfnEOi1ghAHi8Rh1YDGaykvM37c4/wBwrK8NbdjvNfErPiclguVxswo2K/ljOdgBtnNUtL49QTtRK6owA5SB7GqhqMguuZdo9UON5PvWs2rBlPLvtseWqgmph1Icgt614dRTlIMhH3NaCGBKQvWJxJCxYdQc+9LuBtAHE/Flrpj8wt2JeYq2CEXrj64FC3t0XTkJyTnc9xVo/BbUrbTON/8A2GRVurV4VZjjlbmUj78tNUrt7xiolVM7RaWtpptoNP0q3SztIzgIg3ffGSaLtYwxKoCexxWkwe1nZZ5M8xJBAySCdq8humQ/pSEb77eleyPM93ks1uqLg+Vjt9KitZ0guMkloySHUdMGop7mWTmJYFwOjd/81mnq8sgll5fATzSFhhQPnWd3M8Zw38U+GoNE4umWyQpa3I8ZUz8JJ8wHoN+lItL0a81i5Frp0BlkxlicYQe57VfuMc8YcUuLRwIo3KB+wUHBNW/h7S7fSbRLW2XAGxY/Ex9SaR1fqApXjlpR0yb0yZW9A/CnS4og2tu93MwGUjcpGvttufn/ACq12XAHDVsea30tYjy45klkDffmzT62U8g9e9FoOlTku1Np3M39eJtgqniCWPDlhaqGhjkbA28SZnP/ANiaqH4lcOWOpRWZ5DBMJuXyNgOvfKjbY9+tdFSbl22I+Xek/EdgupW5MQ5ZkXKkd/b7VQACDK94NCWcbpPYW8dnwxHbwnliihVFz6AAf2oBcEZGKJ4bu4dR0sQFsso5CB2Ire606W1DMmWjH7gd96UurawK45AHP/YetgjFTByxG3MAPlmjYdQeK3MWAXA2fAFLQwB375zXixzPnkiZh7DNArtsr/SFdFccySe7ed+aYnJ9OlQgySgMgzRMel3U4XMZQDfLbVJqGoaRw7b+Ncy80oHlUbkn2ArVemtsJazgfzO71XprGTJ7TSpDDmQcpJzgelZXOdT/ABJ1GW8drQLHD0VSuTWU4NNSB+sJ8TVnnInFbstDKShwD29KjF0cYYZozVYQHwpzjrSsjBq0oDDMiWLgwn8yD0JFYbpuoO/yoWvQMmtbBBYElaeSRtzRKFlTxFJBXcEdQaHht3dhhaaW9uVGHA+RrDkCGRMidO4U/FWE2UdlxJEzmMYS5jbz496tUHG/CRYSNqjouMYaMDGflXz1eRPbnIB5D8J9qG8aT+I4rIrzzAlSDifQN7+JPCunsZLdri/dfhAAVT9aoPFn4m6prymBHFpad4YSRnvueprnXiMO9YCzELmte19zm3M7DwFCLfS47mT/AFboB9+y/tAq82R55AoPvVQ0h40s7ZNgEjUAfSm9veiKQHO3tXymqG+4sZ9BXVtqCiXKGQjAO4NFK22dvvVYTU0IBXnGRWTatMqZicA+uNqMuoVRiLGhiY8mvgxKKcMOhGDUSXbqSS7EY61XfzTSuHJ3P0qaa9Ih5VcN9MUo1tjNDijAxKNrmt3fDPFN1LYyARs/P4RbykHfp96t+hfi1YSxBNRt2ifG7KeYGuT8dXf5jXbgKwIQCPPuBv8A1qsxXbwnByRX0enoJrDDviDstq/Swcfc+mhx/wALlQ4mix38g2oG+/FDSbdStnDJIe2MAVwCK8DdCPoamW4BOSxBrRrYQqUaZue/9zp+rfibqV1lbMLbJ0BU5NUu81C5u5DJPO7sf4mJpQtwB+8fU1JBOksoUNt3P/FcFfmNCyqodAxCgxx8LN7gVlOra0JhUx/Dj9u9ZW+IH5R+p//Z"/>
          <p:cNvSpPr>
            <a:spLocks noChangeAspect="1" noChangeArrowheads="1"/>
          </p:cNvSpPr>
          <p:nvPr/>
        </p:nvSpPr>
        <p:spPr bwMode="auto">
          <a:xfrm>
            <a:off x="63500" y="-561975"/>
            <a:ext cx="14382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data:image/jpg;base64,/9j/4AAQSkZJRgABAQAAAQABAAD/2wBDAAkGBwgHBgkIBwgKCgkLDRYPDQwMDRsUFRAWIB0iIiAdHx8kKDQsJCYxJx8fLT0tMTU3Ojo6Iys/RD84QzQ5Ojf/2wBDAQoKCg0MDRoPDxo3JR8lNzc3Nzc3Nzc3Nzc3Nzc3Nzc3Nzc3Nzc3Nzc3Nzc3Nzc3Nzc3Nzc3Nzc3Nzc3Nzc3Nzf/wAARCACQALQDASIAAhEBAxEB/8QAHAAAAgIDAQEAAAAAAAAAAAAABAUDBgACBwEI/8QAORAAAgEDAgQEBAQFBAIDAAAAAQIDAAQRBSEGEjFBEyJRYTJxgZEHFCNCUqGxweEzctHwFSRDovH/xAAaAQADAQEBAQAAAAAAAAAAAAADBAUCAQAG/8QAKhEAAgIBAwMEAgIDAQAAAAAAAQIAAxEEEiEiMUEFExRRIzJhgRVCcTP/2gAMAwEAAhEDEQA/AHGnozNy5O/8NPorEMhDE7jua1kXwQvhFSx6qq4o62WRlUs2fY9q+NquUHqXMvWavdyBiawWEIPm5sgdqLutPhuLZomUFSNvY1IIg2249xUM6XVuGkgJl2yUJwaqVWU7cbYsbGY5B5lUupHsJ3t5B5l3XPcdjQ9uxd+Zicsa91m+a9uxzxmMx5HKRg1DA3KwNT2REc7ZdrQ+3k947WNWiCkBlJGQwz9qligRZSxO53pfDeBQM7Ad80QLtTlgp+9MKy4izIwMYyJ+nkfEN1IqsX80puj4xyT0JNOknZxsfpSbWUBVpAMt2rN2GxiaoTDcySCYAb0WJQRkVXrO8WWNcNRqXAx1xSVlRBnbVjLmyeteiY9NsZxvS8TuzKkSs8jbKo6k+lWzROHhHGk2pcrSHfwv2r7H1rVGke44URS21KxkxbbpLKcRRs59hTCHT73bMDD5kf8ANOJruK1xHGmWA2VQAKht9YWScQtEVJOzA5H9KoD0yleHfmJHU2H9VkcdtcoctGcfMGgLm50vTryS8kt2/PSKF8RojhcDbBNNRrMfOR4bYzs1TyzWNzCBOYpEbs4z/I00mjRR+N4L3TnrXj+InTUVuwFE3OOu/wDijbZeeRUZdz6DpW9vptvZyNPaqHRt+Q4wPl6fKiRyT5C+Vh3HY11NF/sTzNvYh4QcQa6txGFBOc52xUKyPFyiNmX2zUqxTu5iCliu+57Gtnt0h/UvbiOKNRuC2M0syuXyoxPBhjDcydNPtb+NZ7q2geQjBZkBJ/lWUnm4wsLV/BtUMka9GXoaymxfSByeZn4upPZTCobZQ/NjejViGOgqJCM9RU6kGlqqK1HAg2JnqJjpRSorDehOccxFbRzhTkkDNGQVo2DMkExRxNoSXURnhAE6A4I/d7GqOrMhKsCGBwQexrq87CSLmU5HrXOuLbdbS9EyjCzbH/cB/j+VKaupVfp8yv6XqCfxtF5l5NgMn0rFusbeYZ7dqBMw9akhimnP6ceR/ETgUuEx3lkqPMZw3OQN9vaotRmzGQNwe9bW+lXDHBlQewFEQ6Jch2l5o5SPhA2xXtrDkcxWyytOrzKxpPDerz3c0pkht4HfmTnJLEH2H/NOW0WVH8KO9WSQEA/pED6mn1uxiPLMCjdw1etYRTtgM2Sf2HrXd9lhyRIVmusLcQrg/Q3szLd34XxVJVMNkAdzROoX0l0xRDyR9AAdz86Z3UpsbBIlwWI5cH+dJVAYl12I6rVOz8SCtP8ApmUPuMXeeRuWXlJzjbetlX9VS3Y1rspLdAdjipQCGGOlBXnvCHgTV13PLuDvj39K8wcAYAYfWtpTncb5rMnr9K0RichumXQt3EbNlWON+xoy/P5UeOfgz5/ak3MA6M+Bg5260/Hh3dmQN0ddxTdDFlP2IB8K4Pg95VOLdUvLfSnuNOnMfKw5yMHIqlWkWt8QAyo5kRW5WaZ8ZPt61dbfRyqSW9+FkUkqEbcEZ702t9MghiREjVEXoqjb5VNfUG1yFGTKi6ivT14QDP3ORa1d3eh3v5K7s5TIEDcyKSpB6YIG496yu520vgQiMIWC9CfSspxUqxzAf5W76iRLwZ6USlyPX65qspdbjc1OLkkZzUUat1njpsx+bwFMqaHF0eb/ADSpZ/evPzIG9Atvd2E2unxLBBf8vkLbHrk1VeP2DaM8gySjqy469cf3reW+Cb5NB3+opMqqRnBB3HeipdazLuHaHo0xSwMsT6bp7RxpJd7yHfkPRfn6mndurHv0oNH52BJ2plB5BjHbrRyd5yZQsJxzD7OPC5O1HwlVOR9qXRPkYPpU6S/wn602hAEnWKSYZexR3EJzkOBsy9QaScOSzTcQG1lP+gpdgPpg/wA6YvcYU43PtXvDsUY1i4ucYleJVJPoD/mtqqtasUto6C0Z6wcugIyoFKTgE4yPb1orUbqV7pwDyouwGBvQodgRz8rHrXbmDWEiZqUhBmSLhjuckfy+dGwwII0lkYKoOxPRvQ0ErYIPJnPYHrTuGKN4omAQoq/CelOaetW7wNzFYtuUkhx4YQxY2kO2/wAqF5W9QD3JGKYamwf9CNzGR5jkAgj0pa3OGI5mP+45oV6gMcTSEkT1AA3XPoM050ckRur5wDkZpGS+cBj96YaJzrcOpbylc4965pmxYBOXL0GSam4juiDsSMj6V6LxFjHNnJO1JuML9oNRhRdjynr9KXJqLHJ3zUm0tVqHK/cPXRvqUy3pdHHmHL7E1lVE307b87/esrXzW+pz4hntvZR2/K2ozIhI+HOKjn4q0ewLpDEZmQ8pMY2+hNVDULmbUHaa65zN23wAPl2qK3Tw5DleUg5xjp88VVrorr7DMsjSAjLmXmx1+x1jyeA1tNgsokGx9d69utPkMBns28Ud0BH8qpkxa6GSBkjDEbHlH/RR+h6hPo91GkbNJaSkeJGckfT0/pWX09VhyRMtpygyh/qCatqi2yNznDDtXtlKfAQyHzkZNOuN+FodZtItU0aRWljIdkQgiZfYjv8A1quWRkuZ+S3RmY9djt8/Sl7KFrXELpbBZnxiO4JkA6An0o1JsjYj5VFY6OSV8aY57iMbD606i0S3wN5MnvmkS6+Jyy6tTzFyTMdl2A9K2fUHQcmQPf1o+54elMZayn3/AIHHX61Vb8T2spjuVKOOzdx6j1oihpyo1XHg8xrJqpVdsc1G8MXudXRmOOdCv9/7VTmnx8qM0/UF06dL2VwqRHmOTtij1qyODCX0L7TD+J0TUoytyxRTgjINBKoGCxLddhW+p6rDMscFoxll6tynZR7mtbS1kkI8RiCSOlavZRbheZFVSEBbieIwO42Ge9ErIvIu5LAEjHSpJf8Ax9vlLi4RXx0aTfNYkEEy+LaXCyLnbBDfSjKzLBHBkBcZXl2YDb/itQz4yFBHcHevJY5AxDDcdKyJTJgIN/4e9CNhJ4ndoAzNkQS48MbjtTfTIGhV5pBjIGAT96H0+xYTCZgwXfAPfagOO+JIeHtHlcsjXEilYYy3xN2/5+lO0V7V9xu/iLWNuOxZzrizX1uOLLhI38kGEye56n+tF2t4ZVznFcqF9KbyWS4YmR3LOT1JNWXTtXOApYke5pfUaXjiU9NapG2XxZmx8VZQFnDNPbpJysoYZAPXFZU72x9yj7Yi1blUfE0YTHlxjBxQ5lENwSCxHLsQO1bSTIuUkVmT+Eg7elQW0C3E6IZCA7Bec78mfX0q13jYx3MMtbn9RixJBH1omSQyu2T8AHUbD2xQt/YT6XcMgBkGQFcAEHYH6da0/MuEXoI89S3eslSJnpPUse8M6jLZXsoWZjCykGE7hj6j09KcW6xiR2jjVA5LEKMbnc1XtIHkEhzlsDc52HvVisTuB7VM1dhdtviL2IASwjWyj9e/WmkKdMdqW2uMhewAz96ZI3uMda9Ui4ky0kmFx4OPalvEmjQanZkPyrIu6uB8NFCQDckYqbxgykEjemAABiLKWRgyzimoCbTryW2uRiRDvjoR6/Ko7YnU5PBbeEEF1/i32H/fSrT+JOniSye4hUme2BZcD4l7j+9J+AbQzR23Nsz5kf6natbx7Rfz2lxNR7g6h4zLzpFkljYPc3GABud8Z6bUsvtVubxhyEwxr+xG/v3pjxJdGMJYRoAgUO5x37CkyRq26jbuCd6Tbo48+YnWN5Nj+e0wIHYtKzMWUE5PxH3rI2eFkKOUx5jg43oiK3Zlc4BC46749DWrwtEARvzdvShhmzmFJU9Me6ZqRvWe2uAqygZUg7kepphYWjS3BKty8jZNVHzQukgJBVg3XG43pjxNxXLoXDP/AJu1tlmkZQjIT5QxOM+uxzTmmAdxmT9UmwZXtLjeXZtkKQxPNLjaJACxP9BXHeMOEeOOIdRe+uIbXl3ENusxzGvp067b710Dgq5uDwtBqV9L417qWZJHXooxgKvsKPkgDR5yGdTkH/veq5POcSQHKnifLeoRXNleSWt7C0NxE2HjkGCD70/4Ks/z94XlJ8GHBI/iPauv8XcP2XFUQsL5Uju48C2vQMOjY6N6qaofCmmyaRb3VvdqUuY7lo5E9CAP+/WhX3qaTjvHvT1L3jMuVtIixAcp+3SspObgg4FZUT2WPOZ9JtMU3UnOGGVGTgIFywoZJHgk8RSQEcEA43PyNSMqwjMiAMTnn35se29Cvl2y2Sox161aWFPbEs/EXEFjqugxKfLeK4ymM8p33zt1GPlVS8UMvxt7ZPSvJIjn260PzcpANaY7uYuiisYEuViwjijCnYKKcWlwFIOc496q1hdc0ajO+O9Hw3PI25qPbXkmdbqlthvEA3YdMA5z/wDlFpqCnynf61U0uVOObbHbNSC6I6HHy7UMFlgGoDSyXGpBc460PHqUinPN9zSTxy3f7Vssu+2awS2e80KFxiM9auhdWhJA5gDnHekfATIuoSQLjCDAGem9SXM/LE4zsRVf4Qvfy3FR8U4inJ5T7ggUxUhatszrhUqK/cvOtmRtUmB5vKR16AYoQKEPnXBI7Nj60x4jLrepnZDEOU+vrSpWKAkDJ96BYDuMWqOaxLRoJtZrZoyY2mUElx8W5wM5HvQmuxpHyMCYS2QQYxkkHBO3SldtfwRBo3hfzD/VQ+cH27feg7u8lmlYvLLIrHPn6/P2+VNvYhpC45gE07+7u8TZ8cx8xJA2Pr9K04odZ/w81KN0/wBJTy4H1/rWqtuDsd9jgVFx9MthwN4PSS8kClR9/wCgzWNL/wCghdWPx7YT+DmsjU+FJdMlf/2LCQsijqUO9Xm3lUSK0qnkP7f8d6+b+C9X1HReJba70iCW6mzytbxKWMiEbjAr6QtluNTtba8Wyms2cAvbXAAZD96sWjacz5zEQ6xMTfO1sQiMcrgYNU/i6f8AK6lb3E36YvU5WdtsyJtn5kY+1dIuuH7qdnBCcpOVPNuDVK/Evg3X9X0+xi0y2SU22XkJkAbJ7DNKKm6057GNU2mohh3lXF+m4J3FZVXm0zibT5Py9zo9/wCIvpAzA/UAg1lF+GJYHq9Y7iW7W9PuLC+cFS0TNzI/UH0B/wC+lDRadf3D5Fs4VtyThR/Oi9C1LUH0eGDUZA8i4wxXzcvYE9zT+zmEjDmbG3XNAtuZTtURa31kquFHMq8+h36kHwkIx0WQUjubaeA4miZPmK6c0CupYN77Gkmo2IljbmC5I9MiupZZ/tE19bfd1jiVC1uzEQp2xRy3ue9KddtZLa4SaNv0h5WQD4TQMN9kYJx8zRTUGGRHqteHORLbBfdifrRaXyjGW+9INCsNT1y5/L6TaS3DD4mAwqf7m6CrxafhtfyITe6xZW5A8yohlI/mKEdNmHb1CtO5ir8+gz5+lbxahG2MEU4P4azO/Ja67BI3ZZLVlyPnzEUi1vhfW9FQzPZNcQD/AOa2/UA+YG4rJ0sJXr6XOAZFq+oLHbOQwJxsKphvTFOky4542DKd9yDms1fUWbCBs532NKpJSy03RRtXBi2r1WWAXxO/2F3DxJoMEtnIDMoyN8YPcGlVxHJbsY5FZXzuGFcs4T4qu+Hb1Xiy8JPnjJ9RjNdksNX0jie3ScSIJcdUbdfUGkdTpWQ5mdPqh47RSwUjOcH1A3rxQF8oOM96dNoi8p8K7Q+buv8AfNeS6baWSG5vbtPCXtjlH3zSQUk4xHfkVgTTTdPzE9zcqREg5kB/d/ipbng48S3sV5r0r2+mwf6NupAL+7H0x26044aSPWIF1Jl5NOj3tl7Pj93y9KYaldm5YALhFyAAetHGNON57+BJ9lrWvtE0sP8AxejQ/ltEsY4EGMEKBn+9ay3U85wZD16dBUSRqw3Bz69KZ2+mK8KuGy3b5UJTqNS2BBkVU8mARSPGrGN3+5rYXV0vIfHbAGwzRVzaiAr5gVIyMDFCSkYwD22rhFlRwTOrsfnEOi1ghAHi8Rh1YDGaykvM37c4/wBwrK8NbdjvNfErPiclguVxswo2K/ljOdgBtnNUtL49QTtRK6owA5SB7GqhqMguuZdo9UON5PvWs2rBlPLvtseWqgmph1Icgt614dRTlIMhH3NaCGBKQvWJxJCxYdQc+9LuBtAHE/Flrpj8wt2JeYq2CEXrj64FC3t0XTkJyTnc9xVo/BbUrbTON/8A2GRVurV4VZjjlbmUj78tNUrt7xiolVM7RaWtpptoNP0q3SztIzgIg3ffGSaLtYwxKoCexxWkwe1nZZ5M8xJBAySCdq8humQ/pSEb77eleyPM93ks1uqLg+Vjt9KitZ0guMkloySHUdMGop7mWTmJYFwOjd/81mnq8sgll5fATzSFhhQPnWd3M8Zw38U+GoNE4umWyQpa3I8ZUz8JJ8wHoN+lItL0a81i5Frp0BlkxlicYQe57VfuMc8YcUuLRwIo3KB+wUHBNW/h7S7fSbRLW2XAGxY/Ex9SaR1fqApXjlpR0yb0yZW9A/CnS4og2tu93MwGUjcpGvttufn/ACq12XAHDVsea30tYjy45klkDffmzT62U8g9e9FoOlTku1Np3M39eJtgqniCWPDlhaqGhjkbA28SZnP/ANiaqH4lcOWOpRWZ5DBMJuXyNgOvfKjbY9+tdFSbl22I+Xek/EdgupW5MQ5ZkXKkd/b7VQACDK94NCWcbpPYW8dnwxHbwnliihVFz6AAf2oBcEZGKJ4bu4dR0sQFsso5CB2Ire606W1DMmWjH7gd96UurawK45AHP/YetgjFTByxG3MAPlmjYdQeK3MWAXA2fAFLQwB375zXixzPnkiZh7DNArtsr/SFdFccySe7ed+aYnJ9OlQgySgMgzRMel3U4XMZQDfLbVJqGoaRw7b+Ncy80oHlUbkn2ArVemtsJazgfzO71XprGTJ7TSpDDmQcpJzgelZXOdT/ABJ1GW8drQLHD0VSuTWU4NNSB+sJ8TVnnInFbstDKShwD29KjF0cYYZozVYQHwpzjrSsjBq0oDDMiWLgwn8yD0JFYbpuoO/yoWvQMmtbBBYElaeSRtzRKFlTxFJBXcEdQaHht3dhhaaW9uVGHA+RrDkCGRMidO4U/FWE2UdlxJEzmMYS5jbz496tUHG/CRYSNqjouMYaMDGflXz1eRPbnIB5D8J9qG8aT+I4rIrzzAlSDifQN7+JPCunsZLdri/dfhAAVT9aoPFn4m6prymBHFpad4YSRnvueprnXiMO9YCzELmte19zm3M7DwFCLfS47mT/AFboB9+y/tAq82R55AoPvVQ0h40s7ZNgEjUAfSm9veiKQHO3tXymqG+4sZ9BXVtqCiXKGQjAO4NFK22dvvVYTU0IBXnGRWTatMqZicA+uNqMuoVRiLGhiY8mvgxKKcMOhGDUSXbqSS7EY61XfzTSuHJ3P0qaa9Ih5VcN9MUo1tjNDijAxKNrmt3fDPFN1LYyARs/P4RbykHfp96t+hfi1YSxBNRt2ifG7KeYGuT8dXf5jXbgKwIQCPPuBv8A1qsxXbwnByRX0enoJrDDviDstq/Swcfc+mhx/wALlQ4mix38g2oG+/FDSbdStnDJIe2MAVwCK8DdCPoamW4BOSxBrRrYQqUaZue/9zp+rfibqV1lbMLbJ0BU5NUu81C5u5DJPO7sf4mJpQtwB+8fU1JBOksoUNt3P/FcFfmNCyqodAxCgxx8LN7gVlOra0JhUx/Dj9u9ZW+IH5R+p//Z"/>
          <p:cNvSpPr>
            <a:spLocks noChangeAspect="1" noChangeArrowheads="1"/>
          </p:cNvSpPr>
          <p:nvPr/>
        </p:nvSpPr>
        <p:spPr bwMode="auto">
          <a:xfrm>
            <a:off x="215900" y="-409575"/>
            <a:ext cx="14382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0" descr="data:image/jpg;base64,/9j/4AAQSkZJRgABAQAAAQABAAD/2wBDAAkGBwgHBgkIBwgKCgkLDRYPDQwMDRsUFRAWIB0iIiAdHx8kKDQsJCYxJx8fLT0tMTU3Ojo6Iys/RD84QzQ5Ojf/2wBDAQoKCg0MDRoPDxo3JR8lNzc3Nzc3Nzc3Nzc3Nzc3Nzc3Nzc3Nzc3Nzc3Nzc3Nzc3Nzc3Nzc3Nzc3Nzc3Nzc3Nzf/wAARCACQALQDASIAAhEBAxEB/8QAHAAAAgIDAQEAAAAAAAAAAAAABAUDBgACBwEI/8QAORAAAgEDAgQEBAQFBAIDAAAAAQIDAAQRBSEGEjFBEyJRYTJxgZEHFCNCUqGxweEzctHwFSRDovH/xAAaAQADAQEBAQAAAAAAAAAAAAADBAUCAQAG/8QAKhEAAgIBAwMEAgIDAQAAAAAAAQIAAxEEEiEiMUEFExRRIzJhgRVCcTP/2gAMAwEAAhEDEQA/AHGnozNy5O/8NPorEMhDE7jua1kXwQvhFSx6qq4o62WRlUs2fY9q+NquUHqXMvWavdyBiawWEIPm5sgdqLutPhuLZomUFSNvY1IIg2249xUM6XVuGkgJl2yUJwaqVWU7cbYsbGY5B5lUupHsJ3t5B5l3XPcdjQ9uxd+Zicsa91m+a9uxzxmMx5HKRg1DA3KwNT2REc7ZdrQ+3k947WNWiCkBlJGQwz9qligRZSxO53pfDeBQM7Ad80QLtTlgp+9MKy4izIwMYyJ+nkfEN1IqsX80puj4xyT0JNOknZxsfpSbWUBVpAMt2rN2GxiaoTDcySCYAb0WJQRkVXrO8WWNcNRqXAx1xSVlRBnbVjLmyeteiY9NsZxvS8TuzKkSs8jbKo6k+lWzROHhHGk2pcrSHfwv2r7H1rVGke44URS21KxkxbbpLKcRRs59hTCHT73bMDD5kf8ANOJruK1xHGmWA2VQAKht9YWScQtEVJOzA5H9KoD0yleHfmJHU2H9VkcdtcoctGcfMGgLm50vTryS8kt2/PSKF8RojhcDbBNNRrMfOR4bYzs1TyzWNzCBOYpEbs4z/I00mjRR+N4L3TnrXj+InTUVuwFE3OOu/wDijbZeeRUZdz6DpW9vptvZyNPaqHRt+Q4wPl6fKiRyT5C+Vh3HY11NF/sTzNvYh4QcQa6txGFBOc52xUKyPFyiNmX2zUqxTu5iCliu+57Gtnt0h/UvbiOKNRuC2M0syuXyoxPBhjDcydNPtb+NZ7q2geQjBZkBJ/lWUnm4wsLV/BtUMka9GXoaymxfSByeZn4upPZTCobZQ/NjejViGOgqJCM9RU6kGlqqK1HAg2JnqJjpRSorDehOccxFbRzhTkkDNGQVo2DMkExRxNoSXURnhAE6A4I/d7GqOrMhKsCGBwQexrq87CSLmU5HrXOuLbdbS9EyjCzbH/cB/j+VKaupVfp8yv6XqCfxtF5l5NgMn0rFusbeYZ7dqBMw9akhimnP6ceR/ETgUuEx3lkqPMZw3OQN9vaotRmzGQNwe9bW+lXDHBlQewFEQ6Jch2l5o5SPhA2xXtrDkcxWyytOrzKxpPDerz3c0pkht4HfmTnJLEH2H/NOW0WVH8KO9WSQEA/pED6mn1uxiPLMCjdw1etYRTtgM2Sf2HrXd9lhyRIVmusLcQrg/Q3szLd34XxVJVMNkAdzROoX0l0xRDyR9AAdz86Z3UpsbBIlwWI5cH+dJVAYl12I6rVOz8SCtP8ApmUPuMXeeRuWXlJzjbetlX9VS3Y1rspLdAdjipQCGGOlBXnvCHgTV13PLuDvj39K8wcAYAYfWtpTncb5rMnr9K0RichumXQt3EbNlWON+xoy/P5UeOfgz5/ak3MA6M+Bg5260/Hh3dmQN0ddxTdDFlP2IB8K4Pg95VOLdUvLfSnuNOnMfKw5yMHIqlWkWt8QAyo5kRW5WaZ8ZPt61dbfRyqSW9+FkUkqEbcEZ702t9MghiREjVEXoqjb5VNfUG1yFGTKi6ivT14QDP3ORa1d3eh3v5K7s5TIEDcyKSpB6YIG496yu520vgQiMIWC9CfSspxUqxzAf5W76iRLwZ6USlyPX65qspdbjc1OLkkZzUUat1njpsx+bwFMqaHF0eb/ADSpZ/evPzIG9Atvd2E2unxLBBf8vkLbHrk1VeP2DaM8gySjqy469cf3reW+Cb5NB3+opMqqRnBB3HeipdazLuHaHo0xSwMsT6bp7RxpJd7yHfkPRfn6mndurHv0oNH52BJ2plB5BjHbrRyd5yZQsJxzD7OPC5O1HwlVOR9qXRPkYPpU6S/wn602hAEnWKSYZexR3EJzkOBsy9QaScOSzTcQG1lP+gpdgPpg/wA6YvcYU43PtXvDsUY1i4ucYleJVJPoD/mtqqtasUto6C0Z6wcugIyoFKTgE4yPb1orUbqV7pwDyouwGBvQodgRz8rHrXbmDWEiZqUhBmSLhjuckfy+dGwwII0lkYKoOxPRvQ0ErYIPJnPYHrTuGKN4omAQoq/CelOaetW7wNzFYtuUkhx4YQxY2kO2/wAqF5W9QD3JGKYamwf9CNzGR5jkAgj0pa3OGI5mP+45oV6gMcTSEkT1AA3XPoM050ckRur5wDkZpGS+cBj96YaJzrcOpbylc4965pmxYBOXL0GSam4juiDsSMj6V6LxFjHNnJO1JuML9oNRhRdjynr9KXJqLHJ3zUm0tVqHK/cPXRvqUy3pdHHmHL7E1lVE307b87/esrXzW+pz4hntvZR2/K2ozIhI+HOKjn4q0ewLpDEZmQ8pMY2+hNVDULmbUHaa65zN23wAPl2qK3Tw5DleUg5xjp88VVrorr7DMsjSAjLmXmx1+x1jyeA1tNgsokGx9d69utPkMBns28Ud0BH8qpkxa6GSBkjDEbHlH/RR+h6hPo91GkbNJaSkeJGckfT0/pWX09VhyRMtpygyh/qCatqi2yNznDDtXtlKfAQyHzkZNOuN+FodZtItU0aRWljIdkQgiZfYjv8A1quWRkuZ+S3RmY9djt8/Sl7KFrXELpbBZnxiO4JkA6An0o1JsjYj5VFY6OSV8aY57iMbD606i0S3wN5MnvmkS6+Jyy6tTzFyTMdl2A9K2fUHQcmQPf1o+54elMZayn3/AIHHX61Vb8T2spjuVKOOzdx6j1oihpyo1XHg8xrJqpVdsc1G8MXudXRmOOdCv9/7VTmnx8qM0/UF06dL2VwqRHmOTtij1qyODCX0L7TD+J0TUoytyxRTgjINBKoGCxLddhW+p6rDMscFoxll6tynZR7mtbS1kkI8RiCSOlavZRbheZFVSEBbieIwO42Ge9ErIvIu5LAEjHSpJf8Ax9vlLi4RXx0aTfNYkEEy+LaXCyLnbBDfSjKzLBHBkBcZXl2YDb/itQz4yFBHcHevJY5AxDDcdKyJTJgIN/4e9CNhJ4ndoAzNkQS48MbjtTfTIGhV5pBjIGAT96H0+xYTCZgwXfAPfagOO+JIeHtHlcsjXEilYYy3xN2/5+lO0V7V9xu/iLWNuOxZzrizX1uOLLhI38kGEye56n+tF2t4ZVznFcqF9KbyWS4YmR3LOT1JNWXTtXOApYke5pfUaXjiU9NapG2XxZmx8VZQFnDNPbpJysoYZAPXFZU72x9yj7Yi1blUfE0YTHlxjBxQ5lENwSCxHLsQO1bSTIuUkVmT+Eg7elQW0C3E6IZCA7Bec78mfX0q13jYx3MMtbn9RixJBH1omSQyu2T8AHUbD2xQt/YT6XcMgBkGQFcAEHYH6da0/MuEXoI89S3eslSJnpPUse8M6jLZXsoWZjCykGE7hj6j09KcW6xiR2jjVA5LEKMbnc1XtIHkEhzlsDc52HvVisTuB7VM1dhdtviL2IASwjWyj9e/WmkKdMdqW2uMhewAz96ZI3uMda9Ui4ky0kmFx4OPalvEmjQanZkPyrIu6uB8NFCQDckYqbxgykEjemAABiLKWRgyzimoCbTryW2uRiRDvjoR6/Ko7YnU5PBbeEEF1/i32H/fSrT+JOniSye4hUme2BZcD4l7j+9J+AbQzR23Nsz5kf6natbx7Rfz2lxNR7g6h4zLzpFkljYPc3GABud8Z6bUsvtVubxhyEwxr+xG/v3pjxJdGMJYRoAgUO5x37CkyRq26jbuCd6Tbo48+YnWN5Nj+e0wIHYtKzMWUE5PxH3rI2eFkKOUx5jg43oiK3Zlc4BC46749DWrwtEARvzdvShhmzmFJU9Me6ZqRvWe2uAqygZUg7kepphYWjS3BKty8jZNVHzQukgJBVg3XG43pjxNxXLoXDP/AJu1tlmkZQjIT5QxOM+uxzTmmAdxmT9UmwZXtLjeXZtkKQxPNLjaJACxP9BXHeMOEeOOIdRe+uIbXl3ENusxzGvp067b710Dgq5uDwtBqV9L417qWZJHXooxgKvsKPkgDR5yGdTkH/veq5POcSQHKnifLeoRXNleSWt7C0NxE2HjkGCD70/4Ks/z94XlJ8GHBI/iPauv8XcP2XFUQsL5Uju48C2vQMOjY6N6qaofCmmyaRb3VvdqUuY7lo5E9CAP+/WhX3qaTjvHvT1L3jMuVtIixAcp+3SspObgg4FZUT2WPOZ9JtMU3UnOGGVGTgIFywoZJHgk8RSQEcEA43PyNSMqwjMiAMTnn35se29Cvl2y2Sox161aWFPbEs/EXEFjqugxKfLeK4ymM8p33zt1GPlVS8UMvxt7ZPSvJIjn260PzcpANaY7uYuiisYEuViwjijCnYKKcWlwFIOc496q1hdc0ajO+O9Hw3PI25qPbXkmdbqlthvEA3YdMA5z/wDlFpqCnynf61U0uVOObbHbNSC6I6HHy7UMFlgGoDSyXGpBc460PHqUinPN9zSTxy3f7Vssu+2awS2e80KFxiM9auhdWhJA5gDnHekfATIuoSQLjCDAGem9SXM/LE4zsRVf4Qvfy3FR8U4inJ5T7ggUxUhatszrhUqK/cvOtmRtUmB5vKR16AYoQKEPnXBI7Nj60x4jLrepnZDEOU+vrSpWKAkDJ96BYDuMWqOaxLRoJtZrZoyY2mUElx8W5wM5HvQmuxpHyMCYS2QQYxkkHBO3SldtfwRBo3hfzD/VQ+cH27feg7u8lmlYvLLIrHPn6/P2+VNvYhpC45gE07+7u8TZ8cx8xJA2Pr9K04odZ/w81KN0/wBJTy4H1/rWqtuDsd9jgVFx9MthwN4PSS8kClR9/wCgzWNL/wCghdWPx7YT+DmsjU+FJdMlf/2LCQsijqUO9Xm3lUSK0qnkP7f8d6+b+C9X1HReJba70iCW6mzytbxKWMiEbjAr6QtluNTtba8Wyms2cAvbXAAZD96sWjacz5zEQ6xMTfO1sQiMcrgYNU/i6f8AK6lb3E36YvU5WdtsyJtn5kY+1dIuuH7qdnBCcpOVPNuDVK/Evg3X9X0+xi0y2SU22XkJkAbJ7DNKKm6057GNU2mohh3lXF+m4J3FZVXm0zibT5Py9zo9/wCIvpAzA/UAg1lF+GJYHq9Y7iW7W9PuLC+cFS0TNzI/UH0B/wC+lDRadf3D5Fs4VtyThR/Oi9C1LUH0eGDUZA8i4wxXzcvYE9zT+zmEjDmbG3XNAtuZTtURa31kquFHMq8+h36kHwkIx0WQUjubaeA4miZPmK6c0CupYN77Gkmo2IljbmC5I9MiupZZ/tE19bfd1jiVC1uzEQp2xRy3ue9KddtZLa4SaNv0h5WQD4TQMN9kYJx8zRTUGGRHqteHORLbBfdifrRaXyjGW+9INCsNT1y5/L6TaS3DD4mAwqf7m6CrxafhtfyITe6xZW5A8yohlI/mKEdNmHb1CtO5ir8+gz5+lbxahG2MEU4P4azO/Ja67BI3ZZLVlyPnzEUi1vhfW9FQzPZNcQD/AOa2/UA+YG4rJ0sJXr6XOAZFq+oLHbOQwJxsKphvTFOky4542DKd9yDms1fUWbCBs532NKpJSy03RRtXBi2r1WWAXxO/2F3DxJoMEtnIDMoyN8YPcGlVxHJbsY5FZXzuGFcs4T4qu+Hb1Xiy8JPnjJ9RjNdksNX0jie3ScSIJcdUbdfUGkdTpWQ5mdPqh47RSwUjOcH1A3rxQF8oOM96dNoi8p8K7Q+buv8AfNeS6baWSG5vbtPCXtjlH3zSQUk4xHfkVgTTTdPzE9zcqREg5kB/d/ipbng48S3sV5r0r2+mwf6NupAL+7H0x26044aSPWIF1Jl5NOj3tl7Pj93y9KYaldm5YALhFyAAetHGNON57+BJ9lrWvtE0sP8AxejQ/ltEsY4EGMEKBn+9ay3U85wZD16dBUSRqw3Bz69KZ2+mK8KuGy3b5UJTqNS2BBkVU8mARSPGrGN3+5rYXV0vIfHbAGwzRVzaiAr5gVIyMDFCSkYwD22rhFlRwTOrsfnEOi1ghAHi8Rh1YDGaykvM37c4/wBwrK8NbdjvNfErPiclguVxswo2K/ljOdgBtnNUtL49QTtRK6owA5SB7GqhqMguuZdo9UON5PvWs2rBlPLvtseWqgmph1Icgt614dRTlIMhH3NaCGBKQvWJxJCxYdQc+9LuBtAHE/Flrpj8wt2JeYq2CEXrj64FC3t0XTkJyTnc9xVo/BbUrbTON/8A2GRVurV4VZjjlbmUj78tNUrt7xiolVM7RaWtpptoNP0q3SztIzgIg3ffGSaLtYwxKoCexxWkwe1nZZ5M8xJBAySCdq8humQ/pSEb77eleyPM93ks1uqLg+Vjt9KitZ0guMkloySHUdMGop7mWTmJYFwOjd/81mnq8sgll5fATzSFhhQPnWd3M8Zw38U+GoNE4umWyQpa3I8ZUz8JJ8wHoN+lItL0a81i5Frp0BlkxlicYQe57VfuMc8YcUuLRwIo3KB+wUHBNW/h7S7fSbRLW2XAGxY/Ex9SaR1fqApXjlpR0yb0yZW9A/CnS4og2tu93MwGUjcpGvttufn/ACq12XAHDVsea30tYjy45klkDffmzT62U8g9e9FoOlTku1Np3M39eJtgqniCWPDlhaqGhjkbA28SZnP/ANiaqH4lcOWOpRWZ5DBMJuXyNgOvfKjbY9+tdFSbl22I+Xek/EdgupW5MQ5ZkXKkd/b7VQACDK94NCWcbpPYW8dnwxHbwnliihVFz6AAf2oBcEZGKJ4bu4dR0sQFsso5CB2Ire606W1DMmWjH7gd96UurawK45AHP/YetgjFTByxG3MAPlmjYdQeK3MWAXA2fAFLQwB375zXixzPnkiZh7DNArtsr/SFdFccySe7ed+aYnJ9OlQgySgMgzRMel3U4XMZQDfLbVJqGoaRw7b+Ncy80oHlUbkn2ArVemtsJazgfzO71XprGTJ7TSpDDmQcpJzgelZXOdT/ABJ1GW8drQLHD0VSuTWU4NNSB+sJ8TVnnInFbstDKShwD29KjF0cYYZozVYQHwpzjrSsjBq0oDDMiWLgwn8yD0JFYbpuoO/yoWvQMmtbBBYElaeSRtzRKFlTxFJBXcEdQaHht3dhhaaW9uVGHA+RrDkCGRMidO4U/FWE2UdlxJEzmMYS5jbz496tUHG/CRYSNqjouMYaMDGflXz1eRPbnIB5D8J9qG8aT+I4rIrzzAlSDifQN7+JPCunsZLdri/dfhAAVT9aoPFn4m6prymBHFpad4YSRnvueprnXiMO9YCzELmte19zm3M7DwFCLfS47mT/AFboB9+y/tAq82R55AoPvVQ0h40s7ZNgEjUAfSm9veiKQHO3tXymqG+4sZ9BXVtqCiXKGQjAO4NFK22dvvVYTU0IBXnGRWTatMqZicA+uNqMuoVRiLGhiY8mvgxKKcMOhGDUSXbqSS7EY61XfzTSuHJ3P0qaa9Ih5VcN9MUo1tjNDijAxKNrmt3fDPFN1LYyARs/P4RbykHfp96t+hfi1YSxBNRt2ifG7KeYGuT8dXf5jXbgKwIQCPPuBv8A1qsxXbwnByRX0enoJrDDviDstq/Swcfc+mhx/wALlQ4mix38g2oG+/FDSbdStnDJIe2MAVwCK8DdCPoamW4BOSxBrRrYQqUaZue/9zp+rfibqV1lbMLbJ0BU5NUu81C5u5DJPO7sf4mJpQtwB+8fU1JBOksoUNt3P/FcFfmNCyqodAxCgxx8LN7gVlOra0JhUx/Dj9u9ZW+IH5R+p//Z"/>
          <p:cNvSpPr>
            <a:spLocks noChangeAspect="1" noChangeArrowheads="1"/>
          </p:cNvSpPr>
          <p:nvPr/>
        </p:nvSpPr>
        <p:spPr bwMode="auto">
          <a:xfrm>
            <a:off x="368300" y="-257175"/>
            <a:ext cx="14382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84" name="Picture 12" descr="http://www.beauty-advices.com/wp-content/uploads/2008/12/citrus-fruits-300x24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4581128"/>
            <a:ext cx="2381422" cy="190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3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2785" y="170080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If you look at the formulae of all acids you will notice that they all contain hydrogen;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Acids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026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47864" y="2780928"/>
            <a:ext cx="19314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H</a:t>
            </a:r>
            <a:r>
              <a:rPr lang="en-GB" sz="2800" b="1" baseline="-25000" dirty="0" smtClean="0">
                <a:latin typeface="Comic Sans MS" pitchFamily="66" charset="0"/>
              </a:rPr>
              <a:t>2</a:t>
            </a:r>
            <a:r>
              <a:rPr lang="en-GB" sz="2800" b="1" dirty="0" smtClean="0">
                <a:latin typeface="Comic Sans MS" pitchFamily="66" charset="0"/>
              </a:rPr>
              <a:t>SO</a:t>
            </a:r>
            <a:r>
              <a:rPr lang="en-GB" sz="2800" b="1" baseline="-25000" dirty="0" smtClean="0">
                <a:latin typeface="Comic Sans MS" pitchFamily="66" charset="0"/>
              </a:rPr>
              <a:t>4</a:t>
            </a:r>
          </a:p>
          <a:p>
            <a:r>
              <a:rPr lang="en-GB" sz="28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H</a:t>
            </a:r>
            <a:r>
              <a:rPr lang="en-GB" sz="2800" b="1" dirty="0" err="1" smtClean="0">
                <a:latin typeface="Comic Sans MS" pitchFamily="66" charset="0"/>
              </a:rPr>
              <a:t>Cl</a:t>
            </a:r>
            <a:endParaRPr lang="en-GB" sz="2800" b="1" dirty="0" smtClean="0">
              <a:latin typeface="Comic Sans MS" pitchFamily="66" charset="0"/>
            </a:endParaRPr>
          </a:p>
          <a:p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H</a:t>
            </a:r>
            <a:r>
              <a:rPr lang="en-GB" sz="2800" b="1" dirty="0" smtClean="0">
                <a:latin typeface="Comic Sans MS" pitchFamily="66" charset="0"/>
              </a:rPr>
              <a:t>NO</a:t>
            </a:r>
            <a:r>
              <a:rPr lang="en-GB" sz="2800" b="1" baseline="-25000" dirty="0" smtClean="0">
                <a:latin typeface="Comic Sans MS" pitchFamily="66" charset="0"/>
              </a:rPr>
              <a:t>3</a:t>
            </a:r>
            <a:endParaRPr lang="en-GB" sz="2800" b="1" baseline="-250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437112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When an acid is added to water the acid splits into it’s component ions and releases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H</a:t>
            </a:r>
            <a:r>
              <a:rPr lang="en-GB" sz="2400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+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ions</a:t>
            </a:r>
            <a:r>
              <a:rPr lang="en-GB" sz="2400" dirty="0" smtClean="0">
                <a:latin typeface="Comic Sans MS" pitchFamily="66" charset="0"/>
              </a:rPr>
              <a:t>.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H</a:t>
            </a:r>
            <a:r>
              <a:rPr lang="en-GB" sz="2400" dirty="0" err="1" smtClean="0">
                <a:latin typeface="Comic Sans MS" pitchFamily="66" charset="0"/>
              </a:rPr>
              <a:t>Cl</a:t>
            </a:r>
            <a:r>
              <a:rPr lang="en-GB" sz="2400" dirty="0" smtClean="0">
                <a:latin typeface="Comic Sans MS" pitchFamily="66" charset="0"/>
              </a:rPr>
              <a:t> + </a:t>
            </a:r>
            <a:r>
              <a:rPr lang="en-GB" sz="2400" dirty="0" err="1" smtClean="0">
                <a:latin typeface="Comic Sans MS" pitchFamily="66" charset="0"/>
              </a:rPr>
              <a:t>aq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H</a:t>
            </a:r>
            <a:r>
              <a:rPr lang="en-GB" sz="2400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+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 + </a:t>
            </a:r>
            <a:r>
              <a:rPr lang="en-GB" sz="2400" dirty="0" err="1" smtClean="0">
                <a:latin typeface="Comic Sans MS" pitchFamily="66" charset="0"/>
                <a:sym typeface="Wingdings" pitchFamily="2" charset="2"/>
              </a:rPr>
              <a:t>Cl</a:t>
            </a:r>
            <a:r>
              <a:rPr lang="en-GB" sz="2400" baseline="30000" dirty="0" smtClean="0">
                <a:latin typeface="Comic Sans MS" pitchFamily="66" charset="0"/>
                <a:sym typeface="Wingdings" pitchFamily="2" charset="2"/>
              </a:rPr>
              <a:t>-</a:t>
            </a:r>
          </a:p>
          <a:p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H</a:t>
            </a:r>
            <a:r>
              <a:rPr lang="en-GB" sz="2400" baseline="-25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SO</a:t>
            </a:r>
            <a:r>
              <a:rPr lang="en-GB" sz="2400" baseline="-25000" dirty="0" smtClean="0">
                <a:latin typeface="Comic Sans MS" pitchFamily="66" charset="0"/>
                <a:sym typeface="Wingdings" pitchFamily="2" charset="2"/>
              </a:rPr>
              <a:t>4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 + </a:t>
            </a:r>
            <a:r>
              <a:rPr lang="en-GB" sz="2400" dirty="0" err="1" smtClean="0">
                <a:latin typeface="Comic Sans MS" pitchFamily="66" charset="0"/>
                <a:sym typeface="Wingdings" pitchFamily="2" charset="2"/>
              </a:rPr>
              <a:t>aq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 2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H</a:t>
            </a:r>
            <a:r>
              <a:rPr lang="en-GB" sz="2400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+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+ SO4</a:t>
            </a:r>
            <a:r>
              <a:rPr lang="en-GB" sz="2400" baseline="30000" dirty="0" smtClean="0">
                <a:latin typeface="Comic Sans MS" pitchFamily="66" charset="0"/>
                <a:sym typeface="Wingdings" pitchFamily="2" charset="2"/>
              </a:rPr>
              <a:t>2-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16016" y="5406608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The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H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+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GB" dirty="0" smtClean="0">
                <a:latin typeface="Comic Sans MS" pitchFamily="66" charset="0"/>
                <a:sym typeface="Wingdings" pitchFamily="2" charset="2"/>
              </a:rPr>
              <a:t>ion (proton) if the active ingredient in acids. </a:t>
            </a:r>
          </a:p>
          <a:p>
            <a:endParaRPr lang="en-GB" dirty="0">
              <a:solidFill>
                <a:schemeClr val="accent2">
                  <a:lumMod val="75000"/>
                </a:schemeClr>
              </a:solidFill>
              <a:latin typeface="Comic Sans MS" pitchFamily="66" charset="0"/>
              <a:sym typeface="Wingdings" pitchFamily="2" charset="2"/>
            </a:endParaRPr>
          </a:p>
          <a:p>
            <a:r>
              <a:rPr lang="en-GB" dirty="0" smtClean="0">
                <a:latin typeface="Comic Sans MS" pitchFamily="66" charset="0"/>
                <a:sym typeface="Wingdings" pitchFamily="2" charset="2"/>
              </a:rPr>
              <a:t>All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acids</a:t>
            </a:r>
            <a:r>
              <a:rPr lang="en-GB" dirty="0" smtClean="0">
                <a:latin typeface="Comic Sans MS" pitchFamily="66" charset="0"/>
                <a:sym typeface="Wingdings" pitchFamily="2" charset="2"/>
              </a:rPr>
              <a:t> are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proton donors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endParaRPr lang="en-GB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28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785" y="1700808"/>
            <a:ext cx="9144000" cy="2390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Base:</a:t>
            </a:r>
            <a:r>
              <a:rPr lang="en-GB" sz="2400" dirty="0" smtClean="0">
                <a:latin typeface="Comic Sans MS" pitchFamily="66" charset="0"/>
              </a:rPr>
              <a:t> A species that is a </a:t>
            </a:r>
            <a:r>
              <a:rPr lang="en-GB" sz="2400" b="1" dirty="0" smtClean="0">
                <a:latin typeface="Comic Sans MS" pitchFamily="66" charset="0"/>
              </a:rPr>
              <a:t>proton (H</a:t>
            </a:r>
            <a:r>
              <a:rPr lang="en-GB" sz="2400" b="1" baseline="30000" dirty="0" smtClean="0">
                <a:latin typeface="Comic Sans MS" pitchFamily="66" charset="0"/>
              </a:rPr>
              <a:t>+ </a:t>
            </a:r>
            <a:r>
              <a:rPr lang="en-GB" sz="2400" b="1" dirty="0" smtClean="0">
                <a:latin typeface="Comic Sans MS" pitchFamily="66" charset="0"/>
              </a:rPr>
              <a:t>ion) acceptor</a:t>
            </a:r>
          </a:p>
          <a:p>
            <a:endParaRPr lang="en-GB" sz="2400" b="1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Common bases are 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metal oxides and hydroxides:</a:t>
            </a:r>
          </a:p>
          <a:p>
            <a:endParaRPr lang="en-GB" sz="24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Metal Oxides – </a:t>
            </a:r>
            <a:r>
              <a:rPr lang="en-GB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MgO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, </a:t>
            </a:r>
            <a:r>
              <a:rPr lang="en-GB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CuO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  Metal Hydroxides – </a:t>
            </a:r>
            <a:r>
              <a:rPr lang="en-GB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NaOH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, Mg(OH)</a:t>
            </a:r>
            <a:r>
              <a:rPr lang="en-GB" sz="2000" b="1" baseline="-25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2000" b="1" baseline="-25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  <a:p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Ammonia – NH</a:t>
            </a:r>
            <a:r>
              <a:rPr lang="en-GB" sz="2000" b="1" baseline="-25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3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is also a base as are all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amines e.g. CH</a:t>
            </a:r>
            <a:r>
              <a:rPr lang="en-GB" sz="2000" b="1" baseline="-25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3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NH</a:t>
            </a:r>
            <a:r>
              <a:rPr lang="en-GB" sz="2000" b="1" baseline="-25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Bases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4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436510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We can use bases in every day life:</a:t>
            </a:r>
          </a:p>
          <a:p>
            <a:r>
              <a:rPr lang="en-GB" sz="2400" dirty="0" smtClean="0">
                <a:latin typeface="Comic Sans MS" pitchFamily="66" charset="0"/>
              </a:rPr>
              <a:t>For acid indigestion </a:t>
            </a:r>
            <a:r>
              <a:rPr lang="en-GB" sz="2400" dirty="0" err="1" smtClean="0">
                <a:latin typeface="Comic Sans MS" pitchFamily="66" charset="0"/>
              </a:rPr>
              <a:t>MgO</a:t>
            </a:r>
            <a:r>
              <a:rPr lang="en-GB" sz="2400" dirty="0" smtClean="0">
                <a:latin typeface="Comic Sans MS" pitchFamily="66" charset="0"/>
              </a:rPr>
              <a:t> is in milk of magnesia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err="1" smtClean="0">
                <a:latin typeface="Comic Sans MS" pitchFamily="66" charset="0"/>
              </a:rPr>
              <a:t>Ca</a:t>
            </a:r>
            <a:r>
              <a:rPr lang="en-GB" sz="2400" dirty="0" smtClean="0">
                <a:latin typeface="Comic Sans MS" pitchFamily="66" charset="0"/>
              </a:rPr>
              <a:t>(OH)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 is used to treat acid soils </a:t>
            </a:r>
          </a:p>
        </p:txBody>
      </p:sp>
      <p:pic>
        <p:nvPicPr>
          <p:cNvPr id="1026" name="Picture 2" descr="http://www.sciencephoto.com/image/99868/large/C0035642-Heartburn_and_indigestion_remedy-SP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527" y="3645024"/>
            <a:ext cx="1690688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ehowcdn.co.uk/article-page-main/ehow/images/a07/ar/1u/acid-soil-amendment-800x8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229201"/>
            <a:ext cx="1665816" cy="16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14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785" y="1700808"/>
            <a:ext cx="9144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Alkali:</a:t>
            </a:r>
            <a:r>
              <a:rPr lang="en-GB" sz="2400" dirty="0" smtClean="0">
                <a:latin typeface="Comic Sans MS" pitchFamily="66" charset="0"/>
              </a:rPr>
              <a:t> a type of base that dissolves in water to form hydroxide (OH</a:t>
            </a:r>
            <a:r>
              <a:rPr lang="en-GB" sz="2400" baseline="30000" dirty="0" smtClean="0">
                <a:latin typeface="Comic Sans MS" pitchFamily="66" charset="0"/>
              </a:rPr>
              <a:t>-</a:t>
            </a:r>
            <a:r>
              <a:rPr lang="en-GB" sz="2400" dirty="0" smtClean="0">
                <a:latin typeface="Comic Sans MS" pitchFamily="66" charset="0"/>
              </a:rPr>
              <a:t>) ions. 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A chemical that gives a solution with a pH greater than 7.0 when dissolved in water. </a:t>
            </a:r>
            <a:endParaRPr lang="en-GB" sz="2400" b="1" dirty="0" smtClean="0">
              <a:latin typeface="Comic Sans MS" pitchFamily="66" charset="0"/>
            </a:endParaRPr>
          </a:p>
          <a:p>
            <a:endParaRPr lang="en-GB" sz="2400" b="1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Common alkalis are: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Sodium Hydroxide – </a:t>
            </a:r>
            <a:r>
              <a:rPr lang="en-GB" sz="2000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NaOH</a:t>
            </a:r>
            <a:endParaRPr lang="en-GB" sz="2000" b="1" dirty="0" smtClean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Potassium hydroxide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– KOH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Ammonia – NH</a:t>
            </a:r>
            <a:r>
              <a:rPr lang="en-GB" sz="2000" b="1" baseline="-25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3</a:t>
            </a:r>
            <a:endParaRPr lang="en-GB" sz="2400" b="1" baseline="-25000" dirty="0" smtClean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9209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Alkalis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4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530179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An alkali is a certain type of base that dissolves in water to give aqueous hydroxide ions – OH</a:t>
            </a:r>
            <a:r>
              <a:rPr lang="en-GB" sz="2400" baseline="30000" dirty="0" smtClean="0">
                <a:latin typeface="Comic Sans MS" pitchFamily="66" charset="0"/>
              </a:rPr>
              <a:t>-</a:t>
            </a:r>
            <a:r>
              <a:rPr lang="en-GB" sz="2400" dirty="0" smtClean="0">
                <a:latin typeface="Comic Sans MS" pitchFamily="66" charset="0"/>
              </a:rPr>
              <a:t>(</a:t>
            </a:r>
            <a:r>
              <a:rPr lang="en-GB" sz="2400" dirty="0" err="1" smtClean="0">
                <a:latin typeface="Comic Sans MS" pitchFamily="66" charset="0"/>
              </a:rPr>
              <a:t>aq</a:t>
            </a:r>
            <a:r>
              <a:rPr lang="en-GB" sz="2400" dirty="0" smtClean="0">
                <a:latin typeface="Comic Sans MS" pitchFamily="66" charset="0"/>
              </a:rPr>
              <a:t>)</a:t>
            </a:r>
          </a:p>
          <a:p>
            <a:r>
              <a:rPr lang="en-GB" sz="2400" dirty="0" smtClean="0">
                <a:latin typeface="Comic Sans MS" pitchFamily="66" charset="0"/>
              </a:rPr>
              <a:t>E.g. </a:t>
            </a:r>
            <a:r>
              <a:rPr lang="en-GB" sz="2400" dirty="0" err="1" smtClean="0">
                <a:latin typeface="Comic Sans MS" pitchFamily="66" charset="0"/>
              </a:rPr>
              <a:t>NaOH</a:t>
            </a:r>
            <a:r>
              <a:rPr lang="en-GB" sz="2400" dirty="0" smtClean="0">
                <a:latin typeface="Comic Sans MS" pitchFamily="66" charset="0"/>
              </a:rPr>
              <a:t> + </a:t>
            </a:r>
            <a:r>
              <a:rPr lang="en-GB" sz="2400" dirty="0" err="1" smtClean="0">
                <a:latin typeface="Comic Sans MS" pitchFamily="66" charset="0"/>
              </a:rPr>
              <a:t>aq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 Na</a:t>
            </a:r>
            <a:r>
              <a:rPr lang="en-GB" sz="2400" baseline="30000" dirty="0" smtClean="0">
                <a:latin typeface="Comic Sans MS" pitchFamily="66" charset="0"/>
                <a:sym typeface="Wingdings" pitchFamily="2" charset="2"/>
              </a:rPr>
              <a:t>+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GB" sz="2400" dirty="0" err="1" smtClean="0">
                <a:latin typeface="Comic Sans MS" pitchFamily="66" charset="0"/>
                <a:sym typeface="Wingdings" pitchFamily="2" charset="2"/>
              </a:rPr>
              <a:t>aq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) + OH</a:t>
            </a:r>
            <a:r>
              <a:rPr lang="en-GB" sz="2400" baseline="30000" dirty="0" smtClean="0">
                <a:latin typeface="Comic Sans MS" pitchFamily="66" charset="0"/>
                <a:sym typeface="Wingdings" pitchFamily="2" charset="2"/>
              </a:rPr>
              <a:t>-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GB" sz="2400" dirty="0" err="1" smtClean="0">
                <a:latin typeface="Comic Sans MS" pitchFamily="66" charset="0"/>
                <a:sym typeface="Wingdings" pitchFamily="2" charset="2"/>
              </a:rPr>
              <a:t>aq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)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08189" y="3511852"/>
            <a:ext cx="4696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omic Sans MS" pitchFamily="66" charset="0"/>
              </a:rPr>
              <a:t>Alkalis are very corrosive and sometimes more dangerous than acids! </a:t>
            </a:r>
          </a:p>
        </p:txBody>
      </p:sp>
    </p:spTree>
    <p:extLst>
      <p:ext uri="{BB962C8B-B14F-4D97-AF65-F5344CB8AC3E}">
        <p14:creationId xmlns:p14="http://schemas.microsoft.com/office/powerpoint/2010/main" val="417674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785" y="170080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When the protons (H</a:t>
            </a:r>
            <a:r>
              <a:rPr lang="en-GB" sz="2400" baseline="30000" dirty="0" smtClean="0">
                <a:latin typeface="Comic Sans MS" pitchFamily="66" charset="0"/>
              </a:rPr>
              <a:t>+</a:t>
            </a:r>
            <a:r>
              <a:rPr lang="en-GB" sz="2400" dirty="0" smtClean="0">
                <a:latin typeface="Comic Sans MS" pitchFamily="66" charset="0"/>
              </a:rPr>
              <a:t>) from acids and the hydroxide ions  (OH</a:t>
            </a:r>
            <a:r>
              <a:rPr lang="en-GB" sz="2400" baseline="30000" dirty="0" smtClean="0">
                <a:latin typeface="Comic Sans MS" pitchFamily="66" charset="0"/>
              </a:rPr>
              <a:t>-</a:t>
            </a:r>
            <a:r>
              <a:rPr lang="en-GB" sz="2400" dirty="0" smtClean="0">
                <a:latin typeface="Comic Sans MS" pitchFamily="66" charset="0"/>
              </a:rPr>
              <a:t>) from bases meet in solution. This is called a neutralisation reaction. Water is formed:</a:t>
            </a:r>
          </a:p>
          <a:p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H</a:t>
            </a:r>
            <a:r>
              <a:rPr lang="en-GB" sz="2400" baseline="30000" dirty="0" smtClean="0">
                <a:latin typeface="Comic Sans MS" pitchFamily="66" charset="0"/>
              </a:rPr>
              <a:t>+</a:t>
            </a:r>
            <a:r>
              <a:rPr lang="en-GB" sz="2400" dirty="0" smtClean="0">
                <a:latin typeface="Comic Sans MS" pitchFamily="66" charset="0"/>
              </a:rPr>
              <a:t>(</a:t>
            </a:r>
            <a:r>
              <a:rPr lang="en-GB" sz="2400" dirty="0" err="1" smtClean="0">
                <a:latin typeface="Comic Sans MS" pitchFamily="66" charset="0"/>
              </a:rPr>
              <a:t>aq</a:t>
            </a:r>
            <a:r>
              <a:rPr lang="en-GB" sz="2400" dirty="0" smtClean="0">
                <a:latin typeface="Comic Sans MS" pitchFamily="66" charset="0"/>
              </a:rPr>
              <a:t>) + OH</a:t>
            </a:r>
            <a:r>
              <a:rPr lang="en-GB" sz="2400" baseline="30000" dirty="0" smtClean="0">
                <a:latin typeface="Comic Sans MS" pitchFamily="66" charset="0"/>
              </a:rPr>
              <a:t>-</a:t>
            </a:r>
            <a:r>
              <a:rPr lang="en-GB" sz="2400" dirty="0" smtClean="0">
                <a:latin typeface="Comic Sans MS" pitchFamily="66" charset="0"/>
              </a:rPr>
              <a:t>(</a:t>
            </a:r>
            <a:r>
              <a:rPr lang="en-GB" sz="2400" dirty="0" err="1" smtClean="0">
                <a:latin typeface="Comic Sans MS" pitchFamily="66" charset="0"/>
              </a:rPr>
              <a:t>aq</a:t>
            </a:r>
            <a:r>
              <a:rPr lang="en-GB" sz="2400" dirty="0" smtClean="0">
                <a:latin typeface="Comic Sans MS" pitchFamily="66" charset="0"/>
              </a:rPr>
              <a:t>) 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H</a:t>
            </a:r>
            <a:r>
              <a:rPr lang="en-GB" sz="24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O(l)</a:t>
            </a:r>
          </a:p>
          <a:p>
            <a:pPr algn="ctr"/>
            <a:endParaRPr lang="en-GB" sz="2400" dirty="0">
              <a:latin typeface="Comic Sans MS" pitchFamily="66" charset="0"/>
              <a:sym typeface="Wingdings" pitchFamily="2" charset="2"/>
            </a:endParaRPr>
          </a:p>
          <a:p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E.g. </a:t>
            </a:r>
            <a:r>
              <a:rPr lang="en-GB" sz="2400" dirty="0" err="1" smtClean="0">
                <a:latin typeface="Comic Sans MS" pitchFamily="66" charset="0"/>
                <a:sym typeface="Wingdings" pitchFamily="2" charset="2"/>
              </a:rPr>
              <a:t>HCl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 + </a:t>
            </a:r>
            <a:r>
              <a:rPr lang="en-GB" sz="2400" dirty="0" err="1" smtClean="0">
                <a:latin typeface="Comic Sans MS" pitchFamily="66" charset="0"/>
                <a:sym typeface="Wingdings" pitchFamily="2" charset="2"/>
              </a:rPr>
              <a:t>NaOH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  </a:t>
            </a:r>
            <a:r>
              <a:rPr lang="en-GB" sz="2400" dirty="0" err="1" smtClean="0">
                <a:latin typeface="Comic Sans MS" pitchFamily="66" charset="0"/>
                <a:sym typeface="Wingdings" pitchFamily="2" charset="2"/>
              </a:rPr>
              <a:t>NaCl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 + H</a:t>
            </a:r>
            <a:r>
              <a:rPr lang="en-GB" sz="24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O</a:t>
            </a:r>
          </a:p>
          <a:p>
            <a:endParaRPr lang="en-GB" sz="2400" dirty="0">
              <a:latin typeface="Comic Sans MS" pitchFamily="66" charset="0"/>
              <a:sym typeface="Wingdings" pitchFamily="2" charset="2"/>
            </a:endParaRPr>
          </a:p>
          <a:p>
            <a:r>
              <a:rPr lang="en-GB" sz="2400" dirty="0" smtClean="0">
                <a:latin typeface="Comic Sans MS" pitchFamily="66" charset="0"/>
                <a:sym typeface="Wingdings" pitchFamily="2" charset="2"/>
              </a:rPr>
              <a:t>       Acid + Base  Salt + Water</a:t>
            </a:r>
          </a:p>
          <a:p>
            <a:endParaRPr lang="en-GB" sz="2400" dirty="0" smtClean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9209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Neutralisation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4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-12785" y="1700808"/>
                <a:ext cx="9144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chemeClr val="accent2">
                        <a:lumMod val="75000"/>
                      </a:schemeClr>
                    </a:solidFill>
                    <a:latin typeface="Comic Sans MS" pitchFamily="66" charset="0"/>
                  </a:rPr>
                  <a:t>Ammonia – NH</a:t>
                </a:r>
                <a:r>
                  <a:rPr lang="en-GB" sz="2400" b="1" baseline="-25000" dirty="0" smtClean="0">
                    <a:solidFill>
                      <a:schemeClr val="accent2">
                        <a:lumMod val="75000"/>
                      </a:schemeClr>
                    </a:solidFill>
                    <a:latin typeface="Comic Sans MS" pitchFamily="66" charset="0"/>
                  </a:rPr>
                  <a:t>3</a:t>
                </a:r>
                <a:r>
                  <a:rPr lang="en-GB" sz="2400" b="1" dirty="0" smtClean="0">
                    <a:solidFill>
                      <a:schemeClr val="accent2">
                        <a:lumMod val="75000"/>
                      </a:schemeClr>
                    </a:solidFill>
                    <a:latin typeface="Comic Sans MS" pitchFamily="66" charset="0"/>
                  </a:rPr>
                  <a:t> </a:t>
                </a:r>
                <a:r>
                  <a:rPr lang="en-GB" sz="2400" dirty="0" smtClean="0">
                    <a:latin typeface="Comic Sans MS" pitchFamily="66" charset="0"/>
                  </a:rPr>
                  <a:t>is a gas that dissolves in water to form a weak alkaline solution.  It reacts with the water;</a:t>
                </a:r>
              </a:p>
              <a:p>
                <a:endParaRPr lang="en-GB" sz="2400" dirty="0">
                  <a:latin typeface="Comic Sans MS" pitchFamily="66" charset="0"/>
                </a:endParaRPr>
              </a:p>
              <a:p>
                <a:pPr algn="ctr"/>
                <a:r>
                  <a:rPr lang="en-GB" sz="2400" dirty="0" smtClean="0">
                    <a:latin typeface="Comic Sans MS" pitchFamily="66" charset="0"/>
                  </a:rPr>
                  <a:t>NH</a:t>
                </a:r>
                <a:r>
                  <a:rPr lang="en-GB" sz="2400" baseline="-25000" dirty="0" smtClean="0">
                    <a:latin typeface="Comic Sans MS" pitchFamily="66" charset="0"/>
                  </a:rPr>
                  <a:t>3</a:t>
                </a:r>
                <a:r>
                  <a:rPr lang="en-GB" sz="2400" dirty="0" smtClean="0">
                    <a:latin typeface="Comic Sans MS" pitchFamily="66" charset="0"/>
                  </a:rPr>
                  <a:t>(</a:t>
                </a:r>
                <a:r>
                  <a:rPr lang="en-GB" sz="2400" dirty="0" err="1" smtClean="0">
                    <a:latin typeface="Comic Sans MS" pitchFamily="66" charset="0"/>
                  </a:rPr>
                  <a:t>aq</a:t>
                </a:r>
                <a:r>
                  <a:rPr lang="en-GB" sz="2400" dirty="0" smtClean="0">
                    <a:latin typeface="Comic Sans MS" pitchFamily="66" charset="0"/>
                  </a:rPr>
                  <a:t>) + H</a:t>
                </a:r>
                <a:r>
                  <a:rPr lang="en-GB" sz="2400" baseline="-25000" dirty="0" smtClean="0">
                    <a:latin typeface="Comic Sans MS" pitchFamily="66" charset="0"/>
                  </a:rPr>
                  <a:t>2</a:t>
                </a:r>
                <a:r>
                  <a:rPr lang="en-GB" sz="2400" dirty="0" smtClean="0">
                    <a:latin typeface="Comic Sans MS" pitchFamily="66" charset="0"/>
                  </a:rPr>
                  <a:t>O(l)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/>
                        <a:ea typeface="Cambria Math"/>
                        <a:sym typeface="Wingdings" pitchFamily="2" charset="2"/>
                      </a:rPr>
                      <m:t>⇋</m:t>
                    </m:r>
                  </m:oMath>
                </a14:m>
                <a:r>
                  <a:rPr lang="en-GB" sz="2400" dirty="0" smtClean="0">
                    <a:latin typeface="Comic Sans MS" pitchFamily="66" charset="0"/>
                    <a:sym typeface="Wingdings" pitchFamily="2" charset="2"/>
                  </a:rPr>
                  <a:t> NH4</a:t>
                </a:r>
                <a:r>
                  <a:rPr lang="en-GB" sz="2400" baseline="30000" dirty="0">
                    <a:latin typeface="Comic Sans MS" pitchFamily="66" charset="0"/>
                    <a:sym typeface="Wingdings" pitchFamily="2" charset="2"/>
                  </a:rPr>
                  <a:t>+</a:t>
                </a:r>
                <a:r>
                  <a:rPr lang="en-GB" sz="2400" dirty="0" smtClean="0">
                    <a:latin typeface="Comic Sans MS" pitchFamily="66" charset="0"/>
                    <a:sym typeface="Wingdings" pitchFamily="2" charset="2"/>
                  </a:rPr>
                  <a:t>(</a:t>
                </a:r>
                <a:r>
                  <a:rPr lang="en-GB" sz="2400" dirty="0" err="1" smtClean="0">
                    <a:latin typeface="Comic Sans MS" pitchFamily="66" charset="0"/>
                    <a:sym typeface="Wingdings" pitchFamily="2" charset="2"/>
                  </a:rPr>
                  <a:t>aq</a:t>
                </a:r>
                <a:r>
                  <a:rPr lang="en-GB" sz="2400" dirty="0" smtClean="0">
                    <a:latin typeface="Comic Sans MS" pitchFamily="66" charset="0"/>
                    <a:sym typeface="Wingdings" pitchFamily="2" charset="2"/>
                  </a:rPr>
                  <a:t>) + OH</a:t>
                </a:r>
                <a:r>
                  <a:rPr lang="en-GB" sz="2400" baseline="30000" dirty="0" smtClean="0">
                    <a:latin typeface="Comic Sans MS" pitchFamily="66" charset="0"/>
                    <a:sym typeface="Wingdings" pitchFamily="2" charset="2"/>
                  </a:rPr>
                  <a:t>-</a:t>
                </a:r>
                <a:r>
                  <a:rPr lang="en-GB" sz="2400" dirty="0">
                    <a:latin typeface="Comic Sans MS" pitchFamily="66" charset="0"/>
                    <a:sym typeface="Wingdings" pitchFamily="2" charset="2"/>
                  </a:rPr>
                  <a:t>(</a:t>
                </a:r>
                <a:r>
                  <a:rPr lang="en-GB" sz="2400" dirty="0" err="1">
                    <a:latin typeface="Comic Sans MS" pitchFamily="66" charset="0"/>
                    <a:sym typeface="Wingdings" pitchFamily="2" charset="2"/>
                  </a:rPr>
                  <a:t>aq</a:t>
                </a:r>
                <a:r>
                  <a:rPr lang="en-GB" sz="2400" dirty="0">
                    <a:latin typeface="Comic Sans MS" pitchFamily="66" charset="0"/>
                    <a:sym typeface="Wingdings" pitchFamily="2" charset="2"/>
                  </a:rPr>
                  <a:t>)</a:t>
                </a:r>
                <a:endParaRPr lang="en-GB" sz="2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785" y="1700808"/>
                <a:ext cx="9144000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067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-19209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Ammonia as a </a:t>
            </a:r>
            <a:r>
              <a:rPr lang="en-GB" sz="3200" b="1" dirty="0">
                <a:latin typeface="Comic Sans MS" pitchFamily="66" charset="0"/>
              </a:rPr>
              <a:t>W</a:t>
            </a:r>
            <a:r>
              <a:rPr lang="en-GB" sz="3200" b="1" dirty="0" smtClean="0">
                <a:latin typeface="Comic Sans MS" pitchFamily="66" charset="0"/>
              </a:rPr>
              <a:t>eak Base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4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365104"/>
                <a:ext cx="9144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Comic Sans MS" pitchFamily="66" charset="0"/>
                  </a:rPr>
                  <a:t>Ammonia is a </a:t>
                </a:r>
                <a:r>
                  <a:rPr lang="en-GB" sz="2400" b="1" dirty="0" smtClean="0">
                    <a:solidFill>
                      <a:schemeClr val="accent2">
                        <a:lumMod val="75000"/>
                      </a:schemeClr>
                    </a:solidFill>
                    <a:latin typeface="Comic Sans MS" pitchFamily="66" charset="0"/>
                  </a:rPr>
                  <a:t>weak</a:t>
                </a:r>
                <a:r>
                  <a:rPr lang="en-GB" sz="2400" dirty="0" smtClean="0">
                    <a:solidFill>
                      <a:schemeClr val="accent2">
                        <a:lumMod val="75000"/>
                      </a:schemeClr>
                    </a:solidFill>
                    <a:latin typeface="Comic Sans MS" pitchFamily="66" charset="0"/>
                  </a:rPr>
                  <a:t> </a:t>
                </a:r>
                <a:r>
                  <a:rPr lang="en-GB" sz="2400" dirty="0" smtClean="0">
                    <a:latin typeface="Comic Sans MS" pitchFamily="66" charset="0"/>
                  </a:rPr>
                  <a:t>base because only a small proportion of the dissolved NH</a:t>
                </a:r>
                <a:r>
                  <a:rPr lang="en-GB" sz="2400" baseline="-25000" dirty="0" smtClean="0">
                    <a:latin typeface="Comic Sans MS" pitchFamily="66" charset="0"/>
                  </a:rPr>
                  <a:t>3</a:t>
                </a:r>
                <a:r>
                  <a:rPr lang="en-GB" sz="2400" dirty="0" smtClean="0">
                    <a:latin typeface="Comic Sans MS" pitchFamily="66" charset="0"/>
                  </a:rPr>
                  <a:t> actually reacts with the water. </a:t>
                </a:r>
              </a:p>
              <a:p>
                <a:endParaRPr lang="en-GB" sz="2400" dirty="0">
                  <a:latin typeface="Comic Sans MS" pitchFamily="66" charset="0"/>
                </a:endParaRPr>
              </a:p>
              <a:p>
                <a:r>
                  <a:rPr lang="en-GB" sz="2400" dirty="0" smtClean="0">
                    <a:latin typeface="Comic Sans MS" pitchFamily="66" charset="0"/>
                  </a:rPr>
                  <a:t>As indicated by the equilibrium sign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  <a:ea typeface="Cambria Math"/>
                        <a:sym typeface="Wingdings" pitchFamily="2" charset="2"/>
                      </a:rPr>
                      <m:t>⇋</m:t>
                    </m:r>
                  </m:oMath>
                </a14:m>
                <a:endParaRPr lang="en-GB" sz="2400" b="1" dirty="0">
                  <a:solidFill>
                    <a:schemeClr val="accent2">
                      <a:lumMod val="75000"/>
                    </a:schemeClr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65104"/>
                <a:ext cx="9144000" cy="1569660"/>
              </a:xfrm>
              <a:prstGeom prst="rect">
                <a:avLst/>
              </a:prstGeom>
              <a:blipFill rotWithShape="1">
                <a:blip r:embed="rId4"/>
                <a:stretch>
                  <a:fillRect l="-1000" t="-3101" r="-867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339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785" y="1700808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Write down the formulae of the following; </a:t>
            </a:r>
          </a:p>
          <a:p>
            <a:pPr marL="914400" lvl="1" indent="-457200">
              <a:buAutoNum type="alphaLcParenR"/>
            </a:pPr>
            <a:r>
              <a:rPr lang="en-GB" sz="2400" dirty="0" smtClean="0">
                <a:latin typeface="Comic Sans MS" pitchFamily="66" charset="0"/>
              </a:rPr>
              <a:t>Sulphuric acid</a:t>
            </a:r>
          </a:p>
          <a:p>
            <a:pPr marL="914400" lvl="1" indent="-457200">
              <a:buAutoNum type="alphaLcParenR"/>
            </a:pPr>
            <a:r>
              <a:rPr lang="en-GB" sz="2400" dirty="0" smtClean="0">
                <a:latin typeface="Comic Sans MS" pitchFamily="66" charset="0"/>
              </a:rPr>
              <a:t>Nitric acid</a:t>
            </a:r>
          </a:p>
          <a:p>
            <a:pPr marL="914400" lvl="1" indent="-457200">
              <a:buAutoNum type="alphaLcParenR"/>
            </a:pPr>
            <a:r>
              <a:rPr lang="en-GB" sz="2400" dirty="0" err="1" smtClean="0">
                <a:latin typeface="Comic Sans MS" pitchFamily="66" charset="0"/>
              </a:rPr>
              <a:t>Ethanoic</a:t>
            </a:r>
            <a:r>
              <a:rPr lang="en-GB" sz="2400" dirty="0" smtClean="0">
                <a:latin typeface="Comic Sans MS" pitchFamily="66" charset="0"/>
              </a:rPr>
              <a:t> acid</a:t>
            </a:r>
          </a:p>
          <a:p>
            <a:pPr marL="914400" lvl="1" indent="-457200">
              <a:buAutoNum type="alphaLcParenR"/>
            </a:pPr>
            <a:r>
              <a:rPr lang="en-GB" sz="2400" dirty="0" smtClean="0">
                <a:latin typeface="Comic Sans MS" pitchFamily="66" charset="0"/>
              </a:rPr>
              <a:t>Potassium hydroxide</a:t>
            </a:r>
          </a:p>
          <a:p>
            <a:pPr marL="914400" lvl="1" indent="-457200">
              <a:buAutoNum type="alphaLcParenR"/>
            </a:pPr>
            <a:r>
              <a:rPr lang="en-GB" sz="2400" dirty="0" smtClean="0">
                <a:latin typeface="Comic Sans MS" pitchFamily="66" charset="0"/>
              </a:rPr>
              <a:t>Calcium hydroxide</a:t>
            </a:r>
          </a:p>
          <a:p>
            <a:pPr marL="914400" lvl="1" indent="-457200">
              <a:buAutoNum type="alphaLcParenR"/>
            </a:pPr>
            <a:r>
              <a:rPr lang="en-GB" sz="2400" dirty="0" smtClean="0">
                <a:latin typeface="Comic Sans MS" pitchFamily="66" charset="0"/>
              </a:rPr>
              <a:t>Ammonia</a:t>
            </a:r>
          </a:p>
          <a:p>
            <a:pPr lvl="1"/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2) Define the following terms; 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a) acid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b) base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c) alkali</a:t>
            </a:r>
          </a:p>
          <a:p>
            <a:pPr marL="914400" lvl="1" indent="-457200">
              <a:buAutoNum type="alphaLcParenR"/>
            </a:pPr>
            <a:endParaRPr lang="en-GB" sz="2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9209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Questions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4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9" y="8728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householdacids.com/wp-content/uploads/2011/08/acidsba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806" y="20235"/>
            <a:ext cx="1200409" cy="168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84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709</Words>
  <Application>Microsoft Office PowerPoint</Application>
  <PresentationFormat>On-screen Show (4:3)</PresentationFormat>
  <Paragraphs>109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Lees</dc:creator>
  <cp:lastModifiedBy>Victoria Lees</cp:lastModifiedBy>
  <cp:revision>15</cp:revision>
  <dcterms:created xsi:type="dcterms:W3CDTF">2011-09-23T13:18:36Z</dcterms:created>
  <dcterms:modified xsi:type="dcterms:W3CDTF">2011-09-28T14:17:33Z</dcterms:modified>
</cp:coreProperties>
</file>