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3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04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20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59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43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8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69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19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6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B6BA5-9DD6-44F6-B8CD-DBE970678708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B7A76-7D0C-4B70-95F7-82BA8A73BA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75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53" y="67454"/>
            <a:ext cx="6505574" cy="66398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0399" y="3516284"/>
            <a:ext cx="6767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</a:rPr>
              <a:t>C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86792" y="991985"/>
            <a:ext cx="81529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Silver Bromide – But aromatic compounds </a:t>
            </a:r>
          </a:p>
          <a:p>
            <a:r>
              <a:rPr lang="en-GB" sz="3600" dirty="0" smtClean="0">
                <a:solidFill>
                  <a:srgbClr val="FF0000"/>
                </a:solidFill>
              </a:rPr>
              <a:t>are not very reactive</a:t>
            </a:r>
            <a:endParaRPr lang="en-GB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6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67" y="68146"/>
            <a:ext cx="8525221" cy="63026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55741" y="3092824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solidFill>
                  <a:srgbClr val="FF0000"/>
                </a:solidFill>
              </a:rPr>
              <a:t>B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10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279" y="177252"/>
            <a:ext cx="10653714" cy="64641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55341" y="1559859"/>
            <a:ext cx="7777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57735"/>
              </p:ext>
            </p:extLst>
          </p:nvPr>
        </p:nvGraphicFramePr>
        <p:xfrm>
          <a:off x="190321" y="5936598"/>
          <a:ext cx="10305288" cy="704850"/>
        </p:xfrm>
        <a:graphic>
          <a:graphicData uri="http://schemas.openxmlformats.org/drawingml/2006/table">
            <a:tbl>
              <a:tblPr firstRow="1" firstCol="1" bandRow="1"/>
              <a:tblGrid>
                <a:gridCol w="1226819">
                  <a:extLst>
                    <a:ext uri="{9D8B030D-6E8A-4147-A177-3AD203B41FA5}">
                      <a16:colId xmlns:a16="http://schemas.microsoft.com/office/drawing/2014/main" val="604182827"/>
                    </a:ext>
                  </a:extLst>
                </a:gridCol>
                <a:gridCol w="9078469">
                  <a:extLst>
                    <a:ext uri="{9D8B030D-6E8A-4147-A177-3AD203B41FA5}">
                      <a16:colId xmlns:a16="http://schemas.microsoft.com/office/drawing/2014/main" val="15153671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4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The C−Br bond is weaker (than the C−C</a:t>
                      </a:r>
                      <a:r>
                        <a:rPr lang="en-GB" sz="2800" i="1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Yu Mincho"/>
                        </a:rPr>
                        <a:t>l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 bond)</a:t>
                      </a:r>
                      <a:endParaRPr lang="en-GB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797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70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167" y="133696"/>
            <a:ext cx="8600902" cy="63610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2513" y="962059"/>
            <a:ext cx="2426474" cy="1413588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934789"/>
              </p:ext>
            </p:extLst>
          </p:nvPr>
        </p:nvGraphicFramePr>
        <p:xfrm>
          <a:off x="242046" y="5429147"/>
          <a:ext cx="9592235" cy="1038860"/>
        </p:xfrm>
        <a:graphic>
          <a:graphicData uri="http://schemas.openxmlformats.org/drawingml/2006/table">
            <a:tbl>
              <a:tblPr firstRow="1" firstCol="1" bandRow="1"/>
              <a:tblGrid>
                <a:gridCol w="1013013">
                  <a:extLst>
                    <a:ext uri="{9D8B030D-6E8A-4147-A177-3AD203B41FA5}">
                      <a16:colId xmlns:a16="http://schemas.microsoft.com/office/drawing/2014/main" val="844448390"/>
                    </a:ext>
                  </a:extLst>
                </a:gridCol>
                <a:gridCol w="8579222">
                  <a:extLst>
                    <a:ext uri="{9D8B030D-6E8A-4147-A177-3AD203B41FA5}">
                      <a16:colId xmlns:a16="http://schemas.microsoft.com/office/drawing/2014/main" val="29673907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Stage 1</a:t>
                      </a: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GB" sz="1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Compound </a:t>
                      </a: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: Bromine/Br</a:t>
                      </a:r>
                      <a:r>
                        <a:rPr lang="en-GB" sz="1600" baseline="-250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1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31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Stage 2</a:t>
                      </a:r>
                      <a:r>
                        <a:rPr lang="en-GB" sz="16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GB" sz="1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1600" dirty="0" smtClean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600" dirty="0" err="1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NaOH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/KOH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OR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 OH</a:t>
                      </a:r>
                      <a:r>
                        <a:rPr lang="en-GB" sz="1600" baseline="300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−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16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982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70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71" y="158374"/>
            <a:ext cx="10325383" cy="3790171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692550"/>
              </p:ext>
            </p:extLst>
          </p:nvPr>
        </p:nvGraphicFramePr>
        <p:xfrm>
          <a:off x="4035425" y="3948545"/>
          <a:ext cx="1764740" cy="2683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hemSketch" r:id="rId4" imgW="464040" imgH="705600" progId="ACD.ChemSketch.20">
                  <p:embed/>
                </p:oleObj>
              </mc:Choice>
              <mc:Fallback>
                <p:oleObj name="ChemSketch" r:id="rId4" imgW="464040" imgH="705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35425" y="3948545"/>
                        <a:ext cx="1764740" cy="2683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383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233" y="152277"/>
            <a:ext cx="116821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Ethers can be prepared by nucleophilic substitution of </a:t>
            </a:r>
            <a:r>
              <a:rPr lang="en-GB" sz="2800" dirty="0" err="1"/>
              <a:t>haloalkanes</a:t>
            </a:r>
            <a:r>
              <a:rPr lang="en-GB" sz="2800" dirty="0"/>
              <a:t> with </a:t>
            </a:r>
            <a:r>
              <a:rPr lang="en-GB" sz="2800" dirty="0" err="1"/>
              <a:t>alkoxide</a:t>
            </a:r>
            <a:r>
              <a:rPr lang="en-GB" sz="2800" dirty="0"/>
              <a:t> ions, RO</a:t>
            </a:r>
            <a:r>
              <a:rPr lang="en-GB" sz="2800" baseline="30000" dirty="0"/>
              <a:t>−</a:t>
            </a:r>
            <a:r>
              <a:rPr lang="en-GB" sz="2800" dirty="0"/>
              <a:t>. </a:t>
            </a:r>
          </a:p>
          <a:p>
            <a:r>
              <a:rPr lang="en-GB" sz="2800" dirty="0" err="1" smtClean="0"/>
              <a:t>i</a:t>
            </a:r>
            <a:r>
              <a:rPr lang="en-GB" sz="2800" dirty="0" smtClean="0"/>
              <a:t>. </a:t>
            </a:r>
            <a:r>
              <a:rPr lang="en-GB" sz="2800" dirty="0" err="1" smtClean="0"/>
              <a:t>Alkoxide</a:t>
            </a:r>
            <a:r>
              <a:rPr lang="en-GB" sz="2800" dirty="0" smtClean="0"/>
              <a:t> </a:t>
            </a:r>
            <a:r>
              <a:rPr lang="en-GB" sz="2800" dirty="0"/>
              <a:t>ions can be prepared by reacting sodium with an alcohol. A gas is also formed.</a:t>
            </a:r>
          </a:p>
          <a:p>
            <a:r>
              <a:rPr lang="en-GB" sz="2800" dirty="0" smtClean="0"/>
              <a:t>Write </a:t>
            </a:r>
            <a:r>
              <a:rPr lang="en-GB" sz="2800" dirty="0"/>
              <a:t>an equation for the formation of methoxide ions from sodium and an alcohol.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73836"/>
              </p:ext>
            </p:extLst>
          </p:nvPr>
        </p:nvGraphicFramePr>
        <p:xfrm>
          <a:off x="943356" y="3864769"/>
          <a:ext cx="10305288" cy="273050"/>
        </p:xfrm>
        <a:graphic>
          <a:graphicData uri="http://schemas.openxmlformats.org/drawingml/2006/table">
            <a:tbl>
              <a:tblPr firstRow="1" firstCol="1" bandRow="1"/>
              <a:tblGrid>
                <a:gridCol w="10305288">
                  <a:extLst>
                    <a:ext uri="{9D8B030D-6E8A-4147-A177-3AD203B41FA5}">
                      <a16:colId xmlns:a16="http://schemas.microsoft.com/office/drawing/2014/main" val="7423318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2Na + 2CH</a:t>
                      </a:r>
                      <a:r>
                        <a:rPr lang="en-GB" sz="4400" baseline="-25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3</a:t>
                      </a: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OH → 2Na</a:t>
                      </a:r>
                      <a:r>
                        <a:rPr lang="en-GB" sz="4400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+</a:t>
                      </a: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 + 2CH</a:t>
                      </a:r>
                      <a:r>
                        <a:rPr lang="en-GB" sz="4400" baseline="-25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3</a:t>
                      </a: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O</a:t>
                      </a:r>
                      <a:r>
                        <a:rPr lang="en-GB" sz="4400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−</a:t>
                      </a: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 + H</a:t>
                      </a:r>
                      <a:r>
                        <a:rPr lang="en-GB" sz="4400" baseline="-25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2</a:t>
                      </a: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 </a:t>
                      </a:r>
                      <a:r>
                        <a:rPr lang="en-GB" sz="44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Yu Mincho"/>
                          <a:cs typeface="Segoe UI Symbol" panose="020B0502040204020203" pitchFamily="34" charset="0"/>
                        </a:rPr>
                        <a:t>✔</a:t>
                      </a:r>
                      <a:endParaRPr lang="en-GB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501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16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96" y="100181"/>
            <a:ext cx="7051589" cy="49194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03521"/>
            <a:ext cx="1219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In the flowchart, reaction R forms a mixture of two alcohols that are structural isomers of C</a:t>
            </a:r>
            <a:r>
              <a:rPr lang="en-GB" sz="2400" baseline="-25000" dirty="0"/>
              <a:t>5</a:t>
            </a:r>
            <a:r>
              <a:rPr lang="en-GB" sz="2400" dirty="0"/>
              <a:t>H</a:t>
            </a:r>
            <a:r>
              <a:rPr lang="en-GB" sz="2400" baseline="-25000" dirty="0"/>
              <a:t>12</a:t>
            </a:r>
            <a:r>
              <a:rPr lang="en-GB" sz="2400" dirty="0"/>
              <a:t>O.</a:t>
            </a:r>
          </a:p>
          <a:p>
            <a:r>
              <a:rPr lang="en-GB" sz="2400" dirty="0" err="1" smtClean="0"/>
              <a:t>i</a:t>
            </a:r>
            <a:r>
              <a:rPr lang="en-GB" sz="2400" dirty="0" smtClean="0"/>
              <a:t>. State </a:t>
            </a:r>
            <a:r>
              <a:rPr lang="en-GB" sz="2400" dirty="0"/>
              <a:t>the reagents and conditions needed for reaction R</a:t>
            </a:r>
            <a:r>
              <a:rPr lang="en-GB" sz="2400" dirty="0" smtClean="0"/>
              <a:t>.  [</a:t>
            </a:r>
            <a:r>
              <a:rPr lang="en-GB" sz="2400" dirty="0"/>
              <a:t>1]</a:t>
            </a:r>
          </a:p>
          <a:p>
            <a:r>
              <a:rPr lang="en-GB" sz="2400" dirty="0" smtClean="0"/>
              <a:t>ii. What </a:t>
            </a:r>
            <a:r>
              <a:rPr lang="en-GB" sz="2400" dirty="0"/>
              <a:t>is meant by the term structural isomers</a:t>
            </a:r>
            <a:r>
              <a:rPr lang="en-GB" sz="2400" dirty="0" smtClean="0"/>
              <a:t>? [</a:t>
            </a:r>
            <a:r>
              <a:rPr lang="en-GB" sz="2400" dirty="0"/>
              <a:t>1]</a:t>
            </a:r>
          </a:p>
          <a:p>
            <a:r>
              <a:rPr lang="en-GB" sz="2400" dirty="0" smtClean="0"/>
              <a:t>iii. Draw </a:t>
            </a:r>
            <a:r>
              <a:rPr lang="en-GB" sz="2400" dirty="0"/>
              <a:t>the two structural isomers of C</a:t>
            </a:r>
            <a:r>
              <a:rPr lang="en-GB" sz="2400" baseline="-25000" dirty="0"/>
              <a:t>5</a:t>
            </a:r>
            <a:r>
              <a:rPr lang="en-GB" sz="2400" dirty="0"/>
              <a:t>H</a:t>
            </a:r>
            <a:r>
              <a:rPr lang="en-GB" sz="2400" baseline="-25000" dirty="0"/>
              <a:t>12</a:t>
            </a:r>
            <a:r>
              <a:rPr lang="en-GB" sz="2400" dirty="0"/>
              <a:t>O</a:t>
            </a:r>
            <a:r>
              <a:rPr lang="en-GB" sz="2400" dirty="0" smtClean="0"/>
              <a:t> </a:t>
            </a:r>
            <a:r>
              <a:rPr lang="en-GB" sz="2400" dirty="0"/>
              <a:t>formed in reaction R.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[2]</a:t>
            </a:r>
          </a:p>
          <a:p>
            <a:r>
              <a:rPr lang="en-GB" sz="2400" dirty="0"/>
              <a:t>iv.	Suggest why 2-methylbut-2-ene is less soluble in water than either of the structural isomers formed.</a:t>
            </a:r>
          </a:p>
          <a:p>
            <a:r>
              <a:rPr lang="en-GB" sz="2400" dirty="0"/>
              <a:t> </a:t>
            </a:r>
          </a:p>
          <a:p>
            <a:r>
              <a:rPr lang="en-GB" sz="2400" dirty="0"/>
              <a:t> </a:t>
            </a:r>
          </a:p>
          <a:p>
            <a:r>
              <a:rPr lang="en-GB" sz="2400" dirty="0"/>
              <a:t>[2]</a:t>
            </a:r>
          </a:p>
          <a:p>
            <a:r>
              <a:rPr lang="en-GB" sz="2400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265583"/>
              </p:ext>
            </p:extLst>
          </p:nvPr>
        </p:nvGraphicFramePr>
        <p:xfrm>
          <a:off x="7908933" y="637361"/>
          <a:ext cx="3843797" cy="1765300"/>
        </p:xfrm>
        <a:graphic>
          <a:graphicData uri="http://schemas.openxmlformats.org/drawingml/2006/table">
            <a:tbl>
              <a:tblPr firstRow="1" firstCol="1" bandRow="1"/>
              <a:tblGrid>
                <a:gridCol w="3843797">
                  <a:extLst>
                    <a:ext uri="{9D8B030D-6E8A-4147-A177-3AD203B41FA5}">
                      <a16:colId xmlns:a16="http://schemas.microsoft.com/office/drawing/2014/main" val="30328718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Steam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Yu Mincho"/>
                        </a:rPr>
                        <a:t>AND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 acid catalyst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Yu Mincho"/>
                          <a:cs typeface="Segoe UI Symbol" panose="020B0502040204020203" pitchFamily="34" charset="0"/>
                        </a:rPr>
                        <a:t>✔</a:t>
                      </a: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1800" dirty="0" smtClean="0">
                        <a:solidFill>
                          <a:srgbClr val="FF0000"/>
                        </a:solidFill>
                        <a:effectLst/>
                        <a:latin typeface="Segoe UI Symbol" panose="020B0502040204020203" pitchFamily="34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743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(compounds or molecules) having </a:t>
                      </a:r>
                      <a:endParaRPr lang="en-GB" sz="18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18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the 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same molecular formula but </a:t>
                      </a:r>
                      <a:endParaRPr lang="en-GB" sz="18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18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different 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structural formulae 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Yu Mincho"/>
                          <a:cs typeface="Segoe UI Symbol" panose="020B0502040204020203" pitchFamily="34" charset="0"/>
                        </a:rPr>
                        <a:t>✔</a:t>
                      </a:r>
                      <a:endParaRPr lang="en-GB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99079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0385" y="3051194"/>
            <a:ext cx="4747713" cy="113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2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611" y="91270"/>
            <a:ext cx="115657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Reaction mechanisms use curly arrows and can involve electrophiles and nucleophiles.</a:t>
            </a:r>
          </a:p>
          <a:p>
            <a:r>
              <a:rPr lang="en-GB" sz="2800" dirty="0" err="1" smtClean="0"/>
              <a:t>i</a:t>
            </a:r>
            <a:r>
              <a:rPr lang="en-GB" sz="2800" dirty="0" smtClean="0"/>
              <a:t>. What </a:t>
            </a:r>
            <a:r>
              <a:rPr lang="en-GB" sz="2800" dirty="0"/>
              <a:t>does a curly arrow represent in mechanisms?</a:t>
            </a:r>
          </a:p>
          <a:p>
            <a:r>
              <a:rPr lang="en-GB" sz="2800" dirty="0"/>
              <a:t> </a:t>
            </a:r>
          </a:p>
          <a:p>
            <a:endParaRPr lang="en-GB" sz="2800" dirty="0"/>
          </a:p>
          <a:p>
            <a:r>
              <a:rPr lang="en-GB" sz="2800" dirty="0"/>
              <a:t>ii.	What is meant by the term nucleophile?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88165"/>
              </p:ext>
            </p:extLst>
          </p:nvPr>
        </p:nvGraphicFramePr>
        <p:xfrm>
          <a:off x="2619756" y="1908409"/>
          <a:ext cx="8128926" cy="1358900"/>
        </p:xfrm>
        <a:graphic>
          <a:graphicData uri="http://schemas.openxmlformats.org/drawingml/2006/table">
            <a:tbl>
              <a:tblPr firstRow="1" firstCol="1" bandRow="1"/>
              <a:tblGrid>
                <a:gridCol w="8128926">
                  <a:extLst>
                    <a:ext uri="{9D8B030D-6E8A-4147-A177-3AD203B41FA5}">
                      <a16:colId xmlns:a16="http://schemas.microsoft.com/office/drawing/2014/main" val="15466747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Movement of an electron pair </a:t>
                      </a:r>
                      <a:r>
                        <a:rPr lang="en-GB" sz="3200" dirty="0" smtClean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Yu Mincho"/>
                          <a:cs typeface="Segoe UI Symbol" panose="020B0502040204020203" pitchFamily="34" charset="0"/>
                        </a:rPr>
                        <a:t>✔</a:t>
                      </a: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3200" dirty="0" smtClean="0">
                        <a:solidFill>
                          <a:srgbClr val="FF0000"/>
                        </a:solidFill>
                        <a:effectLst/>
                        <a:latin typeface="Segoe UI Symbol" panose="020B0502040204020203" pitchFamily="34" charset="0"/>
                        <a:ea typeface="Yu Mincho"/>
                        <a:cs typeface="Segoe UI Symbol" panose="020B0502040204020203" pitchFamily="34" charset="0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3200" dirty="0" smtClean="0">
                        <a:solidFill>
                          <a:srgbClr val="FF0000"/>
                        </a:solidFill>
                        <a:effectLst/>
                        <a:latin typeface="Segoe UI Symbol" panose="020B0502040204020203" pitchFamily="34" charset="0"/>
                        <a:ea typeface="Yu Mincho"/>
                        <a:cs typeface="Segoe UI Symbol" panose="020B0502040204020203" pitchFamily="34" charset="0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3200" dirty="0" smtClean="0">
                        <a:solidFill>
                          <a:srgbClr val="FF0000"/>
                        </a:solidFill>
                        <a:effectLst/>
                        <a:latin typeface="Segoe UI Symbol" panose="020B0502040204020203" pitchFamily="34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4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262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Electron pair donor 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Yu Mincho"/>
                          <a:cs typeface="Segoe UI Symbol" panose="020B0502040204020203" pitchFamily="34" charset="0"/>
                        </a:rPr>
                        <a:t>✔</a:t>
                      </a:r>
                      <a:endParaRPr lang="en-GB" sz="4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957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6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048" y="180628"/>
            <a:ext cx="11732028" cy="5147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" marR="19050">
              <a:spcBef>
                <a:spcPts val="75"/>
              </a:spcBef>
              <a:spcAft>
                <a:spcPts val="75"/>
              </a:spcAft>
            </a:pPr>
            <a:r>
              <a:rPr lang="en-GB" sz="2400" dirty="0">
                <a:ea typeface="Yu Mincho"/>
              </a:rPr>
              <a:t>Allyl bromide, CH</a:t>
            </a:r>
            <a:r>
              <a:rPr lang="en-GB" sz="2400" baseline="-25000" dirty="0">
                <a:ea typeface="Yu Mincho"/>
              </a:rPr>
              <a:t>2</a:t>
            </a:r>
            <a:r>
              <a:rPr lang="en-GB" sz="2400" dirty="0">
                <a:ea typeface="Yu Mincho"/>
              </a:rPr>
              <a:t>=CHCH</a:t>
            </a:r>
            <a:r>
              <a:rPr lang="en-GB" sz="2400" baseline="-25000" dirty="0">
                <a:ea typeface="Yu Mincho"/>
              </a:rPr>
              <a:t>2</a:t>
            </a:r>
            <a:r>
              <a:rPr lang="en-GB" sz="2400" dirty="0">
                <a:ea typeface="Yu Mincho"/>
              </a:rPr>
              <a:t>Br, reacts with aqueous sodium hydroxide.</a:t>
            </a:r>
          </a:p>
          <a:p>
            <a:pPr marL="342900" marR="9525" lvl="0" indent="-342900">
              <a:spcBef>
                <a:spcPts val="75"/>
              </a:spcBef>
              <a:spcAft>
                <a:spcPts val="12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GB" sz="2400" dirty="0">
                <a:ea typeface="Times New Roman" panose="02020603050405020304" pitchFamily="18" charset="0"/>
              </a:rPr>
              <a:t>Outline the mechanism of this reaction.</a:t>
            </a:r>
            <a:br>
              <a:rPr lang="en-GB" sz="2400" dirty="0">
                <a:ea typeface="Times New Roman" panose="02020603050405020304" pitchFamily="18" charset="0"/>
              </a:rPr>
            </a:br>
            <a:r>
              <a:rPr lang="en-GB" sz="2400" dirty="0" smtClean="0">
                <a:ea typeface="Times New Roman" panose="02020603050405020304" pitchFamily="18" charset="0"/>
              </a:rPr>
              <a:t>Include </a:t>
            </a:r>
            <a:r>
              <a:rPr lang="en-GB" sz="2400" dirty="0">
                <a:ea typeface="Times New Roman" panose="02020603050405020304" pitchFamily="18" charset="0"/>
              </a:rPr>
              <a:t>curly arrows, relevant dipoles and final product(s).</a:t>
            </a:r>
            <a:br>
              <a:rPr lang="en-GB" sz="2400" dirty="0">
                <a:ea typeface="Times New Roman" panose="02020603050405020304" pitchFamily="18" charset="0"/>
              </a:rPr>
            </a:br>
            <a:r>
              <a:rPr lang="en-GB" sz="2400" dirty="0">
                <a:ea typeface="Times New Roman" panose="02020603050405020304" pitchFamily="18" charset="0"/>
              </a:rPr>
              <a:t/>
            </a:r>
            <a:br>
              <a:rPr lang="en-GB" sz="2400" dirty="0">
                <a:ea typeface="Times New Roman" panose="02020603050405020304" pitchFamily="18" charset="0"/>
              </a:rPr>
            </a:br>
            <a:r>
              <a:rPr lang="en-GB" sz="2400" dirty="0">
                <a:ea typeface="Times New Roman" panose="02020603050405020304" pitchFamily="18" charset="0"/>
              </a:rPr>
              <a:t/>
            </a:r>
            <a:br>
              <a:rPr lang="en-GB" sz="2400" dirty="0">
                <a:ea typeface="Times New Roman" panose="02020603050405020304" pitchFamily="18" charset="0"/>
              </a:rPr>
            </a:br>
            <a:r>
              <a:rPr lang="en-GB" sz="2400" dirty="0">
                <a:ea typeface="Times New Roman" panose="02020603050405020304" pitchFamily="18" charset="0"/>
              </a:rPr>
              <a:t/>
            </a:r>
            <a:br>
              <a:rPr lang="en-GB" sz="2400" dirty="0">
                <a:ea typeface="Times New Roman" panose="02020603050405020304" pitchFamily="18" charset="0"/>
              </a:rPr>
            </a:br>
            <a:r>
              <a:rPr lang="en-GB" sz="2400" dirty="0">
                <a:ea typeface="Times New Roman" panose="02020603050405020304" pitchFamily="18" charset="0"/>
              </a:rPr>
              <a:t/>
            </a:r>
            <a:br>
              <a:rPr lang="en-GB" sz="2400" dirty="0">
                <a:ea typeface="Times New Roman" panose="02020603050405020304" pitchFamily="18" charset="0"/>
              </a:rPr>
            </a:br>
            <a:endParaRPr lang="en-GB" sz="2400" dirty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r>
              <a:rPr lang="en-GB" sz="2400" b="1" dirty="0">
                <a:ea typeface="Times New Roman" panose="02020603050405020304" pitchFamily="18" charset="0"/>
              </a:rPr>
              <a:t>[3</a:t>
            </a:r>
            <a:r>
              <a:rPr lang="en-GB" sz="2400" b="1" dirty="0" smtClean="0">
                <a:ea typeface="Times New Roman" panose="02020603050405020304" pitchFamily="18" charset="0"/>
              </a:rPr>
              <a:t>]</a:t>
            </a: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 smtClean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 smtClean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 smtClean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 smtClean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b="1" dirty="0" smtClean="0">
              <a:ea typeface="Yu Mincho"/>
            </a:endParaRPr>
          </a:p>
          <a:p>
            <a:pPr marL="466725" marR="9525" algn="r">
              <a:lnSpc>
                <a:spcPts val="900"/>
              </a:lnSpc>
              <a:spcBef>
                <a:spcPts val="75"/>
              </a:spcBef>
              <a:spcAft>
                <a:spcPts val="0"/>
              </a:spcAft>
            </a:pPr>
            <a:endParaRPr lang="en-GB" sz="2400" dirty="0">
              <a:ea typeface="Yu Mincho"/>
            </a:endParaRP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GB" sz="2400" dirty="0">
                <a:ea typeface="Times New Roman" panose="02020603050405020304" pitchFamily="18" charset="0"/>
              </a:rPr>
              <a:t>Name the type of mechanism.</a:t>
            </a:r>
            <a:endParaRPr lang="en-GB" sz="2400" dirty="0">
              <a:ea typeface="Yu Mincho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889" y="1638744"/>
            <a:ext cx="3263626" cy="26194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366" y="1645911"/>
            <a:ext cx="5440710" cy="21282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57820" y="5531685"/>
            <a:ext cx="7491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Nucleophilic substitution ✔</a:t>
            </a:r>
          </a:p>
        </p:txBody>
      </p:sp>
    </p:spTree>
    <p:extLst>
      <p:ext uri="{BB962C8B-B14F-4D97-AF65-F5344CB8AC3E}">
        <p14:creationId xmlns:p14="http://schemas.microsoft.com/office/powerpoint/2010/main" val="154468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175" y="255259"/>
            <a:ext cx="115657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Alcohols are used in organic synthesis. </a:t>
            </a:r>
          </a:p>
          <a:p>
            <a:endParaRPr lang="en-GB" sz="2400" dirty="0"/>
          </a:p>
          <a:p>
            <a:r>
              <a:rPr lang="en-GB" sz="2400" dirty="0"/>
              <a:t>Pentan-2-ol can be prepared by the alkaline hydrolysis of 2-iodopentane.</a:t>
            </a:r>
          </a:p>
          <a:p>
            <a:r>
              <a:rPr lang="en-GB" sz="2400" dirty="0"/>
              <a:t>CH</a:t>
            </a:r>
            <a:r>
              <a:rPr lang="en-GB" sz="2400" baseline="-25000" dirty="0"/>
              <a:t>3</a:t>
            </a:r>
            <a:r>
              <a:rPr lang="en-GB" sz="2400" dirty="0"/>
              <a:t>CH(I)CH</a:t>
            </a:r>
            <a:r>
              <a:rPr lang="en-GB" sz="2400" baseline="-25000" dirty="0"/>
              <a:t>2</a:t>
            </a:r>
            <a:r>
              <a:rPr lang="en-GB" sz="2400" dirty="0"/>
              <a:t>CH</a:t>
            </a:r>
            <a:r>
              <a:rPr lang="en-GB" sz="2400" baseline="-25000" dirty="0"/>
              <a:t>2</a:t>
            </a:r>
            <a:r>
              <a:rPr lang="en-GB" sz="2400" dirty="0"/>
              <a:t>CH</a:t>
            </a:r>
            <a:r>
              <a:rPr lang="en-GB" sz="2400" baseline="-25000" dirty="0"/>
              <a:t>3</a:t>
            </a:r>
            <a:r>
              <a:rPr lang="en-GB" sz="2400" dirty="0"/>
              <a:t> + </a:t>
            </a:r>
            <a:r>
              <a:rPr lang="en-GB" sz="2400" dirty="0" err="1"/>
              <a:t>NaOH</a:t>
            </a:r>
            <a:r>
              <a:rPr lang="en-GB" sz="2400" dirty="0"/>
              <a:t> → CH</a:t>
            </a:r>
            <a:r>
              <a:rPr lang="en-GB" sz="2400" baseline="-25000" dirty="0"/>
              <a:t>3</a:t>
            </a:r>
            <a:r>
              <a:rPr lang="en-GB" sz="2400" dirty="0"/>
              <a:t>CH(OH)CH</a:t>
            </a:r>
            <a:r>
              <a:rPr lang="en-GB" sz="2400" baseline="-25000" dirty="0"/>
              <a:t>2</a:t>
            </a:r>
            <a:r>
              <a:rPr lang="en-GB" sz="2400" dirty="0"/>
              <a:t>CH</a:t>
            </a:r>
            <a:r>
              <a:rPr lang="en-GB" sz="2400" baseline="-25000" dirty="0"/>
              <a:t>2</a:t>
            </a:r>
            <a:r>
              <a:rPr lang="en-GB" sz="2400" dirty="0"/>
              <a:t>CH</a:t>
            </a:r>
            <a:r>
              <a:rPr lang="en-GB" sz="2400" baseline="-25000" dirty="0"/>
              <a:t>3</a:t>
            </a:r>
            <a:r>
              <a:rPr lang="en-GB" sz="2400" dirty="0"/>
              <a:t> + </a:t>
            </a:r>
            <a:r>
              <a:rPr lang="en-GB" sz="2400" dirty="0" err="1"/>
              <a:t>NaI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The reaction mixture is boiled for 20 minutes.</a:t>
            </a:r>
          </a:p>
          <a:p>
            <a:r>
              <a:rPr lang="en-GB" sz="2400" dirty="0" err="1"/>
              <a:t>i</a:t>
            </a:r>
            <a:r>
              <a:rPr lang="en-GB" sz="2400" dirty="0" smtClean="0"/>
              <a:t>. State </a:t>
            </a:r>
            <a:r>
              <a:rPr lang="en-GB" sz="2400" dirty="0"/>
              <a:t>the most appropriate technique that could be used to boil the reaction mixture for 20 minutes</a:t>
            </a:r>
            <a:r>
              <a:rPr lang="en-GB" sz="2400" dirty="0" smtClean="0"/>
              <a:t>. [</a:t>
            </a:r>
            <a:r>
              <a:rPr lang="en-GB" sz="2400" dirty="0"/>
              <a:t>1]</a:t>
            </a:r>
          </a:p>
          <a:p>
            <a:r>
              <a:rPr lang="en-GB" sz="2400" dirty="0" smtClean="0"/>
              <a:t>ii. Describe </a:t>
            </a:r>
            <a:r>
              <a:rPr lang="en-GB" sz="2400" dirty="0"/>
              <a:t>the mechanism for the alkaline hydrolysis of 2-iodopentane.</a:t>
            </a:r>
          </a:p>
          <a:p>
            <a:r>
              <a:rPr lang="en-GB" sz="2400" dirty="0" smtClean="0"/>
              <a:t>In </a:t>
            </a:r>
            <a:r>
              <a:rPr lang="en-GB" sz="2400" dirty="0"/>
              <a:t>your answer, include the name of the mechanism, curly arrows and relevant dipoles.</a:t>
            </a:r>
          </a:p>
          <a:p>
            <a:r>
              <a:rPr lang="en-GB" sz="2400" dirty="0" smtClean="0"/>
              <a:t>And name </a:t>
            </a:r>
            <a:r>
              <a:rPr lang="en-GB" sz="2400" dirty="0"/>
              <a:t>of mechanism: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35740" y="2732860"/>
            <a:ext cx="14711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Reflux</a:t>
            </a:r>
          </a:p>
        </p:txBody>
      </p:sp>
      <p:sp>
        <p:nvSpPr>
          <p:cNvPr id="4" name="Rectangle 3"/>
          <p:cNvSpPr/>
          <p:nvPr/>
        </p:nvSpPr>
        <p:spPr>
          <a:xfrm>
            <a:off x="90952" y="4410243"/>
            <a:ext cx="47187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Nucleophilic substitution (1)</a:t>
            </a:r>
          </a:p>
          <a:p>
            <a:r>
              <a:rPr lang="en-GB" sz="2400" dirty="0">
                <a:solidFill>
                  <a:srgbClr val="FF0000"/>
                </a:solidFill>
              </a:rPr>
              <a:t>Mechanism</a:t>
            </a:r>
          </a:p>
          <a:p>
            <a:r>
              <a:rPr lang="en-GB" sz="2400" dirty="0">
                <a:solidFill>
                  <a:srgbClr val="FF0000"/>
                </a:solidFill>
              </a:rPr>
              <a:t>Curly arrow from lone pair on OH− to δ+ carbon atom (1)</a:t>
            </a:r>
          </a:p>
          <a:p>
            <a:r>
              <a:rPr lang="en-GB" sz="2400" dirty="0">
                <a:solidFill>
                  <a:srgbClr val="FF0000"/>
                </a:solidFill>
              </a:rPr>
              <a:t>Curly arrow and dipole on C–I bond (1)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024" y="4149567"/>
            <a:ext cx="6902823" cy="163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43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27" y="224873"/>
            <a:ext cx="7558665" cy="52732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7990" y="5571898"/>
            <a:ext cx="28864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Identify reagent 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99293" y="2931459"/>
            <a:ext cx="39819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Bromine Water Br</a:t>
            </a:r>
            <a:r>
              <a:rPr lang="en-GB" sz="3200" baseline="-25000" dirty="0" smtClean="0">
                <a:solidFill>
                  <a:srgbClr val="FF0000"/>
                </a:solidFill>
              </a:rPr>
              <a:t>2</a:t>
            </a:r>
            <a:r>
              <a:rPr lang="en-GB" sz="3200" dirty="0" smtClean="0">
                <a:solidFill>
                  <a:srgbClr val="FF0000"/>
                </a:solidFill>
              </a:rPr>
              <a:t>(aq)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8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042" y="302043"/>
            <a:ext cx="1169877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Allyl bromide, CH</a:t>
            </a:r>
            <a:r>
              <a:rPr lang="en-GB" sz="3200" baseline="-25000" dirty="0"/>
              <a:t>2</a:t>
            </a:r>
            <a:r>
              <a:rPr lang="en-GB" sz="3200" dirty="0"/>
              <a:t>=CHCH</a:t>
            </a:r>
            <a:r>
              <a:rPr lang="en-GB" sz="3200" baseline="-25000" dirty="0"/>
              <a:t>2</a:t>
            </a:r>
            <a:r>
              <a:rPr lang="en-GB" sz="3200" dirty="0"/>
              <a:t>Br, reacts with aqueous sodium hydroxide.</a:t>
            </a:r>
          </a:p>
          <a:p>
            <a:r>
              <a:rPr lang="en-GB" sz="3200" dirty="0" err="1"/>
              <a:t>i</a:t>
            </a:r>
            <a:r>
              <a:rPr lang="en-GB" sz="3200" dirty="0" smtClean="0"/>
              <a:t>. Outline </a:t>
            </a:r>
            <a:r>
              <a:rPr lang="en-GB" sz="3200" dirty="0"/>
              <a:t>the mechanism of this reaction.</a:t>
            </a:r>
          </a:p>
          <a:p>
            <a:r>
              <a:rPr lang="en-GB" sz="3200" dirty="0" smtClean="0"/>
              <a:t>Include </a:t>
            </a:r>
            <a:r>
              <a:rPr lang="en-GB" sz="3200" dirty="0"/>
              <a:t>curly arrows, relevant dipoles and final product(s).</a:t>
            </a:r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 smtClean="0"/>
          </a:p>
          <a:p>
            <a:r>
              <a:rPr lang="en-GB" sz="3200" dirty="0" smtClean="0"/>
              <a:t>ii. Name </a:t>
            </a:r>
            <a:r>
              <a:rPr lang="en-GB" sz="3200" dirty="0"/>
              <a:t>the type of mechanism.</a:t>
            </a:r>
          </a:p>
          <a:p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268" y="2168652"/>
            <a:ext cx="5329999" cy="295915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052612" y="6274515"/>
            <a:ext cx="4176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ea typeface="Yu Mincho"/>
              </a:rPr>
              <a:t>Nucleophilic substitution </a:t>
            </a:r>
            <a:r>
              <a:rPr lang="en-GB" sz="2800" dirty="0">
                <a:solidFill>
                  <a:srgbClr val="FF0000"/>
                </a:solidFill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✔</a:t>
            </a:r>
            <a:endParaRPr lang="en-GB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25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424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Yu Mincho</vt:lpstr>
      <vt:lpstr>Arial</vt:lpstr>
      <vt:lpstr>Calibri</vt:lpstr>
      <vt:lpstr>Calibri Light</vt:lpstr>
      <vt:lpstr>Helvetica</vt:lpstr>
      <vt:lpstr>Segoe UI Symbol</vt:lpstr>
      <vt:lpstr>Times New Roman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apg</dc:creator>
  <cp:lastModifiedBy>Windows User</cp:lastModifiedBy>
  <cp:revision>14</cp:revision>
  <dcterms:created xsi:type="dcterms:W3CDTF">2019-03-14T11:38:17Z</dcterms:created>
  <dcterms:modified xsi:type="dcterms:W3CDTF">2019-03-15T10:15:24Z</dcterms:modified>
</cp:coreProperties>
</file>