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99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5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84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41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6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51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75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79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502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5045-C4DA-46F0-8E5B-6FC0343384B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8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C5045-C4DA-46F0-8E5B-6FC0343384B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BE0A-355B-421B-A6CC-EE39C8C64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16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69985" y="0"/>
            <a:ext cx="9410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GCSE Required Practical – Physics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2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–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Force and acceleration</a:t>
            </a:r>
            <a:endParaRPr lang="en-GB" sz="2800" u="sng" dirty="0">
              <a:solidFill>
                <a:srgbClr val="0070C0"/>
              </a:solidFill>
              <a:latin typeface="Blue Ridge Heavy SF" panose="020BE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" y="544603"/>
            <a:ext cx="5839313" cy="8002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What’s the point of the practical?</a:t>
            </a:r>
          </a:p>
          <a:p>
            <a:r>
              <a:rPr lang="en-GB" sz="1400" dirty="0" smtClean="0"/>
              <a:t>To find out </a:t>
            </a:r>
            <a:r>
              <a:rPr lang="en-GB" sz="1400" dirty="0" smtClean="0"/>
              <a:t>what happens to the acceleration when we change the mass.</a:t>
            </a:r>
          </a:p>
          <a:p>
            <a:r>
              <a:rPr lang="en-GB" sz="1400" dirty="0" smtClean="0"/>
              <a:t>And to find out what happens to the acceleration when we change the force.</a:t>
            </a:r>
            <a:endParaRPr lang="en-GB" sz="1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895860" y="504347"/>
            <a:ext cx="6140482" cy="301621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Example Apparatus</a:t>
            </a:r>
          </a:p>
          <a:p>
            <a:endParaRPr lang="en-GB" u="sng" dirty="0" smtClean="0"/>
          </a:p>
          <a:p>
            <a:r>
              <a:rPr lang="en-GB" dirty="0" smtClean="0"/>
              <a:t>Data logger and light gate -</a:t>
            </a:r>
          </a:p>
          <a:p>
            <a:r>
              <a:rPr lang="en-GB" dirty="0" smtClean="0"/>
              <a:t>Measures velocity or</a:t>
            </a:r>
          </a:p>
          <a:p>
            <a:r>
              <a:rPr lang="en-GB" dirty="0" smtClean="0"/>
              <a:t>acceleration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Masses – make the trolley </a:t>
            </a:r>
          </a:p>
          <a:p>
            <a:r>
              <a:rPr lang="en-GB" dirty="0" smtClean="0"/>
              <a:t>(car) </a:t>
            </a:r>
            <a:r>
              <a:rPr lang="en-GB" dirty="0" smtClean="0"/>
              <a:t>move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sz="900" dirty="0"/>
          </a:p>
        </p:txBody>
      </p:sp>
      <p:sp>
        <p:nvSpPr>
          <p:cNvPr id="8" name="TextBox 7"/>
          <p:cNvSpPr txBox="1"/>
          <p:nvPr/>
        </p:nvSpPr>
        <p:spPr>
          <a:xfrm>
            <a:off x="175549" y="3659600"/>
            <a:ext cx="11840902" cy="313932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 may they ask us about</a:t>
            </a:r>
            <a:r>
              <a:rPr lang="en-GB" u="sng" dirty="0" smtClean="0"/>
              <a:t>?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They may get you to work out acceleration from force and mass (easy) or give you the change in velocity and time so you need to use both equations above.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State one possible source of error (</a:t>
            </a:r>
            <a:r>
              <a:rPr lang="en-GB" i="1" dirty="0" smtClean="0"/>
              <a:t>friction slows the trolley down, </a:t>
            </a:r>
            <a:r>
              <a:rPr lang="en-GB" i="1" dirty="0" smtClean="0"/>
              <a:t>the trolley doesn’t go in an exact straight line, the masses hit the floor and stop pulling on the string)</a:t>
            </a: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What is the IV, DV and control variables for each part of the experiment? </a:t>
            </a:r>
          </a:p>
          <a:p>
            <a:r>
              <a:rPr lang="en-GB" dirty="0" smtClean="0"/>
              <a:t>(</a:t>
            </a:r>
            <a:r>
              <a:rPr lang="en-GB" i="1" dirty="0" smtClean="0"/>
              <a:t>remember, if you’re changing the mass, the force should stay the same, if you’re </a:t>
            </a:r>
          </a:p>
          <a:p>
            <a:r>
              <a:rPr lang="en-GB" i="1" dirty="0" smtClean="0"/>
              <a:t>changing force, the mass should stay the same – only one thing changes)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Interpret graphs of results and use them to calculate or make predictions: 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endParaRPr lang="en-GB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91144" y="1427759"/>
            <a:ext cx="50397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Force (N) = mass (kg) x acceleration (m/s</a:t>
            </a:r>
            <a:r>
              <a:rPr lang="en-GB" baseline="30000" dirty="0" smtClean="0"/>
              <a:t>2</a:t>
            </a:r>
            <a:r>
              <a:rPr lang="en-GB" dirty="0" smtClean="0"/>
              <a:t>)</a:t>
            </a:r>
          </a:p>
          <a:p>
            <a:endParaRPr lang="en-GB" sz="900" dirty="0" smtClean="0"/>
          </a:p>
          <a:p>
            <a:r>
              <a:rPr lang="en-GB" dirty="0" smtClean="0"/>
              <a:t>Acceleration (m/s</a:t>
            </a:r>
            <a:r>
              <a:rPr lang="en-GB" baseline="30000" dirty="0" smtClean="0"/>
              <a:t>2</a:t>
            </a:r>
            <a:r>
              <a:rPr lang="en-GB" dirty="0" smtClean="0"/>
              <a:t>) = </a:t>
            </a:r>
            <a:r>
              <a:rPr lang="en-GB" u="sng" dirty="0" smtClean="0"/>
              <a:t>change in velocity (m/s)</a:t>
            </a:r>
          </a:p>
          <a:p>
            <a:r>
              <a:rPr lang="en-GB" dirty="0"/>
              <a:t>	</a:t>
            </a:r>
            <a:r>
              <a:rPr lang="en-GB" dirty="0" smtClean="0"/>
              <a:t>		time (s)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47692" y="2475169"/>
            <a:ext cx="5143925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Results:</a:t>
            </a:r>
          </a:p>
          <a:p>
            <a:r>
              <a:rPr lang="en-GB" dirty="0" smtClean="0"/>
              <a:t>The more force, the more acceleration.</a:t>
            </a:r>
          </a:p>
          <a:p>
            <a:r>
              <a:rPr lang="en-GB" dirty="0" smtClean="0"/>
              <a:t>The more mass, the less acceleration.</a:t>
            </a:r>
            <a:endParaRPr lang="en-GB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07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7837" y="636001"/>
            <a:ext cx="331470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528" y="4797370"/>
            <a:ext cx="3639184" cy="200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668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7883" y="0"/>
            <a:ext cx="10722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GCSE Required Practical – Physics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2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–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Force and extension of a spring</a:t>
            </a:r>
            <a:endParaRPr lang="en-GB" sz="2800" u="sng" dirty="0">
              <a:solidFill>
                <a:srgbClr val="0070C0"/>
              </a:solidFill>
              <a:latin typeface="Blue Ridge Heavy SF" panose="020BE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281" y="464720"/>
            <a:ext cx="1143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Extension = how much the length has increased from it’s original length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62044" y="834052"/>
            <a:ext cx="5034989" cy="6155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What’s the point of the practical?</a:t>
            </a:r>
          </a:p>
          <a:p>
            <a:r>
              <a:rPr lang="en-GB" sz="1600" dirty="0" smtClean="0"/>
              <a:t>To find out the </a:t>
            </a:r>
            <a:r>
              <a:rPr lang="en-GB" sz="1600" dirty="0" smtClean="0"/>
              <a:t>relationship between force and extension.</a:t>
            </a:r>
            <a:endParaRPr lang="en-GB" sz="12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405376" y="835737"/>
            <a:ext cx="6574419" cy="369331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Example Apparatus</a:t>
            </a:r>
          </a:p>
          <a:p>
            <a:endParaRPr lang="en-GB" u="sng" dirty="0" smtClean="0"/>
          </a:p>
          <a:p>
            <a:r>
              <a:rPr lang="en-GB" dirty="0" smtClean="0"/>
              <a:t>Weights – provide a force (N)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Spring - stretches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Metre rule – measures the length</a:t>
            </a:r>
          </a:p>
          <a:p>
            <a:r>
              <a:rPr lang="en-GB" dirty="0"/>
              <a:t>o</a:t>
            </a:r>
            <a:r>
              <a:rPr lang="en-GB" dirty="0" smtClean="0"/>
              <a:t>f the spring (before and after)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38893" y="5248750"/>
            <a:ext cx="11840902" cy="147732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 may they ask us about</a:t>
            </a:r>
            <a:r>
              <a:rPr lang="en-GB" u="sng" dirty="0" smtClean="0"/>
              <a:t>?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Describe the relationship (</a:t>
            </a:r>
            <a:r>
              <a:rPr lang="en-GB" b="1" i="1" dirty="0" smtClean="0"/>
              <a:t>directly </a:t>
            </a:r>
            <a:r>
              <a:rPr lang="en-GB" b="1" i="1" dirty="0" err="1" smtClean="0"/>
              <a:t>propotional</a:t>
            </a:r>
            <a:r>
              <a:rPr lang="en-GB" dirty="0" smtClean="0"/>
              <a:t>). Label the </a:t>
            </a:r>
            <a:r>
              <a:rPr lang="en-GB" b="1" dirty="0" smtClean="0"/>
              <a:t>limit of proportionality </a:t>
            </a:r>
            <a:r>
              <a:rPr lang="en-GB" dirty="0" smtClean="0"/>
              <a:t>(</a:t>
            </a:r>
            <a:r>
              <a:rPr lang="en-GB" i="1" dirty="0" smtClean="0"/>
              <a:t>where it’s no longer a straight line</a:t>
            </a:r>
            <a:r>
              <a:rPr lang="en-GB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What error could cause the extension to NOT start at zero (</a:t>
            </a:r>
            <a:r>
              <a:rPr lang="en-GB" i="1" dirty="0" smtClean="0"/>
              <a:t>if you measured, the length and not the extension. </a:t>
            </a:r>
            <a:r>
              <a:rPr lang="en-GB" i="1" dirty="0" smtClean="0"/>
              <a:t>The </a:t>
            </a:r>
            <a:r>
              <a:rPr lang="en-GB" b="1" i="1" dirty="0" smtClean="0"/>
              <a:t>extension </a:t>
            </a:r>
            <a:r>
              <a:rPr lang="en-GB" i="1" dirty="0" smtClean="0"/>
              <a:t>should be zero with no weights, but the </a:t>
            </a:r>
            <a:r>
              <a:rPr lang="en-GB" b="1" i="1" dirty="0" smtClean="0"/>
              <a:t>length</a:t>
            </a:r>
            <a:r>
              <a:rPr lang="en-GB" i="1" dirty="0" smtClean="0"/>
              <a:t> of the spring will be a few cm)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What is the IV (force), what is the DV (extension), comment on repeatability, resolution, </a:t>
            </a:r>
            <a:r>
              <a:rPr lang="en-GB" dirty="0" err="1" smtClean="0"/>
              <a:t>etc</a:t>
            </a:r>
            <a:endParaRPr lang="en-GB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57281" y="1553746"/>
            <a:ext cx="5120775" cy="36009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Results</a:t>
            </a:r>
            <a:r>
              <a:rPr lang="en-GB" dirty="0" smtClean="0"/>
              <a:t>:</a:t>
            </a:r>
          </a:p>
          <a:p>
            <a:endParaRPr lang="en-GB" dirty="0"/>
          </a:p>
          <a:p>
            <a:r>
              <a:rPr lang="en-GB" sz="1200" dirty="0" smtClean="0"/>
              <a:t>Hooke’s Law:</a:t>
            </a:r>
          </a:p>
          <a:p>
            <a:r>
              <a:rPr lang="en-GB" sz="1200" dirty="0"/>
              <a:t>e</a:t>
            </a:r>
            <a:r>
              <a:rPr lang="en-GB" sz="1200" dirty="0" smtClean="0"/>
              <a:t>xtension is directly</a:t>
            </a:r>
          </a:p>
          <a:p>
            <a:r>
              <a:rPr lang="en-GB" sz="1200" dirty="0"/>
              <a:t>p</a:t>
            </a:r>
            <a:r>
              <a:rPr lang="en-GB" sz="1200" dirty="0" smtClean="0"/>
              <a:t>roportional to the </a:t>
            </a:r>
          </a:p>
          <a:p>
            <a:r>
              <a:rPr lang="en-GB" sz="1200" dirty="0"/>
              <a:t>f</a:t>
            </a:r>
            <a:r>
              <a:rPr lang="en-GB" sz="1200" dirty="0" smtClean="0"/>
              <a:t>orce applied, as</a:t>
            </a:r>
          </a:p>
          <a:p>
            <a:r>
              <a:rPr lang="en-GB" sz="1200" dirty="0"/>
              <a:t>l</a:t>
            </a:r>
            <a:r>
              <a:rPr lang="en-GB" sz="1200" dirty="0" smtClean="0"/>
              <a:t>ong as the limit of</a:t>
            </a:r>
          </a:p>
          <a:p>
            <a:r>
              <a:rPr lang="en-GB" sz="1200" dirty="0"/>
              <a:t>p</a:t>
            </a:r>
            <a:r>
              <a:rPr lang="en-GB" sz="1200" dirty="0" smtClean="0"/>
              <a:t>roportionality is</a:t>
            </a:r>
          </a:p>
          <a:p>
            <a:r>
              <a:rPr lang="en-GB" sz="1200" dirty="0"/>
              <a:t>n</a:t>
            </a:r>
            <a:r>
              <a:rPr lang="en-GB" sz="1200" dirty="0" smtClean="0"/>
              <a:t>ot exceeded</a:t>
            </a:r>
            <a:endParaRPr lang="en-GB" sz="12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3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895" y="1115495"/>
            <a:ext cx="3266900" cy="3115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41"/>
          <a:stretch/>
        </p:blipFill>
        <p:spPr>
          <a:xfrm>
            <a:off x="1510408" y="1574115"/>
            <a:ext cx="3354788" cy="336380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106593" y="1728289"/>
            <a:ext cx="14121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Limit of proportionality</a:t>
            </a:r>
            <a:endParaRPr lang="en-GB" sz="1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361765" y="2169299"/>
            <a:ext cx="295835" cy="193466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700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153" y="0"/>
            <a:ext cx="9979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GCSE Required Practical – Physics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2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–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Waves in a tank (water)</a:t>
            </a:r>
            <a:endParaRPr lang="en-GB" sz="2800" u="sng" dirty="0">
              <a:solidFill>
                <a:srgbClr val="0070C0"/>
              </a:solidFill>
              <a:latin typeface="Blue Ridge Heavy SF" panose="020BE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281" y="450025"/>
            <a:ext cx="1143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Wave speed (m/s) = frequency (Hz) x wavelength (m)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3639" y="898505"/>
            <a:ext cx="578619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What’s the point of the practical?</a:t>
            </a:r>
          </a:p>
          <a:p>
            <a:r>
              <a:rPr lang="en-GB" dirty="0" smtClean="0"/>
              <a:t>To find out </a:t>
            </a:r>
            <a:r>
              <a:rPr lang="en-GB" dirty="0" smtClean="0"/>
              <a:t>how wavelength, frequency and wave speed are related.</a:t>
            </a:r>
            <a:endParaRPr lang="en-GB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158753" y="898505"/>
            <a:ext cx="5861614" cy="313932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Example Apparatus</a:t>
            </a:r>
          </a:p>
          <a:p>
            <a:endParaRPr lang="en-GB" u="sng" dirty="0" smtClean="0"/>
          </a:p>
          <a:p>
            <a:r>
              <a:rPr lang="en-GB" dirty="0" smtClean="0"/>
              <a:t>Oscillating paddle – </a:t>
            </a:r>
          </a:p>
          <a:p>
            <a:r>
              <a:rPr lang="en-GB" dirty="0" smtClean="0"/>
              <a:t>moves up </a:t>
            </a:r>
            <a:r>
              <a:rPr lang="en-GB" dirty="0"/>
              <a:t>a</a:t>
            </a:r>
            <a:r>
              <a:rPr lang="en-GB" dirty="0" smtClean="0"/>
              <a:t>nd down</a:t>
            </a:r>
          </a:p>
          <a:p>
            <a:r>
              <a:rPr lang="en-GB" dirty="0" smtClean="0"/>
              <a:t>to produce waves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57281" y="4177776"/>
            <a:ext cx="11840902" cy="227754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 may they ask us about?</a:t>
            </a:r>
          </a:p>
          <a:p>
            <a:pPr marL="268288" indent="-268288"/>
            <a:r>
              <a:rPr lang="en-GB" dirty="0" smtClean="0"/>
              <a:t>- Explain why the wave speeds you calculate are all about the same but </a:t>
            </a:r>
            <a:r>
              <a:rPr lang="en-GB" b="1" dirty="0" smtClean="0"/>
              <a:t>not identical.</a:t>
            </a:r>
            <a:r>
              <a:rPr lang="en-GB" dirty="0" smtClean="0"/>
              <a:t> (</a:t>
            </a:r>
            <a:r>
              <a:rPr lang="en-GB" i="1" dirty="0" smtClean="0"/>
              <a:t>Wave speed is the same in water but it’s hard to be 100% accurate with measurements each time because it’s hard to see where exactly the waves are, the waves keep moving, some waves are reflected)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How could you improve the accuracy of measurements? (add insulation to stop reflected waves, use a bigger pool, brighter light, sharper paddle to get nice clean waves)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Comment on repeatability, reproducibility, range, uncertainty and calculate means</a:t>
            </a:r>
          </a:p>
          <a:p>
            <a:endParaRPr lang="en-GB" sz="1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23639" y="1993590"/>
            <a:ext cx="5786199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Results:</a:t>
            </a:r>
          </a:p>
          <a:p>
            <a:r>
              <a:rPr lang="en-GB" dirty="0" smtClean="0"/>
              <a:t>Speed = frequency x wavelength.</a:t>
            </a:r>
          </a:p>
          <a:p>
            <a:r>
              <a:rPr lang="en-GB" dirty="0" smtClean="0"/>
              <a:t>If you double the double the frequency, the wavelength is halved and vice versa.</a:t>
            </a:r>
          </a:p>
          <a:p>
            <a:r>
              <a:rPr lang="en-GB" dirty="0" smtClean="0"/>
              <a:t>Wave </a:t>
            </a:r>
            <a:r>
              <a:rPr lang="en-GB" b="1" dirty="0" smtClean="0"/>
              <a:t>speed stays the same</a:t>
            </a:r>
            <a:r>
              <a:rPr lang="en-GB" dirty="0" smtClean="0"/>
              <a:t> because it’s always the same material (string)</a:t>
            </a:r>
            <a:endParaRPr lang="en-GB" b="1" dirty="0" smtClean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143" y="772098"/>
            <a:ext cx="3270309" cy="325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32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153" y="0"/>
            <a:ext cx="9979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GCSE Required Practical – Physics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2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–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Waves in a solid (string)</a:t>
            </a:r>
            <a:endParaRPr lang="en-GB" sz="2800" u="sng" dirty="0">
              <a:solidFill>
                <a:srgbClr val="0070C0"/>
              </a:solidFill>
              <a:latin typeface="Blue Ridge Heavy SF" panose="020BE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281" y="450025"/>
            <a:ext cx="1143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Wave speed (m/s) = frequency (Hz) x wavelength (m)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3639" y="898505"/>
            <a:ext cx="514392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What’s the point of the practical?</a:t>
            </a:r>
          </a:p>
          <a:p>
            <a:r>
              <a:rPr lang="en-GB" dirty="0" smtClean="0"/>
              <a:t>To find out </a:t>
            </a:r>
            <a:r>
              <a:rPr lang="en-GB" dirty="0" smtClean="0"/>
              <a:t>how wavelength, frequency and wave speed are related.</a:t>
            </a:r>
            <a:endParaRPr lang="en-GB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445948" y="898505"/>
            <a:ext cx="6574419" cy="286232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Example Apparatus</a:t>
            </a:r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r>
              <a:rPr lang="en-GB" dirty="0" smtClean="0"/>
              <a:t>Weight – hold the </a:t>
            </a:r>
          </a:p>
          <a:p>
            <a:r>
              <a:rPr lang="en-GB" dirty="0" smtClean="0"/>
              <a:t>String tight (taut)</a:t>
            </a:r>
            <a:endParaRPr lang="en-GB" dirty="0"/>
          </a:p>
          <a:p>
            <a:endParaRPr lang="en-GB" u="sng" dirty="0"/>
          </a:p>
          <a:p>
            <a:endParaRPr lang="en-GB" u="sng" dirty="0" smtClean="0"/>
          </a:p>
          <a:p>
            <a:r>
              <a:rPr lang="en-GB" dirty="0" smtClean="0"/>
              <a:t>Frequency generator and vibrator (oscillator) – make the string vibrate to produce waves.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79465" y="4074555"/>
            <a:ext cx="11840902" cy="116955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 may they ask us about?</a:t>
            </a:r>
          </a:p>
          <a:p>
            <a:r>
              <a:rPr lang="en-GB" dirty="0" smtClean="0"/>
              <a:t>How could you measure the waves more accurately? (</a:t>
            </a:r>
            <a:r>
              <a:rPr lang="en-GB" i="1" dirty="0" smtClean="0"/>
              <a:t>use a different colour or width string to make it easier to see the waves)</a:t>
            </a:r>
          </a:p>
          <a:p>
            <a:r>
              <a:rPr lang="en-GB" dirty="0" smtClean="0"/>
              <a:t>Comment on repeatability, reproducibility, uncertainty and calculate means</a:t>
            </a:r>
          </a:p>
          <a:p>
            <a:endParaRPr lang="en-GB" sz="1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23639" y="1993590"/>
            <a:ext cx="5143925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Results:</a:t>
            </a:r>
          </a:p>
          <a:p>
            <a:r>
              <a:rPr lang="en-GB" dirty="0" smtClean="0"/>
              <a:t>Speed = frequency x wavelength.</a:t>
            </a:r>
          </a:p>
          <a:p>
            <a:r>
              <a:rPr lang="en-GB" dirty="0" smtClean="0"/>
              <a:t>If you double the double the frequency, the wavelength is halved and vice versa.</a:t>
            </a:r>
          </a:p>
          <a:p>
            <a:r>
              <a:rPr lang="en-GB" dirty="0" smtClean="0"/>
              <a:t>Wave </a:t>
            </a:r>
            <a:r>
              <a:rPr lang="en-GB" b="1" dirty="0" smtClean="0"/>
              <a:t>speed stays the same</a:t>
            </a:r>
            <a:r>
              <a:rPr lang="en-GB" dirty="0" smtClean="0"/>
              <a:t> because it’s always the same material (string)</a:t>
            </a:r>
            <a:endParaRPr lang="en-GB" b="1" dirty="0" smtClean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3" name="Picture 12" descr="Layout Disk 1:01_Q2A Media:OUP:GCSE Kerboodle Worksheets:Design HO 02/20:z_Source:Priority 01:First Priority PNGs:AQA Physics Practicals:oxo_AQA16_P1204_pr01_awfg0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268" y="982904"/>
            <a:ext cx="4299821" cy="21945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1485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69985" y="0"/>
            <a:ext cx="9410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GCSE Required Practical – Physics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2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– </a:t>
            </a:r>
            <a:r>
              <a:rPr lang="en-GB" sz="2800" u="sng" dirty="0" smtClean="0">
                <a:solidFill>
                  <a:srgbClr val="0070C0"/>
                </a:solidFill>
                <a:latin typeface="Blue Ridge Heavy SF" panose="020BE200000000000000" pitchFamily="34" charset="0"/>
              </a:rPr>
              <a:t>Surfaces and radiation</a:t>
            </a:r>
            <a:endParaRPr lang="en-GB" sz="2800" u="sng" dirty="0">
              <a:solidFill>
                <a:srgbClr val="0070C0"/>
              </a:solidFill>
              <a:latin typeface="Blue Ridge Heavy SF" panose="020BE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281" y="464720"/>
            <a:ext cx="11435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Infrared Radiation: electromagnetic waves that heat things up.	Emit: when something </a:t>
            </a:r>
            <a:r>
              <a:rPr lang="en-GB" b="1" dirty="0" smtClean="0"/>
              <a:t>gives off</a:t>
            </a:r>
            <a:r>
              <a:rPr lang="en-GB" dirty="0" smtClean="0"/>
              <a:t> something</a:t>
            </a:r>
          </a:p>
          <a:p>
            <a:r>
              <a:rPr lang="en-GB" dirty="0" smtClean="0"/>
              <a:t>Absorb: when something takes in or soaks up something (don’t say attract!)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57281" y="1174583"/>
            <a:ext cx="5034989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What’s the point of the practical?</a:t>
            </a:r>
          </a:p>
          <a:p>
            <a:r>
              <a:rPr lang="en-GB" dirty="0" smtClean="0"/>
              <a:t>To find out </a:t>
            </a:r>
            <a:r>
              <a:rPr lang="en-GB" dirty="0" smtClean="0"/>
              <a:t>how the colour and texture of the surface affects how much heat (radiation) is absorbed or emitted</a:t>
            </a:r>
            <a:endParaRPr lang="en-GB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405376" y="1149520"/>
            <a:ext cx="6574419" cy="341632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Example Apparatus</a:t>
            </a:r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r>
              <a:rPr lang="en-GB" dirty="0"/>
              <a:t> </a:t>
            </a:r>
            <a:r>
              <a:rPr lang="en-GB" dirty="0" smtClean="0"/>
              <a:t>      Heated from the outside		Heated from the inside</a:t>
            </a:r>
            <a:endParaRPr lang="en-GB" dirty="0"/>
          </a:p>
          <a:p>
            <a:endParaRPr lang="en-GB" u="sng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38893" y="4668922"/>
            <a:ext cx="11840902" cy="203132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u="sng" dirty="0" smtClean="0"/>
              <a:t>What may they ask us about?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Independent, dependent and control variables (</a:t>
            </a:r>
            <a:r>
              <a:rPr lang="en-GB" i="1" dirty="0" smtClean="0"/>
              <a:t>same sizes, same volumes, same thickness, starting temp </a:t>
            </a:r>
            <a:r>
              <a:rPr lang="en-GB" i="1" dirty="0" err="1" smtClean="0"/>
              <a:t>etc</a:t>
            </a:r>
            <a:r>
              <a:rPr lang="en-GB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Why should you put lids on each container (</a:t>
            </a:r>
            <a:r>
              <a:rPr lang="en-GB" i="1" dirty="0" smtClean="0"/>
              <a:t>to reduce heat loss through convection)</a:t>
            </a: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Resolution of measurements </a:t>
            </a:r>
            <a:r>
              <a:rPr lang="en-GB" i="1" dirty="0" smtClean="0"/>
              <a:t>(1°C?),</a:t>
            </a:r>
            <a:r>
              <a:rPr lang="en-GB" dirty="0" smtClean="0"/>
              <a:t> repeatability, reproducibility, calculating means </a:t>
            </a:r>
            <a:r>
              <a:rPr lang="en-GB" smtClean="0"/>
              <a:t>etc</a:t>
            </a: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dirty="0" smtClean="0"/>
              <a:t>Why won’t you get exactly the same measurements if you repeat the experiment? What are the sources of error? (</a:t>
            </a:r>
            <a:r>
              <a:rPr lang="en-GB" i="1" dirty="0" smtClean="0"/>
              <a:t>hard to read the temp at exactly the right time, slightly different volumes, slightly different starting temperatures, can may be warm already)</a:t>
            </a:r>
            <a:endParaRPr lang="en-GB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57281" y="2503205"/>
            <a:ext cx="5143925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Results</a:t>
            </a:r>
            <a:r>
              <a:rPr lang="en-GB" dirty="0" smtClean="0"/>
              <a:t>:</a:t>
            </a:r>
          </a:p>
          <a:p>
            <a:r>
              <a:rPr lang="en-GB" dirty="0" smtClean="0"/>
              <a:t>Matt black surfaces </a:t>
            </a:r>
            <a:r>
              <a:rPr lang="en-GB" b="1" dirty="0" smtClean="0"/>
              <a:t>absorb</a:t>
            </a:r>
            <a:r>
              <a:rPr lang="en-GB" dirty="0" smtClean="0"/>
              <a:t> and </a:t>
            </a:r>
            <a:r>
              <a:rPr lang="en-GB" b="1" dirty="0" smtClean="0"/>
              <a:t>emit</a:t>
            </a:r>
            <a:r>
              <a:rPr lang="en-GB" dirty="0" smtClean="0"/>
              <a:t> much more radiation than shiny smooth surfaces.</a:t>
            </a:r>
            <a:endParaRPr lang="en-GB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3660" y="1276098"/>
            <a:ext cx="2361261" cy="24675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2346" y="1526188"/>
            <a:ext cx="1929604" cy="2450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98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978</Words>
  <Application>Microsoft Office PowerPoint</Application>
  <PresentationFormat>Widescreen</PresentationFormat>
  <Paragraphs>124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Blue Ridge Heavy SF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Webb</dc:creator>
  <cp:lastModifiedBy>A Webb</cp:lastModifiedBy>
  <cp:revision>27</cp:revision>
  <dcterms:created xsi:type="dcterms:W3CDTF">2017-06-22T08:23:19Z</dcterms:created>
  <dcterms:modified xsi:type="dcterms:W3CDTF">2017-06-22T12:50:22Z</dcterms:modified>
</cp:coreProperties>
</file>