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109" d="100"/>
          <a:sy n="109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897B6-844F-44C8-A473-B3F681D0F3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523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9C569C-2800-4504-81B1-DA8C386876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3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28FBD-C4A0-46DE-87AF-B04C86807F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780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6F0F4-6F77-4D06-9EE5-F3822638D2C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801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05619-412C-404A-8893-6823EEF79E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8884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BF943-9682-4148-93BD-C304F21C0F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0387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6E437-34EB-4003-A4BE-51BFE2E961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747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2E5D5-8C5B-4A8F-A774-8AD5686C4F6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776A3-FD91-4110-B72C-DE9C28B0E8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262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E83BB-39EE-4BE9-9F3F-2257BA9E591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764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BAF3A-1C47-422D-9AA1-3F5A12F33A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759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57D802-2F00-492C-BAF3-350D97A2339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444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400">
                <a:ea typeface="SimSun" panose="02010600030101010101" pitchFamily="2" charset="-122"/>
                <a:cs typeface="Arial" panose="020B0604020202020204" pitchFamily="34" charset="0"/>
              </a:rPr>
              <a:t>Chloroethene will undergo the following sequence of reactions: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709613"/>
            <a:ext cx="30480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627313" y="550863"/>
            <a:ext cx="2035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 CH</a:t>
            </a:r>
            <a:r>
              <a:rPr lang="en-GB" altLang="en-US" sz="2800" baseline="-25000">
                <a:ea typeface="SimSu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CH</a:t>
            </a:r>
            <a:r>
              <a:rPr lang="en-GB" altLang="en-US" sz="2800" baseline="-2500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C</a:t>
            </a:r>
            <a:r>
              <a:rPr lang="en-GB" altLang="en-US" sz="2800" i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endParaRPr lang="en-GB" altLang="en-US" sz="280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09613"/>
            <a:ext cx="30480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859338" y="550863"/>
            <a:ext cx="2212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 CH</a:t>
            </a:r>
            <a:r>
              <a:rPr lang="en-GB" altLang="en-US" sz="2800" baseline="-25000">
                <a:ea typeface="SimSu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CH</a:t>
            </a:r>
            <a:r>
              <a:rPr lang="en-GB" altLang="en-US" sz="2800" baseline="-2500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altLang="en-US" sz="2800">
                <a:ea typeface="SimSun" panose="02010600030101010101" pitchFamily="2" charset="-122"/>
                <a:cs typeface="Arial" panose="020B0604020202020204" pitchFamily="34" charset="0"/>
              </a:rPr>
              <a:t>OH 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709613"/>
            <a:ext cx="304800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1916113"/>
            <a:ext cx="90360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486400" algn="r"/>
                <a:tab pos="59436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	In a laboratory experiment, 10 g of </a:t>
            </a:r>
            <a:r>
              <a:rPr lang="en-GB" altLang="en-US" sz="2400" dirty="0" err="1">
                <a:ea typeface="SimSun" panose="02010600030101010101" pitchFamily="2" charset="-122"/>
                <a:cs typeface="Arial" panose="020B0604020202020204" pitchFamily="34" charset="0"/>
              </a:rPr>
              <a:t>chloroethene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, CH</a:t>
            </a:r>
            <a:r>
              <a:rPr lang="en-GB" altLang="en-US" sz="2400" baseline="-25000" dirty="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CHC</a:t>
            </a:r>
            <a:r>
              <a:rPr lang="en-GB" altLang="en-US" sz="2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, produced 1.5 g of ethanol, CH</a:t>
            </a:r>
            <a:r>
              <a:rPr lang="en-GB" altLang="en-US" sz="2400" baseline="-25000" dirty="0">
                <a:ea typeface="SimSun" panose="02010600030101010101" pitchFamily="2" charset="-122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CH</a:t>
            </a:r>
            <a:r>
              <a:rPr lang="en-GB" altLang="en-US" sz="2400" baseline="-25000" dirty="0"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OH. 	</a:t>
            </a:r>
            <a:r>
              <a:rPr lang="en-GB" altLang="en-US" sz="2400">
                <a:ea typeface="SimSun" panose="02010600030101010101" pitchFamily="2" charset="-122"/>
                <a:cs typeface="Arial" panose="020B0604020202020204" pitchFamily="34" charset="0"/>
              </a:rPr>
              <a:t>Work out the percentage yield of the conversion of </a:t>
            </a:r>
            <a:r>
              <a:rPr lang="en-GB" altLang="en-US" sz="2400" dirty="0" err="1">
                <a:ea typeface="SimSun" panose="02010600030101010101" pitchFamily="2" charset="-122"/>
                <a:cs typeface="Arial" panose="020B0604020202020204" pitchFamily="34" charset="0"/>
              </a:rPr>
              <a:t>chloroethene</a:t>
            </a:r>
            <a:r>
              <a:rPr lang="en-GB" altLang="en-US" sz="2400" dirty="0">
                <a:ea typeface="SimSun" panose="02010600030101010101" pitchFamily="2" charset="-122"/>
                <a:cs typeface="Arial" panose="020B0604020202020204" pitchFamily="34" charset="0"/>
              </a:rPr>
              <a:t> to ethanol.</a:t>
            </a:r>
            <a:endParaRPr lang="en-GB" altLang="en-US" sz="2400" dirty="0"/>
          </a:p>
          <a:p>
            <a:pPr eaLnBrk="0" hangingPunct="0"/>
            <a:r>
              <a:rPr lang="en-GB" altLang="en-US" sz="2400" dirty="0">
                <a:ea typeface="SimSun" panose="02010600030101010101" pitchFamily="2" charset="-122"/>
              </a:rPr>
              <a:t>	Give your answer to </a:t>
            </a:r>
            <a:r>
              <a:rPr lang="en-GB" altLang="en-US" sz="2400" b="1" dirty="0">
                <a:ea typeface="SimSun" panose="02010600030101010101" pitchFamily="2" charset="-122"/>
              </a:rPr>
              <a:t>two</a:t>
            </a:r>
            <a:r>
              <a:rPr lang="en-GB" altLang="en-US" sz="2400" dirty="0">
                <a:ea typeface="SimSun" panose="02010600030101010101" pitchFamily="2" charset="-122"/>
              </a:rPr>
              <a:t> significant figures.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7456488" y="549275"/>
            <a:ext cx="16875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/>
              <a:t> </a:t>
            </a:r>
            <a:r>
              <a:rPr lang="en-GB" altLang="en-US" sz="2800"/>
              <a:t>CH</a:t>
            </a:r>
            <a:r>
              <a:rPr lang="en-GB" altLang="en-US" sz="2800" baseline="-25000"/>
              <a:t>3</a:t>
            </a:r>
            <a:r>
              <a:rPr lang="en-GB" altLang="en-US" sz="2800"/>
              <a:t>CHO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550863"/>
            <a:ext cx="19907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altLang="en-US" sz="2800"/>
              <a:t>CH</a:t>
            </a:r>
            <a:r>
              <a:rPr lang="en-GB" altLang="en-US" sz="2800" baseline="-25000"/>
              <a:t>2</a:t>
            </a:r>
            <a:r>
              <a:rPr lang="en-GB" altLang="en-US" sz="2800"/>
              <a:t>=CHC</a:t>
            </a:r>
            <a:r>
              <a:rPr lang="en-GB" altLang="en-US" sz="2800" i="1"/>
              <a:t>l</a:t>
            </a:r>
            <a:r>
              <a:rPr lang="en-GB" altLang="en-US" sz="2800"/>
              <a:t> 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79388" y="1198563"/>
            <a:ext cx="89477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b="1" dirty="0" err="1" smtClean="0"/>
              <a:t>Chloroethene</a:t>
            </a:r>
            <a:r>
              <a:rPr lang="en-GB" altLang="en-US" dirty="0"/>
              <a:t>	             </a:t>
            </a:r>
            <a:r>
              <a:rPr lang="en-GB" altLang="en-US" b="1" dirty="0" err="1"/>
              <a:t>chloroethane</a:t>
            </a:r>
            <a:r>
              <a:rPr lang="en-GB" altLang="en-US" dirty="0"/>
              <a:t>	           </a:t>
            </a:r>
            <a:r>
              <a:rPr lang="en-GB" altLang="en-US" b="1" dirty="0"/>
              <a:t>ethanol</a:t>
            </a:r>
            <a:r>
              <a:rPr lang="en-GB" altLang="en-US" dirty="0"/>
              <a:t>	              </a:t>
            </a:r>
            <a:r>
              <a:rPr lang="en-GB" altLang="en-US" b="1" dirty="0"/>
              <a:t>compound </a:t>
            </a:r>
            <a:r>
              <a:rPr lang="en-GB" altLang="en-US" b="1" dirty="0" smtClean="0"/>
              <a:t>A</a:t>
            </a:r>
          </a:p>
          <a:p>
            <a:r>
              <a:rPr lang="en-GB" altLang="en-US" b="1"/>
              <a:t> </a:t>
            </a:r>
            <a:r>
              <a:rPr lang="en-GB" altLang="en-US" b="1" smtClean="0"/>
              <a:t>       </a:t>
            </a:r>
            <a:r>
              <a:rPr lang="en-GB" altLang="en-US" b="1" smtClean="0"/>
              <a:t>                                                                       </a:t>
            </a:r>
            <a:endParaRPr lang="en-GB" altLang="en-US" b="1" dirty="0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250825" y="5000625"/>
            <a:ext cx="8893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7594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i="1"/>
              <a:t>M</a:t>
            </a:r>
            <a:r>
              <a:rPr lang="en-GB" altLang="en-US"/>
              <a:t>r chloroethene = 62.5 ethanol = 46 </a:t>
            </a:r>
            <a:r>
              <a:rPr lang="en-GB" altLang="en-US" b="1"/>
              <a:t>(1)</a:t>
            </a:r>
            <a:r>
              <a:rPr lang="en-GB" altLang="en-US"/>
              <a:t>;</a:t>
            </a:r>
            <a:br>
              <a:rPr lang="en-GB" altLang="en-US"/>
            </a:br>
            <a:r>
              <a:rPr lang="en-GB" altLang="en-US"/>
              <a:t>Moles chloroethene = 10/62.5 (=0.16) moles ethanol = 1.5/46 (=0.0326/0.033);</a:t>
            </a:r>
            <a:br>
              <a:rPr lang="en-GB" altLang="en-US"/>
            </a:br>
            <a:r>
              <a:rPr lang="en-GB" altLang="en-US"/>
              <a:t>% = 0.0326 × 100/0.16 = 20% </a:t>
            </a:r>
            <a:r>
              <a:rPr lang="en-GB" altLang="en-US" b="1"/>
              <a:t>(1)</a:t>
            </a:r>
            <a:br>
              <a:rPr lang="en-GB" altLang="en-US" b="1"/>
            </a:br>
            <a:r>
              <a:rPr lang="en-GB" altLang="en-US"/>
              <a:t>2 s.f. </a:t>
            </a:r>
            <a:r>
              <a:rPr lang="en-GB" altLang="en-US" b="1"/>
              <a:t>(1)</a:t>
            </a:r>
            <a:r>
              <a:rPr lang="en-GB" altLang="en-US"/>
              <a:t> Mark separately provided some working shown. ecf from figures</a:t>
            </a:r>
            <a:br>
              <a:rPr lang="en-GB" altLang="en-US"/>
            </a:br>
            <a:r>
              <a:rPr lang="en-GB" altLang="en-US"/>
              <a:t>above (allow 21% if 0.033 moles ethanol used)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692275" y="3500438"/>
            <a:ext cx="56261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Strategy: </a:t>
            </a:r>
          </a:p>
          <a:p>
            <a:pPr>
              <a:buFontTx/>
              <a:buAutoNum type="arabicPeriod"/>
            </a:pPr>
            <a:r>
              <a:rPr lang="en-GB" altLang="en-US" dirty="0"/>
              <a:t>What is the M</a:t>
            </a:r>
            <a:r>
              <a:rPr lang="en-GB" altLang="en-US" baseline="-25000" dirty="0"/>
              <a:t>r</a:t>
            </a:r>
            <a:r>
              <a:rPr lang="en-GB" altLang="en-US" dirty="0"/>
              <a:t> for </a:t>
            </a:r>
            <a:r>
              <a:rPr lang="en-GB" altLang="en-US" dirty="0" err="1"/>
              <a:t>chloroethene</a:t>
            </a:r>
            <a:r>
              <a:rPr lang="en-GB" altLang="en-US" dirty="0"/>
              <a:t> and ethanol?</a:t>
            </a:r>
          </a:p>
          <a:p>
            <a:pPr>
              <a:buFontTx/>
              <a:buAutoNum type="arabicPeriod"/>
            </a:pPr>
            <a:r>
              <a:rPr lang="en-GB" altLang="en-US" dirty="0"/>
              <a:t>How many moles of each</a:t>
            </a:r>
          </a:p>
          <a:p>
            <a:pPr>
              <a:buFontTx/>
              <a:buAutoNum type="arabicPeriod"/>
            </a:pPr>
            <a:r>
              <a:rPr lang="en-GB" altLang="en-US" dirty="0"/>
              <a:t>% yield = moles ethanol x 100/moles </a:t>
            </a:r>
            <a:r>
              <a:rPr lang="en-GB" altLang="en-US" dirty="0" err="1"/>
              <a:t>chloroethene</a:t>
            </a:r>
            <a:endParaRPr lang="en-GB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6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SimSun</vt:lpstr>
      <vt:lpstr>Arial</vt:lpstr>
      <vt:lpstr>Times New Roman</vt:lpstr>
      <vt:lpstr>Default Design</vt:lpstr>
      <vt:lpstr>PowerPoint Presentation</vt:lpstr>
    </vt:vector>
  </TitlesOfParts>
  <Company>iT/AV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</dc:creator>
  <cp:lastModifiedBy>Windows User</cp:lastModifiedBy>
  <cp:revision>8</cp:revision>
  <dcterms:created xsi:type="dcterms:W3CDTF">2010-02-11T15:30:21Z</dcterms:created>
  <dcterms:modified xsi:type="dcterms:W3CDTF">2018-09-21T07:49:05Z</dcterms:modified>
</cp:coreProperties>
</file>