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58" r:id="rId3"/>
    <p:sldId id="260" r:id="rId4"/>
    <p:sldId id="259" r:id="rId5"/>
    <p:sldId id="261" r:id="rId6"/>
    <p:sldId id="256" r:id="rId7"/>
    <p:sldId id="257" r:id="rId8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578794-ABE8-4D10-B3DC-E37CFD681572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F19F5D2-B7F7-42DA-81A4-E533621641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ED14B62-F50B-4583-8663-7818C84CCB18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  <a:endParaRPr lang="en-GB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2B796E-8314-4125-86DD-8FF539A060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1A2FA-89D5-427C-A4C0-8A66ECD75494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31D5C-990A-4BD2-A226-9467E129C4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9807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06A0-46DC-429D-B5B8-2C9820071E45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3AC4C-E481-4D43-9897-3453041931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733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37923-85E3-4AED-AC1F-8D71AE0B6754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C260A-14C6-41D0-8411-3F91103B9F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9391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8802C-6924-4CB6-9EE3-83448E3A0E3E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547D9-8F0F-472B-A4A3-73728E0D2C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324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8E149-F404-46B3-89F9-3AF9424F3B5B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EC3E5-2BF4-4DD7-BF0C-FFA19814F2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398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F535-1049-48C0-A4AF-1B3E6BE60BAF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D9752-D8A4-483A-BA4C-0600A1592F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250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02C4E-BB20-42E6-9B0B-418EA2C2FE16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83F2F-4351-4F7E-9540-BE2488C20B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870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C03B4-BFCB-4D18-A67C-E1EC978DD475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10EB-1D16-418B-95E3-3E0559FDB8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468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4E14F-F6F0-4481-849A-ED2C73E624A1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76D9D-6A94-412B-8538-9FED423555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719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83CAF-CEA4-4738-8128-A822DECBFB78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69D0C-C557-426E-B16A-6EFEBFBF01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987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14E10-E53E-4AD2-AF5C-1FA71C901F9F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030A5-F93F-431C-9385-D7FFFFB67F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223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0703CB2-4D81-4153-9C73-49F61C2AE166}" type="datetimeFigureOut">
              <a:rPr lang="en-GB" altLang="en-US"/>
              <a:pPr>
                <a:defRPr/>
              </a:pPr>
              <a:t>29/10/2018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B9A4F-1319-4281-813D-05A29D9D7D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title"/>
          </p:nvPr>
        </p:nvSpPr>
        <p:spPr>
          <a:xfrm>
            <a:off x="468313" y="-100013"/>
            <a:ext cx="8229600" cy="1143001"/>
          </a:xfrm>
        </p:spPr>
        <p:txBody>
          <a:bodyPr/>
          <a:lstStyle/>
          <a:p>
            <a:pPr eaLnBrk="1" hangingPunct="1"/>
            <a:r>
              <a:rPr lang="en-GB" altLang="en-US" smtClean="0"/>
              <a:t>Mole calculations</a:t>
            </a:r>
          </a:p>
        </p:txBody>
      </p:sp>
      <p:sp>
        <p:nvSpPr>
          <p:cNvPr id="28675" name="Content Placeholder 4"/>
          <p:cNvSpPr>
            <a:spLocks noGrp="1"/>
          </p:cNvSpPr>
          <p:nvPr>
            <p:ph idx="1"/>
          </p:nvPr>
        </p:nvSpPr>
        <p:spPr>
          <a:xfrm>
            <a:off x="34925" y="1066800"/>
            <a:ext cx="8229600" cy="4525963"/>
          </a:xfrm>
        </p:spPr>
        <p:txBody>
          <a:bodyPr/>
          <a:lstStyle/>
          <a:p>
            <a:pPr marL="457200" indent="-457200" eaLnBrk="1" hangingPunct="1">
              <a:buFont typeface="Calibri" panose="020F0502020204030204" pitchFamily="34" charset="0"/>
              <a:buAutoNum type="arabicParenR"/>
            </a:pPr>
            <a:r>
              <a:rPr lang="en-GB" altLang="en-US" sz="2400" smtClean="0"/>
              <a:t>The largest nugget of gold ever found was in Australia in 1892 measuring 290kg. How many moles is this?</a:t>
            </a:r>
          </a:p>
          <a:p>
            <a:pPr marL="457200" indent="-457200" eaLnBrk="1" hangingPunct="1">
              <a:buFont typeface="Calibri" panose="020F0502020204030204" pitchFamily="34" charset="0"/>
              <a:buAutoNum type="arabicParenR"/>
            </a:pPr>
            <a:r>
              <a:rPr lang="en-GB" altLang="en-US" sz="2400" smtClean="0"/>
              <a:t>What is the mass of 5 moles of CH</a:t>
            </a:r>
            <a:r>
              <a:rPr lang="en-GB" altLang="en-US" sz="2400" baseline="-25000" smtClean="0"/>
              <a:t>3</a:t>
            </a:r>
            <a:r>
              <a:rPr lang="en-GB" altLang="en-US" sz="2400" smtClean="0"/>
              <a:t>CH</a:t>
            </a:r>
            <a:r>
              <a:rPr lang="en-GB" altLang="en-US" sz="2400" baseline="-25000" smtClean="0"/>
              <a:t>2</a:t>
            </a:r>
            <a:r>
              <a:rPr lang="en-GB" altLang="en-US" sz="2400" smtClean="0"/>
              <a:t>OH?</a:t>
            </a:r>
          </a:p>
          <a:p>
            <a:pPr marL="457200" indent="-457200" eaLnBrk="1" hangingPunct="1">
              <a:buFont typeface="Calibri" panose="020F0502020204030204" pitchFamily="34" charset="0"/>
              <a:buAutoNum type="arabicParenR"/>
            </a:pPr>
            <a:r>
              <a:rPr lang="en-GB" altLang="en-US" sz="2400" smtClean="0"/>
              <a:t>The density of H</a:t>
            </a:r>
            <a:r>
              <a:rPr lang="en-GB" altLang="en-US" sz="2400" baseline="-25000" smtClean="0"/>
              <a:t>2</a:t>
            </a:r>
            <a:r>
              <a:rPr lang="en-GB" altLang="en-US" sz="2400" smtClean="0"/>
              <a:t>O is 1000g dm</a:t>
            </a:r>
            <a:r>
              <a:rPr lang="en-GB" altLang="en-US" sz="2400" baseline="30000" smtClean="0"/>
              <a:t>-3</a:t>
            </a:r>
            <a:r>
              <a:rPr lang="en-GB" altLang="en-US" sz="2400" smtClean="0"/>
              <a:t>. On average I drink 2.5dm</a:t>
            </a:r>
            <a:r>
              <a:rPr lang="en-GB" altLang="en-US" sz="2400" baseline="30000" smtClean="0"/>
              <a:t>3</a:t>
            </a:r>
            <a:r>
              <a:rPr lang="en-GB" altLang="en-US" sz="2400" smtClean="0"/>
              <a:t> of H</a:t>
            </a:r>
            <a:r>
              <a:rPr lang="en-GB" altLang="en-US" sz="2400" baseline="-25000" smtClean="0"/>
              <a:t>2</a:t>
            </a:r>
            <a:r>
              <a:rPr lang="en-GB" altLang="en-US" sz="2400" smtClean="0"/>
              <a:t>O a day. How many moles is this?</a:t>
            </a:r>
          </a:p>
          <a:p>
            <a:pPr marL="457200" indent="-457200" eaLnBrk="1" hangingPunct="1">
              <a:buFont typeface="Calibri" panose="020F0502020204030204" pitchFamily="34" charset="0"/>
              <a:buAutoNum type="arabicParenR"/>
            </a:pPr>
            <a:r>
              <a:rPr lang="en-GB" altLang="en-US" sz="2400" smtClean="0"/>
              <a:t>How much volume does 4.5moles of NH</a:t>
            </a:r>
            <a:r>
              <a:rPr lang="en-GB" altLang="en-US" sz="2400" baseline="-25000" smtClean="0"/>
              <a:t>3</a:t>
            </a:r>
            <a:r>
              <a:rPr lang="en-GB" altLang="en-US" sz="2400" smtClean="0"/>
              <a:t> occupy?</a:t>
            </a:r>
          </a:p>
          <a:p>
            <a:pPr marL="457200" indent="-457200" eaLnBrk="1" hangingPunct="1">
              <a:buFont typeface="Calibri" panose="020F0502020204030204" pitchFamily="34" charset="0"/>
              <a:buAutoNum type="arabicParenR"/>
            </a:pPr>
            <a:r>
              <a:rPr lang="en-GB" altLang="en-US" sz="2400" smtClean="0"/>
              <a:t>On average, a large cow produces 280dm</a:t>
            </a:r>
            <a:r>
              <a:rPr lang="en-GB" altLang="en-US" sz="2400" baseline="30000" smtClean="0"/>
              <a:t>3</a:t>
            </a:r>
            <a:r>
              <a:rPr lang="en-GB" altLang="en-US" sz="2400" smtClean="0"/>
              <a:t> of methane a day. How many moles is this?</a:t>
            </a:r>
          </a:p>
          <a:p>
            <a:pPr marL="457200" indent="-457200" eaLnBrk="1" hangingPunct="1">
              <a:buFont typeface="Calibri" panose="020F0502020204030204" pitchFamily="34" charset="0"/>
              <a:buAutoNum type="arabicParenR"/>
            </a:pPr>
            <a:r>
              <a:rPr lang="en-GB" altLang="en-US" sz="2400" smtClean="0"/>
              <a:t>What is the mass of methane produced by this cow?</a:t>
            </a:r>
          </a:p>
          <a:p>
            <a:pPr marL="457200" indent="-457200" eaLnBrk="1" hangingPunct="1">
              <a:buFont typeface="Calibri" panose="020F0502020204030204" pitchFamily="34" charset="0"/>
              <a:buAutoNum type="arabicParenR"/>
            </a:pPr>
            <a:r>
              <a:rPr lang="en-GB" altLang="en-US" sz="2400" smtClean="0"/>
              <a:t>How many grams of NaOH are there in 500cm</a:t>
            </a:r>
            <a:r>
              <a:rPr lang="en-GB" altLang="en-US" sz="2400" baseline="30000" smtClean="0"/>
              <a:t>3</a:t>
            </a:r>
            <a:r>
              <a:rPr lang="en-GB" altLang="en-US" sz="2400" smtClean="0"/>
              <a:t> of 2mol dm</a:t>
            </a:r>
            <a:r>
              <a:rPr lang="en-GB" altLang="en-US" sz="2400" baseline="30000" smtClean="0"/>
              <a:t>-3</a:t>
            </a:r>
            <a:r>
              <a:rPr lang="en-GB" altLang="en-US" sz="2400" smtClean="0"/>
              <a:t>?</a:t>
            </a:r>
          </a:p>
          <a:p>
            <a:pPr marL="457200" indent="-457200" eaLnBrk="1" hangingPunct="1">
              <a:buFont typeface="Calibri" panose="020F0502020204030204" pitchFamily="34" charset="0"/>
              <a:buAutoNum type="arabicParenR"/>
            </a:pPr>
            <a:r>
              <a:rPr lang="en-GB" altLang="en-US" sz="2400" smtClean="0"/>
              <a:t>What is the concentration in mol dm</a:t>
            </a:r>
            <a:r>
              <a:rPr lang="en-GB" altLang="en-US" sz="2400" baseline="30000" smtClean="0"/>
              <a:t>-3</a:t>
            </a:r>
            <a:r>
              <a:rPr lang="en-GB" altLang="en-US" sz="2400" smtClean="0"/>
              <a:t> of a solution of 2.4g of NaOH dissolved in 250cm</a:t>
            </a:r>
            <a:r>
              <a:rPr lang="en-GB" altLang="en-US" sz="2400" baseline="30000" smtClean="0"/>
              <a:t>3</a:t>
            </a:r>
            <a:r>
              <a:rPr lang="en-GB" altLang="en-US" sz="2400" smtClean="0"/>
              <a:t> of water?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642100" y="1441450"/>
            <a:ext cx="2052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FF0000"/>
                </a:solidFill>
              </a:rPr>
              <a:t>A = 1472moles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003925" y="1873250"/>
            <a:ext cx="1274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FF0000"/>
                </a:solidFill>
              </a:rPr>
              <a:t>A = 230g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35600" y="2660650"/>
            <a:ext cx="1619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FF0000"/>
                </a:solidFill>
              </a:rPr>
              <a:t>A = 139mol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775450" y="3119438"/>
            <a:ext cx="16494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FF0000"/>
                </a:solidFill>
              </a:rPr>
              <a:t>A = 108dm</a:t>
            </a:r>
            <a:r>
              <a:rPr lang="en-GB" altLang="en-US" sz="2400" b="1" baseline="30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803650" y="3930650"/>
            <a:ext cx="17002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FF0000"/>
                </a:solidFill>
              </a:rPr>
              <a:t>A = 11.7mol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183438" y="4362450"/>
            <a:ext cx="1511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FF0000"/>
                </a:solidFill>
              </a:rPr>
              <a:t>A = 187.2g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135938" y="4797425"/>
            <a:ext cx="1119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FF0000"/>
                </a:solidFill>
              </a:rPr>
              <a:t>A = 40g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48263" y="5608638"/>
            <a:ext cx="23352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FF0000"/>
                </a:solidFill>
              </a:rPr>
              <a:t>A = 0.24mol</a:t>
            </a:r>
            <a:r>
              <a:rPr lang="en-GB" altLang="en-US" sz="1800" b="1">
                <a:solidFill>
                  <a:srgbClr val="FF0000"/>
                </a:solidFill>
              </a:rPr>
              <a:t> </a:t>
            </a:r>
            <a:r>
              <a:rPr lang="en-GB" altLang="en-US" sz="2400" b="1">
                <a:solidFill>
                  <a:srgbClr val="FF0000"/>
                </a:solidFill>
              </a:rPr>
              <a:t>dm</a:t>
            </a:r>
            <a:r>
              <a:rPr lang="en-GB" altLang="en-US" sz="2400" b="1" baseline="30000">
                <a:solidFill>
                  <a:srgbClr val="FF0000"/>
                </a:solidFill>
              </a:rPr>
              <a:t>-3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3"/>
          <p:cNvSpPr>
            <a:spLocks noGrp="1"/>
          </p:cNvSpPr>
          <p:nvPr>
            <p:ph type="title"/>
          </p:nvPr>
        </p:nvSpPr>
        <p:spPr>
          <a:xfrm>
            <a:off x="468313" y="206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1) Titration calculations</a:t>
            </a:r>
          </a:p>
        </p:txBody>
      </p:sp>
      <p:sp>
        <p:nvSpPr>
          <p:cNvPr id="32771" name="Content Placeholder 4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5329238"/>
          </a:xfrm>
        </p:spPr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AutoNum type="alphaUcPeriod"/>
            </a:pPr>
            <a:r>
              <a:rPr lang="en-GB" altLang="en-US" sz="2800" smtClean="0"/>
              <a:t>25cm</a:t>
            </a:r>
            <a:r>
              <a:rPr lang="en-GB" altLang="en-US" sz="2800" baseline="30000" smtClean="0"/>
              <a:t>3</a:t>
            </a:r>
            <a:r>
              <a:rPr lang="en-GB" altLang="en-US" sz="2800" smtClean="0"/>
              <a:t> of 0.2mol dm</a:t>
            </a:r>
            <a:r>
              <a:rPr lang="en-GB" altLang="en-US" sz="2800" baseline="30000" smtClean="0"/>
              <a:t>-3</a:t>
            </a:r>
            <a:r>
              <a:rPr lang="en-GB" altLang="en-US" sz="2800" smtClean="0"/>
              <a:t> hydrochloric acid was used to neutralise 26.12cm</a:t>
            </a:r>
            <a:r>
              <a:rPr lang="en-GB" altLang="en-US" sz="2800" baseline="30000" smtClean="0"/>
              <a:t>3</a:t>
            </a:r>
            <a:r>
              <a:rPr lang="en-GB" altLang="en-US" sz="2800" smtClean="0"/>
              <a:t> of the sodium hydroxide solution.</a:t>
            </a:r>
          </a:p>
          <a:p>
            <a:pPr marL="1028700" lvl="1" indent="-571500" eaLnBrk="1" hangingPunct="1">
              <a:buFont typeface="Calibri" panose="020F0502020204030204" pitchFamily="34" charset="0"/>
              <a:buAutoNum type="romanLcPeriod"/>
            </a:pPr>
            <a:r>
              <a:rPr lang="en-GB" altLang="en-US" smtClean="0"/>
              <a:t>Calculate the number of moles of HCl used</a:t>
            </a:r>
          </a:p>
          <a:p>
            <a:pPr marL="1028700" lvl="1" indent="-571500" eaLnBrk="1" hangingPunct="1">
              <a:buFont typeface="Calibri" panose="020F0502020204030204" pitchFamily="34" charset="0"/>
              <a:buAutoNum type="romanLcPeriod"/>
            </a:pPr>
            <a:r>
              <a:rPr lang="en-GB" altLang="en-US" smtClean="0"/>
              <a:t>Calculate the number of moles of NaOH used</a:t>
            </a:r>
          </a:p>
          <a:p>
            <a:pPr marL="1028700" lvl="1" indent="-571500" eaLnBrk="1" hangingPunct="1">
              <a:buFont typeface="Calibri" panose="020F0502020204030204" pitchFamily="34" charset="0"/>
              <a:buAutoNum type="romanLcPeriod"/>
            </a:pPr>
            <a:r>
              <a:rPr lang="en-GB" altLang="en-US" smtClean="0"/>
              <a:t>Calculate the concentration of NaOH in mol dm</a:t>
            </a:r>
            <a:r>
              <a:rPr lang="en-GB" altLang="en-US" baseline="30000" smtClean="0"/>
              <a:t>-3</a:t>
            </a:r>
          </a:p>
          <a:p>
            <a:pPr marL="514350" indent="-514350" eaLnBrk="1" hangingPunct="1">
              <a:buFont typeface="Calibri" panose="020F0502020204030204" pitchFamily="34" charset="0"/>
              <a:buAutoNum type="alphaUcPeriod"/>
            </a:pPr>
            <a:endParaRPr lang="en-GB" altLang="en-US" sz="2800" smtClean="0"/>
          </a:p>
          <a:p>
            <a:pPr marL="514350" indent="-514350" eaLnBrk="1" hangingPunct="1">
              <a:buFont typeface="Calibri" panose="020F0502020204030204" pitchFamily="34" charset="0"/>
              <a:buAutoNum type="alphaUcPeriod"/>
            </a:pPr>
            <a:r>
              <a:rPr lang="en-GB" altLang="en-US" sz="2800" smtClean="0"/>
              <a:t>Calculate the concentration of NaOH in g dm</a:t>
            </a:r>
            <a:r>
              <a:rPr lang="en-GB" altLang="en-US" sz="2800" baseline="30000" smtClean="0"/>
              <a:t>-3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5013325"/>
            <a:ext cx="338455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3"/>
          <p:cNvSpPr>
            <a:spLocks noGrp="1"/>
          </p:cNvSpPr>
          <p:nvPr>
            <p:ph type="title"/>
          </p:nvPr>
        </p:nvSpPr>
        <p:spPr>
          <a:xfrm>
            <a:off x="468313" y="206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2) Titration calculations</a:t>
            </a:r>
          </a:p>
        </p:txBody>
      </p:sp>
      <p:sp>
        <p:nvSpPr>
          <p:cNvPr id="33795" name="Content Placeholder 4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5329238"/>
          </a:xfrm>
        </p:spPr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AutoNum type="alphaUcPeriod"/>
            </a:pPr>
            <a:r>
              <a:rPr lang="en-GB" altLang="en-US" sz="2800" smtClean="0"/>
              <a:t>25cm</a:t>
            </a:r>
            <a:r>
              <a:rPr lang="en-GB" altLang="en-US" sz="2800" baseline="30000" smtClean="0"/>
              <a:t>3  </a:t>
            </a:r>
            <a:r>
              <a:rPr lang="en-GB" altLang="en-US" sz="2800" smtClean="0"/>
              <a:t>of</a:t>
            </a:r>
            <a:r>
              <a:rPr lang="en-GB" altLang="en-US" sz="2800" baseline="30000" smtClean="0"/>
              <a:t> </a:t>
            </a:r>
            <a:r>
              <a:rPr lang="en-GB" altLang="en-US" sz="2800" smtClean="0"/>
              <a:t>1.0mol dm</a:t>
            </a:r>
            <a:r>
              <a:rPr lang="en-GB" altLang="en-US" sz="2800" baseline="30000" smtClean="0"/>
              <a:t>-3 </a:t>
            </a:r>
            <a:r>
              <a:rPr lang="en-GB" altLang="en-US" sz="2800" smtClean="0"/>
              <a:t>sulphuric acid was used to neutralise 24.16cm</a:t>
            </a:r>
            <a:r>
              <a:rPr lang="en-GB" altLang="en-US" sz="2800" baseline="30000" smtClean="0"/>
              <a:t>3</a:t>
            </a:r>
            <a:r>
              <a:rPr lang="en-GB" altLang="en-US" sz="2800" smtClean="0"/>
              <a:t> of the sodium hydroxide solution.</a:t>
            </a:r>
          </a:p>
          <a:p>
            <a:pPr marL="1028700" lvl="1" indent="-571500" eaLnBrk="1" hangingPunct="1">
              <a:buFont typeface="Calibri" panose="020F0502020204030204" pitchFamily="34" charset="0"/>
              <a:buAutoNum type="romanLcPeriod"/>
            </a:pPr>
            <a:r>
              <a:rPr lang="en-GB" altLang="en-US" smtClean="0"/>
              <a:t>Calculate the number of moles of H</a:t>
            </a:r>
            <a:r>
              <a:rPr lang="en-GB" altLang="en-US" baseline="-25000" smtClean="0"/>
              <a:t>2</a:t>
            </a:r>
            <a:r>
              <a:rPr lang="en-GB" altLang="en-US" smtClean="0"/>
              <a:t>SO</a:t>
            </a:r>
            <a:r>
              <a:rPr lang="en-GB" altLang="en-US" baseline="-25000" smtClean="0"/>
              <a:t>4</a:t>
            </a:r>
            <a:r>
              <a:rPr lang="en-GB" altLang="en-US" smtClean="0"/>
              <a:t> used</a:t>
            </a:r>
          </a:p>
          <a:p>
            <a:pPr marL="1028700" lvl="1" indent="-571500" eaLnBrk="1" hangingPunct="1">
              <a:buFont typeface="Calibri" panose="020F0502020204030204" pitchFamily="34" charset="0"/>
              <a:buAutoNum type="romanLcPeriod"/>
            </a:pPr>
            <a:r>
              <a:rPr lang="en-GB" altLang="en-US" smtClean="0"/>
              <a:t>Calculate the number of moles of NaOH used</a:t>
            </a:r>
          </a:p>
          <a:p>
            <a:pPr marL="1028700" lvl="1" indent="-571500" eaLnBrk="1" hangingPunct="1">
              <a:buFont typeface="Calibri" panose="020F0502020204030204" pitchFamily="34" charset="0"/>
              <a:buAutoNum type="romanLcPeriod"/>
            </a:pPr>
            <a:r>
              <a:rPr lang="en-GB" altLang="en-US" smtClean="0"/>
              <a:t>Calculate the concentration of NaOH in mol dm</a:t>
            </a:r>
            <a:r>
              <a:rPr lang="en-GB" altLang="en-US" baseline="30000" smtClean="0"/>
              <a:t>-3</a:t>
            </a:r>
          </a:p>
          <a:p>
            <a:pPr marL="514350" indent="-514350" eaLnBrk="1" hangingPunct="1">
              <a:buFont typeface="Calibri" panose="020F0502020204030204" pitchFamily="34" charset="0"/>
              <a:buAutoNum type="alphaUcPeriod"/>
            </a:pPr>
            <a:endParaRPr lang="en-GB" altLang="en-US" sz="2800" smtClean="0"/>
          </a:p>
          <a:p>
            <a:pPr marL="514350" indent="-514350" eaLnBrk="1" hangingPunct="1">
              <a:buFont typeface="Calibri" panose="020F0502020204030204" pitchFamily="34" charset="0"/>
              <a:buAutoNum type="alphaUcPeriod"/>
            </a:pPr>
            <a:r>
              <a:rPr lang="en-GB" altLang="en-US" sz="2800" smtClean="0"/>
              <a:t>Calculate the concentration of NaOH in g dm</a:t>
            </a:r>
            <a:r>
              <a:rPr lang="en-GB" altLang="en-US" sz="2800" baseline="30000" smtClean="0"/>
              <a:t>-3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900613"/>
            <a:ext cx="382905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/>
          <p:cNvSpPr>
            <a:spLocks noGrp="1"/>
          </p:cNvSpPr>
          <p:nvPr>
            <p:ph type="title"/>
          </p:nvPr>
        </p:nvSpPr>
        <p:spPr>
          <a:xfrm>
            <a:off x="468313" y="206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3) Titration calculations</a:t>
            </a:r>
          </a:p>
        </p:txBody>
      </p:sp>
      <p:sp>
        <p:nvSpPr>
          <p:cNvPr id="34819" name="Content Placeholder 4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5329238"/>
          </a:xfrm>
        </p:spPr>
        <p:txBody>
          <a:bodyPr/>
          <a:lstStyle/>
          <a:p>
            <a:pPr marL="571500" indent="-571500" eaLnBrk="1" hangingPunct="1">
              <a:buFont typeface="Calibri" panose="020F0502020204030204" pitchFamily="34" charset="0"/>
              <a:buAutoNum type="romanUcPeriod"/>
            </a:pPr>
            <a:r>
              <a:rPr lang="en-GB" altLang="en-US" sz="2800" smtClean="0"/>
              <a:t>25cm</a:t>
            </a:r>
            <a:r>
              <a:rPr lang="en-GB" altLang="en-US" sz="2800" baseline="30000" smtClean="0"/>
              <a:t>3  </a:t>
            </a:r>
            <a:r>
              <a:rPr lang="en-GB" altLang="en-US" sz="2800" smtClean="0"/>
              <a:t>of</a:t>
            </a:r>
            <a:r>
              <a:rPr lang="en-GB" altLang="en-US" sz="2800" baseline="30000" smtClean="0"/>
              <a:t> </a:t>
            </a:r>
            <a:r>
              <a:rPr lang="en-GB" altLang="en-US" sz="2800" smtClean="0"/>
              <a:t>0.5mol dm</a:t>
            </a:r>
            <a:r>
              <a:rPr lang="en-GB" altLang="en-US" sz="2800" baseline="30000" smtClean="0"/>
              <a:t>-3 </a:t>
            </a:r>
            <a:r>
              <a:rPr lang="en-GB" altLang="en-US" sz="2800" smtClean="0"/>
              <a:t>sodium hydroxide was used to neutralise 13.56cm</a:t>
            </a:r>
            <a:r>
              <a:rPr lang="en-GB" altLang="en-US" sz="2800" baseline="30000" smtClean="0"/>
              <a:t>3</a:t>
            </a:r>
            <a:r>
              <a:rPr lang="en-GB" altLang="en-US" sz="2800" smtClean="0"/>
              <a:t> of the hydrochloric acid solution. Calculate the concentration of HCl in mol dm</a:t>
            </a:r>
            <a:r>
              <a:rPr lang="en-GB" altLang="en-US" sz="2800" baseline="30000" smtClean="0"/>
              <a:t>-3</a:t>
            </a:r>
          </a:p>
          <a:p>
            <a:pPr marL="571500" indent="-571500" eaLnBrk="1" hangingPunct="1">
              <a:buFont typeface="Calibri" panose="020F0502020204030204" pitchFamily="34" charset="0"/>
              <a:buAutoNum type="romanUcPeriod"/>
            </a:pPr>
            <a:endParaRPr lang="en-GB" altLang="en-US" sz="2800" smtClean="0"/>
          </a:p>
          <a:p>
            <a:pPr marL="571500" indent="-571500" eaLnBrk="1" hangingPunct="1">
              <a:buFont typeface="Calibri" panose="020F0502020204030204" pitchFamily="34" charset="0"/>
              <a:buAutoNum type="romanUcPeriod"/>
            </a:pPr>
            <a:r>
              <a:rPr lang="en-GB" altLang="en-US" sz="2800" smtClean="0"/>
              <a:t>Calculate the concentration of HCl in g dm</a:t>
            </a:r>
            <a:r>
              <a:rPr lang="en-GB" altLang="en-US" sz="2800" baseline="30000" smtClean="0"/>
              <a:t>-3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076700"/>
            <a:ext cx="60960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"/>
          <p:cNvSpPr>
            <a:spLocks noGrp="1"/>
          </p:cNvSpPr>
          <p:nvPr>
            <p:ph type="title"/>
          </p:nvPr>
        </p:nvSpPr>
        <p:spPr>
          <a:xfrm>
            <a:off x="468313" y="206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4) Titration calculations</a:t>
            </a:r>
          </a:p>
        </p:txBody>
      </p:sp>
      <p:sp>
        <p:nvSpPr>
          <p:cNvPr id="35843" name="Content Placeholder 4"/>
          <p:cNvSpPr>
            <a:spLocks noGrp="1"/>
          </p:cNvSpPr>
          <p:nvPr>
            <p:ph idx="1"/>
          </p:nvPr>
        </p:nvSpPr>
        <p:spPr>
          <a:xfrm>
            <a:off x="468313" y="908050"/>
            <a:ext cx="8424862" cy="5329238"/>
          </a:xfrm>
        </p:spPr>
        <p:txBody>
          <a:bodyPr/>
          <a:lstStyle/>
          <a:p>
            <a:pPr marL="571500" indent="-571500" eaLnBrk="1" hangingPunct="1">
              <a:buFont typeface="Calibri" panose="020F0502020204030204" pitchFamily="34" charset="0"/>
              <a:buAutoNum type="romanUcPeriod"/>
            </a:pPr>
            <a:r>
              <a:rPr lang="en-GB" altLang="en-US" sz="2800" smtClean="0"/>
              <a:t>25cm</a:t>
            </a:r>
            <a:r>
              <a:rPr lang="en-GB" altLang="en-US" sz="2800" baseline="30000" smtClean="0"/>
              <a:t>3  </a:t>
            </a:r>
            <a:r>
              <a:rPr lang="en-GB" altLang="en-US" sz="2800" smtClean="0"/>
              <a:t>of</a:t>
            </a:r>
            <a:r>
              <a:rPr lang="en-GB" altLang="en-US" sz="2800" baseline="30000" smtClean="0"/>
              <a:t> </a:t>
            </a:r>
            <a:r>
              <a:rPr lang="en-GB" altLang="en-US" sz="2800" smtClean="0"/>
              <a:t>0.5mol dm</a:t>
            </a:r>
            <a:r>
              <a:rPr lang="en-GB" altLang="en-US" sz="2800" baseline="30000" smtClean="0"/>
              <a:t>-3 </a:t>
            </a:r>
            <a:r>
              <a:rPr lang="en-GB" altLang="en-US" sz="2800" smtClean="0"/>
              <a:t>sodium hydroxide was used to neutralise 37.18cm</a:t>
            </a:r>
            <a:r>
              <a:rPr lang="en-GB" altLang="en-US" sz="2800" baseline="30000" smtClean="0"/>
              <a:t>3</a:t>
            </a:r>
            <a:r>
              <a:rPr lang="en-GB" altLang="en-US" sz="2800" smtClean="0"/>
              <a:t> of the sulphuric acid solution. Calculate the concentration of H</a:t>
            </a:r>
            <a:r>
              <a:rPr lang="en-GB" altLang="en-US" sz="2800" baseline="-25000" smtClean="0"/>
              <a:t>2</a:t>
            </a:r>
            <a:r>
              <a:rPr lang="en-GB" altLang="en-US" sz="2800" smtClean="0"/>
              <a:t>SO</a:t>
            </a:r>
            <a:r>
              <a:rPr lang="en-GB" altLang="en-US" sz="2800" baseline="-25000" smtClean="0"/>
              <a:t>4</a:t>
            </a:r>
            <a:r>
              <a:rPr lang="en-GB" altLang="en-US" sz="2800" smtClean="0"/>
              <a:t> in mol dm</a:t>
            </a:r>
            <a:r>
              <a:rPr lang="en-GB" altLang="en-US" sz="2800" baseline="30000" smtClean="0"/>
              <a:t>-3</a:t>
            </a:r>
          </a:p>
          <a:p>
            <a:pPr marL="571500" indent="-571500" eaLnBrk="1" hangingPunct="1">
              <a:buFont typeface="Calibri" panose="020F0502020204030204" pitchFamily="34" charset="0"/>
              <a:buAutoNum type="romanUcPeriod"/>
            </a:pPr>
            <a:endParaRPr lang="en-GB" altLang="en-US" sz="2800" smtClean="0"/>
          </a:p>
          <a:p>
            <a:pPr marL="571500" indent="-571500" eaLnBrk="1" hangingPunct="1">
              <a:buFont typeface="Calibri" panose="020F0502020204030204" pitchFamily="34" charset="0"/>
              <a:buAutoNum type="romanUcPeriod"/>
            </a:pPr>
            <a:r>
              <a:rPr lang="en-GB" altLang="en-US" sz="2800" smtClean="0"/>
              <a:t>B.   Calculate the concentration of H</a:t>
            </a:r>
            <a:r>
              <a:rPr lang="en-GB" altLang="en-US" sz="2800" baseline="-25000" smtClean="0"/>
              <a:t>2</a:t>
            </a:r>
            <a:r>
              <a:rPr lang="en-GB" altLang="en-US" sz="2800" smtClean="0"/>
              <a:t>SO</a:t>
            </a:r>
            <a:r>
              <a:rPr lang="en-GB" altLang="en-US" sz="2800" baseline="-25000" smtClean="0"/>
              <a:t>4</a:t>
            </a:r>
            <a:r>
              <a:rPr lang="en-GB" altLang="en-US" sz="2800" smtClean="0"/>
              <a:t> in g dm</a:t>
            </a:r>
            <a:r>
              <a:rPr lang="en-GB" altLang="en-US" sz="2800" baseline="30000" smtClean="0"/>
              <a:t>-3</a:t>
            </a:r>
          </a:p>
        </p:txBody>
      </p:sp>
      <p:pic>
        <p:nvPicPr>
          <p:cNvPr id="3584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582988"/>
            <a:ext cx="7132637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3"/>
          <p:cNvSpPr>
            <a:spLocks noGrp="1"/>
          </p:cNvSpPr>
          <p:nvPr>
            <p:ph type="title"/>
          </p:nvPr>
        </p:nvSpPr>
        <p:spPr>
          <a:xfrm>
            <a:off x="468313" y="206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Titration calculations</a:t>
            </a:r>
          </a:p>
        </p:txBody>
      </p:sp>
      <p:sp>
        <p:nvSpPr>
          <p:cNvPr id="38915" name="Content Placeholder 4"/>
          <p:cNvSpPr>
            <a:spLocks noGrp="1"/>
          </p:cNvSpPr>
          <p:nvPr>
            <p:ph idx="1"/>
          </p:nvPr>
        </p:nvSpPr>
        <p:spPr>
          <a:xfrm>
            <a:off x="468313" y="908050"/>
            <a:ext cx="8424862" cy="5329238"/>
          </a:xfrm>
        </p:spPr>
        <p:txBody>
          <a:bodyPr/>
          <a:lstStyle/>
          <a:p>
            <a:pPr eaLnBrk="1" hangingPunct="1">
              <a:buFont typeface="Calibri" panose="020F0502020204030204" pitchFamily="34" charset="0"/>
              <a:buAutoNum type="alphaUcPeriod"/>
            </a:pPr>
            <a:r>
              <a:rPr lang="en-GB" altLang="en-US" sz="1600" smtClean="0"/>
              <a:t>Calculate the concentration of sodium hydroxide solution in mol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if 25cm</a:t>
            </a:r>
            <a:r>
              <a:rPr lang="en-GB" altLang="en-US" sz="1600" baseline="30000" smtClean="0"/>
              <a:t>3</a:t>
            </a:r>
            <a:r>
              <a:rPr lang="en-GB" altLang="en-US" sz="1600" smtClean="0"/>
              <a:t> of 0.2 mol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hydrochloric acid was used to neutralise 26.12cm</a:t>
            </a:r>
            <a:r>
              <a:rPr lang="en-GB" altLang="en-US" sz="1600" baseline="30000" smtClean="0"/>
              <a:t>3</a:t>
            </a:r>
            <a:r>
              <a:rPr lang="en-GB" altLang="en-US" sz="1600" smtClean="0"/>
              <a:t> of the sodium hydroxide solution. Calculate the concentration of sodium hydroxide in g dm</a:t>
            </a:r>
            <a:r>
              <a:rPr lang="en-GB" altLang="en-US" sz="1600" baseline="30000" smtClean="0"/>
              <a:t>-3</a:t>
            </a:r>
            <a:endParaRPr lang="en-GB" altLang="en-US" sz="1600" smtClean="0"/>
          </a:p>
          <a:p>
            <a:pPr eaLnBrk="1" hangingPunct="1">
              <a:buFont typeface="Calibri" panose="020F0502020204030204" pitchFamily="34" charset="0"/>
              <a:buAutoNum type="alphaUcPeriod"/>
            </a:pPr>
            <a:r>
              <a:rPr lang="en-GB" altLang="en-US" sz="1600" smtClean="0"/>
              <a:t>Calculate the concentration of hydrochloric acid solution in mol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if 25cm</a:t>
            </a:r>
            <a:r>
              <a:rPr lang="en-GB" altLang="en-US" sz="1600" baseline="30000" smtClean="0"/>
              <a:t>3</a:t>
            </a:r>
            <a:r>
              <a:rPr lang="en-GB" altLang="en-US" sz="1600" smtClean="0"/>
              <a:t> of 0.5 mol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sodium hydroxide was used to neutralise 13.56cm</a:t>
            </a:r>
            <a:r>
              <a:rPr lang="en-GB" altLang="en-US" sz="1600" baseline="30000" smtClean="0"/>
              <a:t>3</a:t>
            </a:r>
            <a:r>
              <a:rPr lang="en-GB" altLang="en-US" sz="1600" smtClean="0"/>
              <a:t> of the hydrochloric acid solution. Calculate the concentration of hydrochloric acid in g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</a:t>
            </a:r>
          </a:p>
          <a:p>
            <a:pPr eaLnBrk="1" hangingPunct="1">
              <a:buFont typeface="Calibri" panose="020F0502020204030204" pitchFamily="34" charset="0"/>
              <a:buAutoNum type="alphaUcPeriod"/>
            </a:pPr>
            <a:r>
              <a:rPr lang="en-GB" altLang="en-US" sz="1600" smtClean="0"/>
              <a:t>Calculate the concentration of sodium hydroxide solution in mol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if 25cm</a:t>
            </a:r>
            <a:r>
              <a:rPr lang="en-GB" altLang="en-US" sz="1600" baseline="30000" smtClean="0"/>
              <a:t>3</a:t>
            </a:r>
            <a:r>
              <a:rPr lang="en-GB" altLang="en-US" sz="1600" smtClean="0"/>
              <a:t> of 1.0 mol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sulphuric acid was used to neutralise 24.16cm</a:t>
            </a:r>
            <a:r>
              <a:rPr lang="en-GB" altLang="en-US" sz="1600" baseline="30000" smtClean="0"/>
              <a:t>3</a:t>
            </a:r>
            <a:r>
              <a:rPr lang="en-GB" altLang="en-US" sz="1600" smtClean="0"/>
              <a:t> of the sodium hydroxide solution. Calculate the concentration of sodium hydroxide in g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</a:t>
            </a:r>
          </a:p>
          <a:p>
            <a:pPr eaLnBrk="1" hangingPunct="1">
              <a:buFont typeface="Calibri" panose="020F0502020204030204" pitchFamily="34" charset="0"/>
              <a:buAutoNum type="alphaUcPeriod"/>
            </a:pPr>
            <a:r>
              <a:rPr lang="en-GB" altLang="en-US" sz="1600" smtClean="0"/>
              <a:t>Calculate the concentration of sulphuric acid solution in mol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if 25cm</a:t>
            </a:r>
            <a:r>
              <a:rPr lang="en-GB" altLang="en-US" sz="1600" baseline="30000" smtClean="0"/>
              <a:t>3</a:t>
            </a:r>
            <a:r>
              <a:rPr lang="en-GB" altLang="en-US" sz="1600" smtClean="0"/>
              <a:t> of 0.5 mol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sodium hydroxide was used to neutralise 37.18cm</a:t>
            </a:r>
            <a:r>
              <a:rPr lang="en-GB" altLang="en-US" sz="1600" baseline="30000" smtClean="0"/>
              <a:t>3</a:t>
            </a:r>
            <a:r>
              <a:rPr lang="en-GB" altLang="en-US" sz="1600" smtClean="0"/>
              <a:t> of the sulphuric solution. Calculate the concentration of sulphuric acid in g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</a:t>
            </a:r>
          </a:p>
          <a:p>
            <a:pPr eaLnBrk="1" hangingPunct="1">
              <a:buFont typeface="Calibri" panose="020F0502020204030204" pitchFamily="34" charset="0"/>
              <a:buAutoNum type="alphaUcPeriod"/>
            </a:pPr>
            <a:r>
              <a:rPr lang="en-GB" altLang="en-US" sz="1600" smtClean="0"/>
              <a:t>Calculate the concentration of citric acid solution in mol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if 25cm</a:t>
            </a:r>
            <a:r>
              <a:rPr lang="en-GB" altLang="en-US" sz="1600" baseline="30000" smtClean="0"/>
              <a:t>3</a:t>
            </a:r>
            <a:r>
              <a:rPr lang="en-GB" altLang="en-US" sz="1600" smtClean="0"/>
              <a:t> of 1.0 mol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sodium hydroxide was used to neutralise 12.56cm</a:t>
            </a:r>
            <a:r>
              <a:rPr lang="en-GB" altLang="en-US" sz="1600" baseline="30000" smtClean="0"/>
              <a:t>3</a:t>
            </a:r>
            <a:r>
              <a:rPr lang="en-GB" altLang="en-US" sz="1600" smtClean="0"/>
              <a:t> of the citric acid solution. (Hint 3 moles of sodium hydroxide react with 1 mole of citric acid). Calculate the concentration of citric acid in g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(Hint: the relative formula mass of citric acid is 192)</a:t>
            </a:r>
          </a:p>
          <a:p>
            <a:pPr eaLnBrk="1" hangingPunct="1">
              <a:buFont typeface="Calibri" panose="020F0502020204030204" pitchFamily="34" charset="0"/>
              <a:buAutoNum type="alphaUcPeriod"/>
            </a:pPr>
            <a:r>
              <a:rPr lang="en-GB" altLang="en-US" sz="1600" smtClean="0"/>
              <a:t>Calculate the concentration of ethylenediaminetetraacetic acid solution in mol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if 25cm</a:t>
            </a:r>
            <a:r>
              <a:rPr lang="en-GB" altLang="en-US" sz="1600" baseline="30000" smtClean="0"/>
              <a:t>3</a:t>
            </a:r>
            <a:r>
              <a:rPr lang="en-GB" altLang="en-US" sz="1600" smtClean="0"/>
              <a:t> of 0.1 mol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sodium hydroxide was used to neutralise 11.56cm</a:t>
            </a:r>
            <a:r>
              <a:rPr lang="en-GB" altLang="en-US" sz="1600" baseline="30000" smtClean="0"/>
              <a:t>3</a:t>
            </a:r>
            <a:r>
              <a:rPr lang="en-GB" altLang="en-US" sz="1600" smtClean="0"/>
              <a:t> of the ethylenediaminetetraacetic acid solution. (Hint: Use your intuition to work out how many moles of sodium hydroxide react with ethylenediaminetetraacetic acid!). Calculate the concentration of ethylenediaminetetraacetic acid in g dm</a:t>
            </a:r>
            <a:r>
              <a:rPr lang="en-GB" altLang="en-US" sz="1600" baseline="30000" smtClean="0"/>
              <a:t>-3</a:t>
            </a:r>
            <a:r>
              <a:rPr lang="en-GB" altLang="en-US" sz="1600" smtClean="0"/>
              <a:t> (Hint: the relative formula mass of ethylenediaminetetraacetic acid is 292)</a:t>
            </a:r>
          </a:p>
          <a:p>
            <a:pPr eaLnBrk="1" hangingPunct="1"/>
            <a:endParaRPr lang="en-GB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Titration calculation answers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107950" y="1600200"/>
            <a:ext cx="8928100" cy="4525963"/>
          </a:xfrm>
        </p:spPr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AutoNum type="alphaUcPeriod"/>
            </a:pPr>
            <a:r>
              <a:rPr lang="en-GB" altLang="en-US" sz="2400" smtClean="0"/>
              <a:t>(0.2 x 0.025) / 0.02612 = 0.1914mol dm</a:t>
            </a:r>
            <a:r>
              <a:rPr lang="en-GB" altLang="en-US" sz="2400" baseline="30000" smtClean="0"/>
              <a:t>-3</a:t>
            </a:r>
            <a:r>
              <a:rPr lang="en-GB" altLang="en-US" sz="2400" smtClean="0"/>
              <a:t> and 7.66g dm</a:t>
            </a:r>
            <a:r>
              <a:rPr lang="en-GB" altLang="en-US" sz="2400" baseline="30000" smtClean="0"/>
              <a:t>-3</a:t>
            </a:r>
          </a:p>
          <a:p>
            <a:pPr marL="514350" indent="-514350" eaLnBrk="1" hangingPunct="1">
              <a:buFont typeface="Calibri" panose="020F0502020204030204" pitchFamily="34" charset="0"/>
              <a:buAutoNum type="alphaUcPeriod"/>
            </a:pPr>
            <a:r>
              <a:rPr lang="en-GB" altLang="en-US" sz="2400" smtClean="0"/>
              <a:t>(0.5 x 0.025) / 0.01356 = 0.9218mol dm</a:t>
            </a:r>
            <a:r>
              <a:rPr lang="en-GB" altLang="en-US" sz="2400" baseline="30000" smtClean="0"/>
              <a:t>-3</a:t>
            </a:r>
            <a:r>
              <a:rPr lang="en-GB" altLang="en-US" sz="2400" smtClean="0"/>
              <a:t> and 33.65g dm</a:t>
            </a:r>
            <a:r>
              <a:rPr lang="en-GB" altLang="en-US" sz="2400" baseline="30000" smtClean="0"/>
              <a:t>-3</a:t>
            </a:r>
          </a:p>
          <a:p>
            <a:pPr marL="514350" indent="-514350" eaLnBrk="1" hangingPunct="1">
              <a:buFont typeface="Calibri" panose="020F0502020204030204" pitchFamily="34" charset="0"/>
              <a:buAutoNum type="alphaUcPeriod"/>
            </a:pPr>
            <a:r>
              <a:rPr lang="en-GB" altLang="en-US" sz="2400" smtClean="0"/>
              <a:t>(1.0 x 0.025 x 2) / 0.02416 = 2.070mol dm</a:t>
            </a:r>
            <a:r>
              <a:rPr lang="en-GB" altLang="en-US" sz="2400" baseline="30000" smtClean="0"/>
              <a:t>-3</a:t>
            </a:r>
            <a:r>
              <a:rPr lang="en-GB" altLang="en-US" sz="2400" smtClean="0"/>
              <a:t> and 82.78g dm</a:t>
            </a:r>
            <a:r>
              <a:rPr lang="en-GB" altLang="en-US" sz="2400" baseline="30000" smtClean="0"/>
              <a:t>-3</a:t>
            </a:r>
          </a:p>
          <a:p>
            <a:pPr marL="514350" indent="-514350" eaLnBrk="1" hangingPunct="1">
              <a:buFont typeface="Calibri" panose="020F0502020204030204" pitchFamily="34" charset="0"/>
              <a:buAutoNum type="alphaUcPeriod"/>
            </a:pPr>
            <a:r>
              <a:rPr lang="en-GB" altLang="en-US" sz="2400" smtClean="0"/>
              <a:t>(0.5 x 0.025) / (0.03718 x 2) = 0.1681mol dm</a:t>
            </a:r>
            <a:r>
              <a:rPr lang="en-GB" altLang="en-US" sz="2400" baseline="30000" smtClean="0"/>
              <a:t>-3</a:t>
            </a:r>
            <a:r>
              <a:rPr lang="en-GB" altLang="en-US" sz="2400" smtClean="0"/>
              <a:t> and 16.47g dm</a:t>
            </a:r>
            <a:r>
              <a:rPr lang="en-GB" altLang="en-US" sz="2400" baseline="30000" smtClean="0"/>
              <a:t>-3</a:t>
            </a:r>
          </a:p>
          <a:p>
            <a:pPr marL="514350" indent="-514350" eaLnBrk="1" hangingPunct="1">
              <a:buFont typeface="Calibri" panose="020F0502020204030204" pitchFamily="34" charset="0"/>
              <a:buAutoNum type="alphaUcPeriod"/>
            </a:pPr>
            <a:r>
              <a:rPr lang="en-GB" altLang="en-US" sz="2400" smtClean="0"/>
              <a:t>(1.0 x 0.025) / (0.01256 x 3) = 0.6634mol dm</a:t>
            </a:r>
            <a:r>
              <a:rPr lang="en-GB" altLang="en-US" sz="2400" baseline="30000" smtClean="0"/>
              <a:t>-3</a:t>
            </a:r>
            <a:r>
              <a:rPr lang="en-GB" altLang="en-US" sz="2400" smtClean="0"/>
              <a:t> and 127.4g dm</a:t>
            </a:r>
            <a:r>
              <a:rPr lang="en-GB" altLang="en-US" sz="2400" baseline="30000" smtClean="0"/>
              <a:t>-3</a:t>
            </a:r>
          </a:p>
          <a:p>
            <a:pPr marL="514350" indent="-514350" eaLnBrk="1" hangingPunct="1">
              <a:buFont typeface="Calibri" panose="020F0502020204030204" pitchFamily="34" charset="0"/>
              <a:buAutoNum type="alphaUcPeriod"/>
            </a:pPr>
            <a:r>
              <a:rPr lang="en-GB" altLang="en-US" sz="2400" smtClean="0"/>
              <a:t>(0.1 x 0.025) / (0.01156 x 4) = 0.0541mol dm</a:t>
            </a:r>
            <a:r>
              <a:rPr lang="en-GB" altLang="en-US" sz="2400" baseline="30000" smtClean="0"/>
              <a:t>-3</a:t>
            </a:r>
            <a:r>
              <a:rPr lang="en-GB" altLang="en-US" sz="2400" smtClean="0"/>
              <a:t> and 15.77g dm</a:t>
            </a:r>
            <a:r>
              <a:rPr lang="en-GB" altLang="en-US" sz="2400" baseline="30000" smtClean="0"/>
              <a:t>-3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721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Mole calculations</vt:lpstr>
      <vt:lpstr>1) Titration calculations</vt:lpstr>
      <vt:lpstr>2) Titration calculations</vt:lpstr>
      <vt:lpstr>3) Titration calculations</vt:lpstr>
      <vt:lpstr>4) Titration calculations</vt:lpstr>
      <vt:lpstr>Titration calculations</vt:lpstr>
      <vt:lpstr>Titration calculation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Titration calculations</dc:title>
  <dc:creator>Penson family</dc:creator>
  <cp:lastModifiedBy>Windows User</cp:lastModifiedBy>
  <cp:revision>28</cp:revision>
  <cp:lastPrinted>2018-09-28T08:32:05Z</cp:lastPrinted>
  <dcterms:created xsi:type="dcterms:W3CDTF">2012-05-19T09:11:47Z</dcterms:created>
  <dcterms:modified xsi:type="dcterms:W3CDTF">2018-10-29T09:44:56Z</dcterms:modified>
</cp:coreProperties>
</file>