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03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18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64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56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6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45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60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72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97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50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399F7-5250-4C56-97C5-766BA760767D}" type="datetimeFigureOut">
              <a:rPr lang="en-GB" smtClean="0"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457E-6984-4D8A-BD5B-FAD880C93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70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47801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0" i="0" u="none" strike="noStrike" baseline="0" smtClean="0">
                <a:latin typeface="TimesNewRomanPSMT"/>
              </a:rPr>
              <a:t>An </a:t>
            </a:r>
            <a:r>
              <a:rPr lang="en-GB" sz="2800" b="0" i="0" u="none" strike="noStrike" baseline="0" dirty="0" smtClean="0">
                <a:latin typeface="TimesNewRomanPSMT"/>
              </a:rPr>
              <a:t>organic compound contains 38.4 % carbon, 4.80 % hydrogen and 56.8 % chlorine by</a:t>
            </a:r>
          </a:p>
          <a:p>
            <a:r>
              <a:rPr lang="en-GB" sz="2800" b="0" i="0" u="none" strike="noStrike" baseline="0" dirty="0" smtClean="0">
                <a:latin typeface="TimesNewRomanPSMT"/>
              </a:rPr>
              <a:t>mass. What is the empirical formula of the compound?</a:t>
            </a:r>
          </a:p>
          <a:p>
            <a:endParaRPr lang="en-GB" sz="2800" b="0" i="0" u="none" strike="noStrike" baseline="0" dirty="0" smtClean="0">
              <a:latin typeface="TimesNewRomanPSMT"/>
            </a:endParaRPr>
          </a:p>
          <a:p>
            <a:r>
              <a:rPr lang="en-GB" sz="2800" b="1" i="0" u="none" strike="noStrike" baseline="0" dirty="0" smtClean="0">
                <a:latin typeface="TimesNewRomanPS-BoldMT"/>
              </a:rPr>
              <a:t>A </a:t>
            </a:r>
            <a:r>
              <a:rPr lang="en-GB" sz="2800" b="0" i="0" u="none" strike="noStrike" baseline="0" dirty="0" smtClean="0">
                <a:latin typeface="TimesNewRomanPSMT"/>
              </a:rPr>
              <a:t>C</a:t>
            </a:r>
            <a:r>
              <a:rPr lang="en-GB" sz="2800" b="0" i="0" u="none" strike="noStrike" baseline="-25000" dirty="0" smtClean="0">
                <a:latin typeface="TimesNewRomanPSMT"/>
              </a:rPr>
              <a:t>2</a:t>
            </a:r>
            <a:r>
              <a:rPr lang="en-GB" sz="2800" b="0" i="0" u="none" strike="noStrike" baseline="0" dirty="0" smtClean="0">
                <a:latin typeface="TimesNewRomanPSMT"/>
              </a:rPr>
              <a:t>H</a:t>
            </a:r>
            <a:r>
              <a:rPr lang="en-GB" sz="2800" b="0" i="0" u="none" strike="noStrike" baseline="-25000" dirty="0" smtClean="0">
                <a:latin typeface="TimesNewRomanPSMT"/>
              </a:rPr>
              <a:t>3</a:t>
            </a:r>
            <a:r>
              <a:rPr lang="en-GB" sz="2800" b="0" i="0" u="none" strike="noStrike" baseline="0" dirty="0" smtClean="0">
                <a:latin typeface="TimesNewRomanPSMT"/>
              </a:rPr>
              <a:t>Cl</a:t>
            </a:r>
          </a:p>
          <a:p>
            <a:endParaRPr lang="en-GB" sz="2800" b="0" i="0" u="none" strike="noStrike" baseline="0" dirty="0" smtClean="0">
              <a:latin typeface="TimesNewRomanPSMT"/>
            </a:endParaRPr>
          </a:p>
          <a:p>
            <a:r>
              <a:rPr lang="en-GB" sz="2800" b="1" i="0" u="none" strike="noStrike" baseline="0" dirty="0" smtClean="0">
                <a:latin typeface="TimesNewRomanPS-BoldMT"/>
              </a:rPr>
              <a:t>B </a:t>
            </a:r>
            <a:r>
              <a:rPr lang="en-GB" sz="2800" b="0" i="0" u="none" strike="noStrike" baseline="0" dirty="0" smtClean="0">
                <a:latin typeface="TimesNewRomanPSMT"/>
              </a:rPr>
              <a:t>CH</a:t>
            </a:r>
            <a:r>
              <a:rPr lang="en-GB" sz="2800" b="0" i="0" u="none" strike="noStrike" baseline="-25000" dirty="0" smtClean="0">
                <a:latin typeface="TimesNewRomanPSMT"/>
              </a:rPr>
              <a:t>3</a:t>
            </a:r>
            <a:r>
              <a:rPr lang="en-GB" sz="2800" b="0" i="0" u="none" strike="noStrike" baseline="0" dirty="0" smtClean="0">
                <a:latin typeface="TimesNewRomanPSMT"/>
              </a:rPr>
              <a:t>Cl</a:t>
            </a:r>
          </a:p>
          <a:p>
            <a:endParaRPr lang="en-GB" sz="2800" b="0" i="0" u="none" strike="noStrike" baseline="0" dirty="0" smtClean="0">
              <a:latin typeface="TimesNewRomanPSMT"/>
            </a:endParaRPr>
          </a:p>
          <a:p>
            <a:r>
              <a:rPr lang="en-GB" sz="2800" b="1" i="0" u="none" strike="noStrike" baseline="0" dirty="0" smtClean="0">
                <a:latin typeface="TimesNewRomanPS-BoldMT"/>
              </a:rPr>
              <a:t>C </a:t>
            </a:r>
            <a:r>
              <a:rPr lang="en-GB" sz="2800" b="0" i="0" u="none" strike="noStrike" baseline="0" dirty="0" smtClean="0">
                <a:latin typeface="TimesNewRomanPSMT"/>
              </a:rPr>
              <a:t>C</a:t>
            </a:r>
            <a:r>
              <a:rPr lang="en-GB" sz="2800" b="0" i="0" u="none" strike="noStrike" baseline="-25000" dirty="0" smtClean="0">
                <a:latin typeface="TimesNewRomanPSMT"/>
              </a:rPr>
              <a:t>2</a:t>
            </a:r>
            <a:r>
              <a:rPr lang="en-GB" sz="2800" b="0" i="0" u="none" strike="noStrike" baseline="0" dirty="0" smtClean="0">
                <a:latin typeface="TimesNewRomanPSMT"/>
              </a:rPr>
              <a:t>H</a:t>
            </a:r>
            <a:r>
              <a:rPr lang="en-GB" sz="2800" b="0" i="0" u="none" strike="noStrike" baseline="-25000" dirty="0" smtClean="0">
                <a:latin typeface="TimesNewRomanPSMT"/>
              </a:rPr>
              <a:t>5</a:t>
            </a:r>
            <a:r>
              <a:rPr lang="en-GB" sz="2800" b="0" i="0" u="none" strike="noStrike" baseline="0" dirty="0" smtClean="0">
                <a:latin typeface="TimesNewRomanPSMT"/>
              </a:rPr>
              <a:t>Cl</a:t>
            </a:r>
          </a:p>
          <a:p>
            <a:endParaRPr lang="en-GB" sz="2800" b="0" i="0" u="none" strike="noStrike" baseline="0" dirty="0" smtClean="0">
              <a:latin typeface="TimesNewRomanPSMT"/>
            </a:endParaRPr>
          </a:p>
          <a:p>
            <a:r>
              <a:rPr lang="en-GB" sz="2800" b="1" i="0" u="none" strike="noStrike" baseline="0" dirty="0" smtClean="0">
                <a:latin typeface="TimesNewRomanPS-BoldMT"/>
              </a:rPr>
              <a:t>D </a:t>
            </a:r>
            <a:r>
              <a:rPr lang="en-GB" sz="2800" b="0" i="0" u="none" strike="noStrike" baseline="0" dirty="0" smtClean="0">
                <a:latin typeface="TimesNewRomanPSMT"/>
              </a:rPr>
              <a:t>C</a:t>
            </a:r>
            <a:r>
              <a:rPr lang="en-GB" sz="2800" b="0" i="0" u="none" strike="noStrike" baseline="-25000" dirty="0" smtClean="0">
                <a:latin typeface="TimesNewRomanPSMT"/>
              </a:rPr>
              <a:t>3</a:t>
            </a:r>
            <a:r>
              <a:rPr lang="en-GB" sz="2800" b="0" i="0" u="none" strike="noStrike" baseline="0" dirty="0" smtClean="0">
                <a:latin typeface="TimesNewRomanPSMT"/>
              </a:rPr>
              <a:t>H</a:t>
            </a:r>
            <a:r>
              <a:rPr lang="en-GB" sz="2800" b="0" i="0" u="none" strike="noStrike" baseline="-25000" dirty="0" smtClean="0">
                <a:latin typeface="TimesNewRomanPSMT"/>
              </a:rPr>
              <a:t>5</a:t>
            </a:r>
            <a:r>
              <a:rPr lang="en-GB" sz="2800" b="0" i="0" u="none" strike="noStrike" baseline="0" dirty="0" smtClean="0">
                <a:latin typeface="TimesNewRomanPSMT"/>
              </a:rPr>
              <a:t>Cl</a:t>
            </a:r>
            <a:r>
              <a:rPr lang="en-GB" sz="2800" b="0" i="0" u="none" strike="noStrike" baseline="-25000" dirty="0" smtClean="0">
                <a:latin typeface="TimesNewRomanPSMT"/>
              </a:rPr>
              <a:t>3</a:t>
            </a:r>
            <a:endParaRPr lang="en-GB" sz="2800" baseline="-25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Empirical Formulae Starter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6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620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A compound was analysed and found to </a:t>
            </a:r>
            <a:r>
              <a:rPr lang="en-GB" sz="3200" dirty="0" smtClean="0"/>
              <a:t>contain 1.45 </a:t>
            </a:r>
            <a:r>
              <a:rPr lang="en-GB" sz="3200" dirty="0"/>
              <a:t>g carbon 0.482 g hydrogen 1.69 g </a:t>
            </a:r>
            <a:r>
              <a:rPr lang="en-GB" sz="3200" dirty="0" smtClean="0"/>
              <a:t>nitrogen.</a:t>
            </a:r>
            <a:endParaRPr lang="en-GB" sz="3200" dirty="0"/>
          </a:p>
          <a:p>
            <a:r>
              <a:rPr lang="pt-BR" sz="3200" dirty="0"/>
              <a:t>[Relative atomic masses: C = 12; H = 1; N = 14]</a:t>
            </a:r>
          </a:p>
          <a:p>
            <a:r>
              <a:rPr lang="en-GB" sz="3200" dirty="0"/>
              <a:t>The empirical formula of the compound </a:t>
            </a:r>
            <a:r>
              <a:rPr lang="en-GB" sz="3200" dirty="0" smtClean="0"/>
              <a:t>is;</a:t>
            </a:r>
          </a:p>
          <a:p>
            <a:endParaRPr lang="en-GB" sz="3200" dirty="0"/>
          </a:p>
          <a:p>
            <a:r>
              <a:rPr lang="en-GB" sz="3200" b="1" dirty="0"/>
              <a:t>A </a:t>
            </a:r>
            <a:r>
              <a:rPr lang="en-GB" sz="3200" dirty="0" smtClean="0"/>
              <a:t>CH</a:t>
            </a:r>
            <a:r>
              <a:rPr lang="en-GB" sz="3200" baseline="-25000" dirty="0" smtClean="0"/>
              <a:t>3</a:t>
            </a:r>
            <a:r>
              <a:rPr lang="en-GB" sz="3200" dirty="0" smtClean="0"/>
              <a:t>N</a:t>
            </a:r>
          </a:p>
          <a:p>
            <a:endParaRPr lang="en-GB" sz="3200" dirty="0"/>
          </a:p>
          <a:p>
            <a:r>
              <a:rPr lang="en-GB" sz="3200" b="1" dirty="0"/>
              <a:t>B </a:t>
            </a:r>
            <a:r>
              <a:rPr lang="en-GB" sz="3200" dirty="0" smtClean="0"/>
              <a:t>CH</a:t>
            </a:r>
            <a:r>
              <a:rPr lang="en-GB" sz="3200" baseline="-25000" dirty="0" smtClean="0"/>
              <a:t>4</a:t>
            </a:r>
            <a:r>
              <a:rPr lang="en-GB" sz="3200" dirty="0" smtClean="0"/>
              <a:t>N</a:t>
            </a:r>
          </a:p>
          <a:p>
            <a:endParaRPr lang="en-GB" sz="3200" dirty="0"/>
          </a:p>
          <a:p>
            <a:r>
              <a:rPr lang="en-GB" sz="3200" b="1" dirty="0"/>
              <a:t>C </a:t>
            </a:r>
            <a:r>
              <a:rPr lang="en-GB" sz="3200" dirty="0" smtClean="0"/>
              <a:t>CH</a:t>
            </a:r>
            <a:r>
              <a:rPr lang="en-GB" sz="3200" baseline="-25000" dirty="0" smtClean="0"/>
              <a:t>5</a:t>
            </a:r>
            <a:r>
              <a:rPr lang="en-GB" sz="3200" dirty="0" smtClean="0"/>
              <a:t>N</a:t>
            </a:r>
          </a:p>
          <a:p>
            <a:endParaRPr lang="en-GB" sz="3200" dirty="0"/>
          </a:p>
          <a:p>
            <a:r>
              <a:rPr lang="en-GB" sz="3200" b="1" dirty="0"/>
              <a:t>D </a:t>
            </a:r>
            <a:r>
              <a:rPr lang="en-GB" sz="3200" dirty="0"/>
              <a:t>C</a:t>
            </a:r>
            <a:r>
              <a:rPr lang="en-GB" sz="3200" baseline="-25000" dirty="0"/>
              <a:t>2</a:t>
            </a:r>
            <a:r>
              <a:rPr lang="en-GB" sz="3200" dirty="0"/>
              <a:t>H</a:t>
            </a:r>
            <a:r>
              <a:rPr lang="en-GB" sz="3200" baseline="-25000" dirty="0"/>
              <a:t>4</a:t>
            </a:r>
            <a:r>
              <a:rPr lang="en-GB" sz="3200" dirty="0"/>
              <a:t>N</a:t>
            </a:r>
            <a:endParaRPr lang="en-GB" sz="3200" baseline="-25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Empirical Formulae Starter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15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94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Empirical Formulae Starter Question</vt:lpstr>
      <vt:lpstr>Empirical Formulae Starter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Empirical Formulae Starter Question</dc:title>
  <dc:creator>Penson family</dc:creator>
  <cp:lastModifiedBy>Penson family</cp:lastModifiedBy>
  <cp:revision>4</cp:revision>
  <dcterms:created xsi:type="dcterms:W3CDTF">2015-10-11T10:06:58Z</dcterms:created>
  <dcterms:modified xsi:type="dcterms:W3CDTF">2015-10-11T10:45:51Z</dcterms:modified>
</cp:coreProperties>
</file>