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56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67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27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45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8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6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6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01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9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35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4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E445C-33AA-49BC-B803-29266699F7DE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47099-75CD-455A-A49D-266229DFB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376195"/>
            <a:ext cx="111094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Which alcohol will not react with potassium dichromate(VI) in sulfuric acid?</a:t>
            </a:r>
          </a:p>
          <a:p>
            <a:r>
              <a:rPr lang="en-GB" sz="3200" dirty="0" smtClean="0"/>
              <a:t>A.	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CH(OH)CH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3</a:t>
            </a:r>
          </a:p>
          <a:p>
            <a:r>
              <a:rPr lang="en-GB" sz="3200" dirty="0" smtClean="0"/>
              <a:t>B.	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CH(CH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)CH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OH</a:t>
            </a:r>
          </a:p>
          <a:p>
            <a:r>
              <a:rPr lang="en-GB" sz="3200" dirty="0" smtClean="0"/>
              <a:t>C.	(CH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)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CHCH(CH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)OH</a:t>
            </a:r>
          </a:p>
          <a:p>
            <a:r>
              <a:rPr lang="en-GB" sz="3200" dirty="0" smtClean="0"/>
              <a:t>D.	(CH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CH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)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C(CH</a:t>
            </a:r>
            <a:r>
              <a:rPr lang="en-GB" sz="3200" baseline="-25000" dirty="0" smtClean="0"/>
              <a:t>3</a:t>
            </a:r>
            <a:r>
              <a:rPr lang="en-GB" sz="3200" dirty="0" smtClean="0"/>
              <a:t>)OH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899338" y="3733643"/>
            <a:ext cx="57255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D</a:t>
            </a:r>
            <a:r>
              <a:rPr lang="en-GB" sz="4400" dirty="0" smtClean="0">
                <a:solidFill>
                  <a:srgbClr val="FF0000"/>
                </a:solidFill>
              </a:rPr>
              <a:t> – TERTIARY ALCHOLS </a:t>
            </a:r>
          </a:p>
          <a:p>
            <a:r>
              <a:rPr lang="en-GB" sz="4400" dirty="0" smtClean="0">
                <a:solidFill>
                  <a:srgbClr val="FF0000"/>
                </a:solidFill>
              </a:rPr>
              <a:t>CANNOT BE OXIDISED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0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123" y="162938"/>
            <a:ext cx="119082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Butan-1-ol is reacted with acidified potassium dichromate(VI) using the apparatus shown below.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3" y="1231188"/>
            <a:ext cx="5215416" cy="54218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41539" y="1366032"/>
            <a:ext cx="68346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What is the organic product of this reaction?</a:t>
            </a:r>
          </a:p>
          <a:p>
            <a:r>
              <a:rPr lang="en-GB" sz="2800" dirty="0" smtClean="0"/>
              <a:t>A.	But-1-ene</a:t>
            </a:r>
          </a:p>
          <a:p>
            <a:r>
              <a:rPr lang="en-GB" sz="2800" dirty="0" smtClean="0"/>
              <a:t>B.	Butanone</a:t>
            </a:r>
          </a:p>
          <a:p>
            <a:r>
              <a:rPr lang="en-GB" sz="2800" dirty="0" smtClean="0"/>
              <a:t>C.	</a:t>
            </a:r>
            <a:r>
              <a:rPr lang="en-GB" sz="2800" dirty="0" err="1" smtClean="0"/>
              <a:t>Butanal</a:t>
            </a:r>
            <a:endParaRPr lang="en-GB" sz="2800" dirty="0" smtClean="0"/>
          </a:p>
          <a:p>
            <a:r>
              <a:rPr lang="en-GB" sz="2800" dirty="0" smtClean="0"/>
              <a:t>D.	</a:t>
            </a:r>
            <a:r>
              <a:rPr lang="en-GB" sz="2800" dirty="0" err="1" smtClean="0"/>
              <a:t>Butanoic</a:t>
            </a:r>
            <a:r>
              <a:rPr lang="en-GB" sz="2800" dirty="0" smtClean="0"/>
              <a:t> acid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75070" y="3942118"/>
            <a:ext cx="572547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C</a:t>
            </a:r>
            <a:r>
              <a:rPr lang="en-GB" sz="4400" dirty="0" smtClean="0">
                <a:solidFill>
                  <a:srgbClr val="FF0000"/>
                </a:solidFill>
              </a:rPr>
              <a:t> – PRIMARY ALCHOLS </a:t>
            </a:r>
          </a:p>
          <a:p>
            <a:r>
              <a:rPr lang="en-GB" sz="4400" dirty="0" smtClean="0">
                <a:solidFill>
                  <a:srgbClr val="FF0000"/>
                </a:solidFill>
              </a:rPr>
              <a:t>GIVE ALDEHYDES WITH </a:t>
            </a:r>
          </a:p>
          <a:p>
            <a:r>
              <a:rPr lang="en-GB" sz="4400" dirty="0" smtClean="0">
                <a:solidFill>
                  <a:srgbClr val="FF0000"/>
                </a:solidFill>
              </a:rPr>
              <a:t>[O] + DISTILLATION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3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458" y="248885"/>
            <a:ext cx="6796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Which molecule is the most soluble in water?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" y="772105"/>
            <a:ext cx="10944225" cy="236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36884" y="2995805"/>
            <a:ext cx="10486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</a:rPr>
              <a:t>D 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4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932" y="871209"/>
            <a:ext cx="3440661" cy="548588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152428"/>
            <a:ext cx="11519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Which alcohol can be oxidised by K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Cr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O</a:t>
            </a:r>
            <a:r>
              <a:rPr lang="en-GB" sz="2800" baseline="-25000" dirty="0" smtClean="0"/>
              <a:t>7</a:t>
            </a:r>
            <a:r>
              <a:rPr lang="en-GB" sz="2800" dirty="0" smtClean="0"/>
              <a:t> and H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SO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 to form a ketone?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750676" y="2167601"/>
            <a:ext cx="61681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B – SECONDARY ALCHOLS </a:t>
            </a:r>
          </a:p>
          <a:p>
            <a:r>
              <a:rPr lang="en-GB" sz="4400" dirty="0" smtClean="0">
                <a:solidFill>
                  <a:srgbClr val="FF0000"/>
                </a:solidFill>
              </a:rPr>
              <a:t>GIVE KETONES WITH [O]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1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351" y="253122"/>
            <a:ext cx="115718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Describe the oxidation reactions of propan-1-ol when using a suitable oxidising agent.</a:t>
            </a:r>
          </a:p>
          <a:p>
            <a:r>
              <a:rPr lang="en-GB" sz="2800" dirty="0" smtClean="0"/>
              <a:t>Indicate how the use of different reaction conditions can control which organic product forms.  Include reagents, observations and equations in your answer.</a:t>
            </a:r>
          </a:p>
          <a:p>
            <a:r>
              <a:rPr lang="en-GB" sz="2800" dirty="0" smtClean="0"/>
              <a:t>In your equations, use structural formulae and use [O] to represent the oxidising agent.                                                                                                          [6]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172122" y="3373469"/>
            <a:ext cx="117571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Reagents: Acid / H</a:t>
            </a:r>
            <a:r>
              <a:rPr lang="en-GB" sz="2800" baseline="30000" dirty="0" smtClean="0">
                <a:solidFill>
                  <a:srgbClr val="FF0000"/>
                </a:solidFill>
              </a:rPr>
              <a:t>+</a:t>
            </a:r>
            <a:r>
              <a:rPr lang="en-GB" sz="2800" dirty="0" smtClean="0">
                <a:solidFill>
                  <a:srgbClr val="FF0000"/>
                </a:solidFill>
              </a:rPr>
              <a:t> and (potassium or sodium) dichromate / Cr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</a:t>
            </a:r>
            <a:r>
              <a:rPr lang="en-GB" sz="2800" baseline="-25000" dirty="0" smtClean="0">
                <a:solidFill>
                  <a:srgbClr val="FF0000"/>
                </a:solidFill>
              </a:rPr>
              <a:t>7</a:t>
            </a:r>
            <a:r>
              <a:rPr lang="en-GB" sz="2800" baseline="30000" dirty="0" smtClean="0">
                <a:solidFill>
                  <a:srgbClr val="FF0000"/>
                </a:solidFill>
              </a:rPr>
              <a:t>2− </a:t>
            </a:r>
            <a:r>
              <a:rPr lang="en-GB" sz="2800" dirty="0" smtClean="0">
                <a:solidFill>
                  <a:srgbClr val="FF0000"/>
                </a:solidFill>
              </a:rPr>
              <a:t>✔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Observations: Orange to Green OR Orange to Blue✔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Distillation / Distil produces aldehyde / CH</a:t>
            </a:r>
            <a:r>
              <a:rPr lang="en-GB" sz="2800" baseline="-25000" dirty="0" smtClean="0">
                <a:solidFill>
                  <a:srgbClr val="FF0000"/>
                </a:solidFill>
              </a:rPr>
              <a:t>3</a:t>
            </a:r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CHO: ✔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3</a:t>
            </a:r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OH + [O] → CH</a:t>
            </a:r>
            <a:r>
              <a:rPr lang="en-GB" sz="2800" baseline="-25000" dirty="0" smtClean="0">
                <a:solidFill>
                  <a:srgbClr val="FF0000"/>
                </a:solidFill>
              </a:rPr>
              <a:t>3</a:t>
            </a:r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CHO + 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 ✔</a:t>
            </a:r>
          </a:p>
          <a:p>
            <a:r>
              <a:rPr lang="en-GB" sz="2800" dirty="0">
                <a:solidFill>
                  <a:srgbClr val="FF0000"/>
                </a:solidFill>
              </a:rPr>
              <a:t>Reflux (of propan-1-ol) produces carboxylic acid / CH3CH2COOH</a:t>
            </a:r>
            <a:r>
              <a:rPr lang="en-GB" sz="2800" dirty="0" smtClean="0">
                <a:solidFill>
                  <a:srgbClr val="FF0000"/>
                </a:solidFill>
              </a:rPr>
              <a:t>✔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3</a:t>
            </a:r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CH</a:t>
            </a:r>
            <a:r>
              <a:rPr lang="en-GB" sz="2800" baseline="-25000" dirty="0" smtClean="0">
                <a:solidFill>
                  <a:srgbClr val="FF0000"/>
                </a:solidFill>
              </a:rPr>
              <a:t>2</a:t>
            </a:r>
            <a:r>
              <a:rPr lang="en-GB" sz="2800" dirty="0" smtClean="0">
                <a:solidFill>
                  <a:srgbClr val="FF0000"/>
                </a:solidFill>
              </a:rPr>
              <a:t>OH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rgbClr val="FF0000"/>
                </a:solidFill>
              </a:rPr>
              <a:t>+ 2[O] → CH</a:t>
            </a:r>
            <a:r>
              <a:rPr lang="en-GB" sz="2800" baseline="-25000" dirty="0">
                <a:solidFill>
                  <a:srgbClr val="FF0000"/>
                </a:solidFill>
              </a:rPr>
              <a:t>3</a:t>
            </a:r>
            <a:r>
              <a:rPr lang="en-GB" sz="2800" dirty="0">
                <a:solidFill>
                  <a:srgbClr val="FF0000"/>
                </a:solidFill>
              </a:rPr>
              <a:t>CH</a:t>
            </a:r>
            <a:r>
              <a:rPr lang="en-GB" sz="2800" baseline="-25000" dirty="0">
                <a:solidFill>
                  <a:srgbClr val="FF0000"/>
                </a:solidFill>
              </a:rPr>
              <a:t>2</a:t>
            </a:r>
            <a:r>
              <a:rPr lang="en-GB" sz="2800" dirty="0">
                <a:solidFill>
                  <a:srgbClr val="FF0000"/>
                </a:solidFill>
              </a:rPr>
              <a:t>COOH + H</a:t>
            </a:r>
            <a:r>
              <a:rPr lang="en-GB" sz="2800" baseline="-25000" dirty="0">
                <a:solidFill>
                  <a:srgbClr val="FF0000"/>
                </a:solidFill>
              </a:rPr>
              <a:t>2</a:t>
            </a:r>
            <a:r>
              <a:rPr lang="en-GB" sz="2800" dirty="0">
                <a:solidFill>
                  <a:srgbClr val="FF0000"/>
                </a:solidFill>
              </a:rPr>
              <a:t>O ✔</a:t>
            </a:r>
          </a:p>
        </p:txBody>
      </p:sp>
    </p:spTree>
    <p:extLst>
      <p:ext uri="{BB962C8B-B14F-4D97-AF65-F5344CB8AC3E}">
        <p14:creationId xmlns:p14="http://schemas.microsoft.com/office/powerpoint/2010/main" val="273781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18" y="1"/>
            <a:ext cx="9650330" cy="47610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9600" y="4761093"/>
            <a:ext cx="116052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The –OH group is attached to a carbon that is attached to one hydrogen atom    OR</a:t>
            </a:r>
            <a:br>
              <a:rPr lang="en-GB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The –OH group is attached to a carbon that is attached to two C atoms / alkyl groups/R groups </a:t>
            </a:r>
            <a:r>
              <a:rPr lang="en-GB" sz="32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✓</a:t>
            </a:r>
            <a:endParaRPr lang="en-GB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84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8881" y="188874"/>
            <a:ext cx="116034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Butan-2-ol can be oxidised by heating with an oxidising agent.</a:t>
            </a:r>
          </a:p>
          <a:p>
            <a:r>
              <a:rPr lang="en-GB" sz="2800" dirty="0" err="1" smtClean="0"/>
              <a:t>i</a:t>
            </a:r>
            <a:r>
              <a:rPr lang="en-GB" sz="2800" dirty="0" smtClean="0"/>
              <a:t>. Write an equation for the reaction.</a:t>
            </a:r>
          </a:p>
          <a:p>
            <a:r>
              <a:rPr lang="en-GB" sz="2800" dirty="0" smtClean="0"/>
              <a:t>Use [O] to represent the oxidising agent and show the structure of the organic product.</a:t>
            </a:r>
            <a:endParaRPr lang="en-GB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46531"/>
              </p:ext>
            </p:extLst>
          </p:nvPr>
        </p:nvGraphicFramePr>
        <p:xfrm>
          <a:off x="1153563" y="2243110"/>
          <a:ext cx="10305288" cy="2528587"/>
        </p:xfrm>
        <a:graphic>
          <a:graphicData uri="http://schemas.openxmlformats.org/drawingml/2006/table">
            <a:tbl>
              <a:tblPr firstRow="1" firstCol="1" bandRow="1"/>
              <a:tblGrid>
                <a:gridCol w="10305288">
                  <a:extLst>
                    <a:ext uri="{9D8B030D-6E8A-4147-A177-3AD203B41FA5}">
                      <a16:colId xmlns:a16="http://schemas.microsoft.com/office/drawing/2014/main" val="2061213580"/>
                    </a:ext>
                  </a:extLst>
                </a:gridCol>
              </a:tblGrid>
              <a:tr h="2528587">
                <a:tc>
                  <a:txBody>
                    <a:bodyPr/>
                    <a:lstStyle/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b="1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Equation</a:t>
                      </a:r>
                      <a:endParaRPr lang="en-GB" sz="28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8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8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CH</a:t>
                      </a:r>
                      <a:r>
                        <a:rPr lang="en-GB" sz="2800" baseline="-250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8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CH(OH)CH</a:t>
                      </a:r>
                      <a:r>
                        <a:rPr lang="en-GB" sz="2800" baseline="-250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8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CH</a:t>
                      </a:r>
                      <a:r>
                        <a:rPr lang="en-GB" sz="2800" baseline="-250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8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+ [O] → CH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COCH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+ 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O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GB" sz="28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b="1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Structure </a:t>
                      </a:r>
                      <a:r>
                        <a:rPr lang="en-GB" sz="2800" b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of product could be allowed from equation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GB" sz="28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800" dirty="0" smtClean="0"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9525" marR="9525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COCH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CH</a:t>
                      </a:r>
                      <a:r>
                        <a:rPr lang="en-GB" sz="2800" baseline="-250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95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89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3780" y="146153"/>
            <a:ext cx="117715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Butan-2-ol can be oxidised by heating with an oxidising agent.</a:t>
            </a:r>
          </a:p>
          <a:p>
            <a:r>
              <a:rPr lang="en-GB" sz="2800" dirty="0" smtClean="0"/>
              <a:t>ii. A student plans to carry out this oxidation using the apparatus shown in the diagram. </a:t>
            </a:r>
            <a:r>
              <a:rPr lang="en-GB" sz="2800" dirty="0"/>
              <a:t>Give </a:t>
            </a:r>
            <a:r>
              <a:rPr lang="en-GB" sz="2800" b="1" dirty="0"/>
              <a:t>one</a:t>
            </a:r>
            <a:r>
              <a:rPr lang="en-GB" sz="2800" dirty="0"/>
              <a:t> reason why the apparatus is </a:t>
            </a:r>
            <a:r>
              <a:rPr lang="en-GB" sz="2800" b="1" dirty="0"/>
              <a:t>not</a:t>
            </a:r>
            <a:r>
              <a:rPr lang="en-GB" sz="2800" dirty="0"/>
              <a:t> suitable and describe a more suitable way of carrying out this oxidation.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06" y="2078328"/>
            <a:ext cx="2575088" cy="4506403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26607"/>
              </p:ext>
            </p:extLst>
          </p:nvPr>
        </p:nvGraphicFramePr>
        <p:xfrm>
          <a:off x="3303959" y="2648484"/>
          <a:ext cx="9049406" cy="3086316"/>
        </p:xfrm>
        <a:graphic>
          <a:graphicData uri="http://schemas.openxmlformats.org/drawingml/2006/table">
            <a:tbl>
              <a:tblPr firstRow="1" firstCol="1" bandRow="1"/>
              <a:tblGrid>
                <a:gridCol w="9049406">
                  <a:extLst>
                    <a:ext uri="{9D8B030D-6E8A-4147-A177-3AD203B41FA5}">
                      <a16:colId xmlns:a16="http://schemas.microsoft.com/office/drawing/2014/main" val="3593649707"/>
                    </a:ext>
                  </a:extLst>
                </a:gridCol>
              </a:tblGrid>
              <a:tr h="1428326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Butan-2-ol/butanone is </a:t>
                      </a:r>
                      <a:r>
                        <a:rPr lang="en-GB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flammable</a:t>
                      </a: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/>
                      </a:r>
                      <a:b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</a:br>
                      <a:r>
                        <a:rPr lang="en-GB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OR</a:t>
                      </a: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/>
                      </a:r>
                      <a:b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</a:b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Butan-2-ol / butanone is volatile / low boiling </a:t>
                      </a: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point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/>
                      </a:r>
                      <a:b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</a:br>
                      <a:endParaRPr lang="en-GB" sz="3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2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OR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128980"/>
                  </a:ext>
                </a:extLst>
              </a:tr>
              <a:tr h="654266">
                <a:tc>
                  <a:txBody>
                    <a:bodyPr/>
                    <a:lstStyle/>
                    <a:p>
                      <a:pPr marL="19050" marR="19050">
                        <a:lnSpc>
                          <a:spcPts val="135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Butan-2-ol / butanone will evaporate / boil away </a:t>
                      </a:r>
                      <a:r>
                        <a:rPr lang="en-GB" sz="32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✓</a:t>
                      </a:r>
                      <a:endParaRPr lang="en-GB" sz="4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128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57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47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346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Yu Mincho</vt:lpstr>
      <vt:lpstr>Arial</vt:lpstr>
      <vt:lpstr>Calibri</vt:lpstr>
      <vt:lpstr>Calibri Light</vt:lpstr>
      <vt:lpstr>Helvetica</vt:lpstr>
      <vt:lpstr>Segoe UI 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2019-03-06T11:12:34Z</dcterms:created>
  <dcterms:modified xsi:type="dcterms:W3CDTF">2019-03-06T11:46:35Z</dcterms:modified>
</cp:coreProperties>
</file>