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0" r:id="rId4"/>
    <p:sldId id="259" r:id="rId5"/>
    <p:sldId id="258" r:id="rId6"/>
    <p:sldId id="262" r:id="rId7"/>
    <p:sldId id="263" r:id="rId8"/>
    <p:sldId id="265" r:id="rId9"/>
    <p:sldId id="266"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78" autoAdjust="0"/>
    <p:restoredTop sz="94660"/>
  </p:normalViewPr>
  <p:slideViewPr>
    <p:cSldViewPr snapToGrid="0">
      <p:cViewPr varScale="1">
        <p:scale>
          <a:sx n="114" d="100"/>
          <a:sy n="114" d="100"/>
        </p:scale>
        <p:origin x="42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02A2D-FF32-4772-A04A-6710364BE33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805E584-88AC-4054-94D7-C107B117F4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74D4D2C-8D04-4AA5-B695-B815964598FA}"/>
              </a:ext>
            </a:extLst>
          </p:cNvPr>
          <p:cNvSpPr>
            <a:spLocks noGrp="1"/>
          </p:cNvSpPr>
          <p:nvPr>
            <p:ph type="dt" sz="half" idx="10"/>
          </p:nvPr>
        </p:nvSpPr>
        <p:spPr/>
        <p:txBody>
          <a:bodyPr/>
          <a:lstStyle/>
          <a:p>
            <a:fld id="{7A309BD9-EEF8-4D9C-9D81-EEAB2BE0AB86}" type="datetimeFigureOut">
              <a:rPr lang="en-GB" smtClean="0"/>
              <a:t>11/11/2018</a:t>
            </a:fld>
            <a:endParaRPr lang="en-GB"/>
          </a:p>
        </p:txBody>
      </p:sp>
      <p:sp>
        <p:nvSpPr>
          <p:cNvPr id="5" name="Footer Placeholder 4">
            <a:extLst>
              <a:ext uri="{FF2B5EF4-FFF2-40B4-BE49-F238E27FC236}">
                <a16:creationId xmlns:a16="http://schemas.microsoft.com/office/drawing/2014/main" id="{53E7461D-8B5C-4B24-ABEE-77353C1579B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F964FD-4312-4DFE-8630-91B8D458B00E}"/>
              </a:ext>
            </a:extLst>
          </p:cNvPr>
          <p:cNvSpPr>
            <a:spLocks noGrp="1"/>
          </p:cNvSpPr>
          <p:nvPr>
            <p:ph type="sldNum" sz="quarter" idx="12"/>
          </p:nvPr>
        </p:nvSpPr>
        <p:spPr/>
        <p:txBody>
          <a:bodyPr/>
          <a:lstStyle/>
          <a:p>
            <a:fld id="{5E351C36-82E3-47C3-AC8D-E42766BACF29}" type="slidenum">
              <a:rPr lang="en-GB" smtClean="0"/>
              <a:t>‹#›</a:t>
            </a:fld>
            <a:endParaRPr lang="en-GB"/>
          </a:p>
        </p:txBody>
      </p:sp>
    </p:spTree>
    <p:extLst>
      <p:ext uri="{BB962C8B-B14F-4D97-AF65-F5344CB8AC3E}">
        <p14:creationId xmlns:p14="http://schemas.microsoft.com/office/powerpoint/2010/main" val="3780008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0AB1E-DC50-45C3-9054-8A9B11A8850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8EA57C2-774D-4948-ADA4-1C7876FB740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1AED1A-1531-4CAF-95E6-9D9FB1EA3B1B}"/>
              </a:ext>
            </a:extLst>
          </p:cNvPr>
          <p:cNvSpPr>
            <a:spLocks noGrp="1"/>
          </p:cNvSpPr>
          <p:nvPr>
            <p:ph type="dt" sz="half" idx="10"/>
          </p:nvPr>
        </p:nvSpPr>
        <p:spPr/>
        <p:txBody>
          <a:bodyPr/>
          <a:lstStyle/>
          <a:p>
            <a:fld id="{7A309BD9-EEF8-4D9C-9D81-EEAB2BE0AB86}" type="datetimeFigureOut">
              <a:rPr lang="en-GB" smtClean="0"/>
              <a:t>11/11/2018</a:t>
            </a:fld>
            <a:endParaRPr lang="en-GB"/>
          </a:p>
        </p:txBody>
      </p:sp>
      <p:sp>
        <p:nvSpPr>
          <p:cNvPr id="5" name="Footer Placeholder 4">
            <a:extLst>
              <a:ext uri="{FF2B5EF4-FFF2-40B4-BE49-F238E27FC236}">
                <a16:creationId xmlns:a16="http://schemas.microsoft.com/office/drawing/2014/main" id="{FAC0786B-AF44-4A87-926A-87909A3F0D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438CE1D-8652-4003-910E-42C3C920C303}"/>
              </a:ext>
            </a:extLst>
          </p:cNvPr>
          <p:cNvSpPr>
            <a:spLocks noGrp="1"/>
          </p:cNvSpPr>
          <p:nvPr>
            <p:ph type="sldNum" sz="quarter" idx="12"/>
          </p:nvPr>
        </p:nvSpPr>
        <p:spPr/>
        <p:txBody>
          <a:bodyPr/>
          <a:lstStyle/>
          <a:p>
            <a:fld id="{5E351C36-82E3-47C3-AC8D-E42766BACF29}" type="slidenum">
              <a:rPr lang="en-GB" smtClean="0"/>
              <a:t>‹#›</a:t>
            </a:fld>
            <a:endParaRPr lang="en-GB"/>
          </a:p>
        </p:txBody>
      </p:sp>
    </p:spTree>
    <p:extLst>
      <p:ext uri="{BB962C8B-B14F-4D97-AF65-F5344CB8AC3E}">
        <p14:creationId xmlns:p14="http://schemas.microsoft.com/office/powerpoint/2010/main" val="129160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68B53E-EF3E-4E00-8AC6-12DAD59E15C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6DFD2FA-6239-4810-A757-9B9E15B5EEE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5DABBAF-74A6-4946-8C1B-A887436671C0}"/>
              </a:ext>
            </a:extLst>
          </p:cNvPr>
          <p:cNvSpPr>
            <a:spLocks noGrp="1"/>
          </p:cNvSpPr>
          <p:nvPr>
            <p:ph type="dt" sz="half" idx="10"/>
          </p:nvPr>
        </p:nvSpPr>
        <p:spPr/>
        <p:txBody>
          <a:bodyPr/>
          <a:lstStyle/>
          <a:p>
            <a:fld id="{7A309BD9-EEF8-4D9C-9D81-EEAB2BE0AB86}" type="datetimeFigureOut">
              <a:rPr lang="en-GB" smtClean="0"/>
              <a:t>11/11/2018</a:t>
            </a:fld>
            <a:endParaRPr lang="en-GB"/>
          </a:p>
        </p:txBody>
      </p:sp>
      <p:sp>
        <p:nvSpPr>
          <p:cNvPr id="5" name="Footer Placeholder 4">
            <a:extLst>
              <a:ext uri="{FF2B5EF4-FFF2-40B4-BE49-F238E27FC236}">
                <a16:creationId xmlns:a16="http://schemas.microsoft.com/office/drawing/2014/main" id="{ABB9D635-4A05-45E5-BDD5-1FDB33D0B00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56AFC6-1C48-4C98-9C87-CB3D4E8E4B93}"/>
              </a:ext>
            </a:extLst>
          </p:cNvPr>
          <p:cNvSpPr>
            <a:spLocks noGrp="1"/>
          </p:cNvSpPr>
          <p:nvPr>
            <p:ph type="sldNum" sz="quarter" idx="12"/>
          </p:nvPr>
        </p:nvSpPr>
        <p:spPr/>
        <p:txBody>
          <a:bodyPr/>
          <a:lstStyle/>
          <a:p>
            <a:fld id="{5E351C36-82E3-47C3-AC8D-E42766BACF29}" type="slidenum">
              <a:rPr lang="en-GB" smtClean="0"/>
              <a:t>‹#›</a:t>
            </a:fld>
            <a:endParaRPr lang="en-GB"/>
          </a:p>
        </p:txBody>
      </p:sp>
    </p:spTree>
    <p:extLst>
      <p:ext uri="{BB962C8B-B14F-4D97-AF65-F5344CB8AC3E}">
        <p14:creationId xmlns:p14="http://schemas.microsoft.com/office/powerpoint/2010/main" val="3443086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6D92E-1A0D-49C6-9727-516333DD261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FF0D776-1A1F-4C53-8D45-546FC533E60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36E448B-39F2-4187-8866-F68C66618BF3}"/>
              </a:ext>
            </a:extLst>
          </p:cNvPr>
          <p:cNvSpPr>
            <a:spLocks noGrp="1"/>
          </p:cNvSpPr>
          <p:nvPr>
            <p:ph type="dt" sz="half" idx="10"/>
          </p:nvPr>
        </p:nvSpPr>
        <p:spPr/>
        <p:txBody>
          <a:bodyPr/>
          <a:lstStyle/>
          <a:p>
            <a:fld id="{7A309BD9-EEF8-4D9C-9D81-EEAB2BE0AB86}" type="datetimeFigureOut">
              <a:rPr lang="en-GB" smtClean="0"/>
              <a:t>11/11/2018</a:t>
            </a:fld>
            <a:endParaRPr lang="en-GB"/>
          </a:p>
        </p:txBody>
      </p:sp>
      <p:sp>
        <p:nvSpPr>
          <p:cNvPr id="5" name="Footer Placeholder 4">
            <a:extLst>
              <a:ext uri="{FF2B5EF4-FFF2-40B4-BE49-F238E27FC236}">
                <a16:creationId xmlns:a16="http://schemas.microsoft.com/office/drawing/2014/main" id="{520F66CC-903E-46D3-AC83-C819847C501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D77525-09D7-4C6F-81E2-452F241F6BB6}"/>
              </a:ext>
            </a:extLst>
          </p:cNvPr>
          <p:cNvSpPr>
            <a:spLocks noGrp="1"/>
          </p:cNvSpPr>
          <p:nvPr>
            <p:ph type="sldNum" sz="quarter" idx="12"/>
          </p:nvPr>
        </p:nvSpPr>
        <p:spPr/>
        <p:txBody>
          <a:bodyPr/>
          <a:lstStyle/>
          <a:p>
            <a:fld id="{5E351C36-82E3-47C3-AC8D-E42766BACF29}" type="slidenum">
              <a:rPr lang="en-GB" smtClean="0"/>
              <a:t>‹#›</a:t>
            </a:fld>
            <a:endParaRPr lang="en-GB"/>
          </a:p>
        </p:txBody>
      </p:sp>
    </p:spTree>
    <p:extLst>
      <p:ext uri="{BB962C8B-B14F-4D97-AF65-F5344CB8AC3E}">
        <p14:creationId xmlns:p14="http://schemas.microsoft.com/office/powerpoint/2010/main" val="4115579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B9A15-825F-4587-9D72-5933F2D1E0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BD1FC67-C524-423A-B506-B37A7A39B1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7D6075F-130E-4F85-91B9-8CF6093C36A0}"/>
              </a:ext>
            </a:extLst>
          </p:cNvPr>
          <p:cNvSpPr>
            <a:spLocks noGrp="1"/>
          </p:cNvSpPr>
          <p:nvPr>
            <p:ph type="dt" sz="half" idx="10"/>
          </p:nvPr>
        </p:nvSpPr>
        <p:spPr/>
        <p:txBody>
          <a:bodyPr/>
          <a:lstStyle/>
          <a:p>
            <a:fld id="{7A309BD9-EEF8-4D9C-9D81-EEAB2BE0AB86}" type="datetimeFigureOut">
              <a:rPr lang="en-GB" smtClean="0"/>
              <a:t>11/11/2018</a:t>
            </a:fld>
            <a:endParaRPr lang="en-GB"/>
          </a:p>
        </p:txBody>
      </p:sp>
      <p:sp>
        <p:nvSpPr>
          <p:cNvPr id="5" name="Footer Placeholder 4">
            <a:extLst>
              <a:ext uri="{FF2B5EF4-FFF2-40B4-BE49-F238E27FC236}">
                <a16:creationId xmlns:a16="http://schemas.microsoft.com/office/drawing/2014/main" id="{3573D124-09E4-4108-BB7C-8137D16690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EFEAFB6-81AF-4645-9967-433CC8B8EB8B}"/>
              </a:ext>
            </a:extLst>
          </p:cNvPr>
          <p:cNvSpPr>
            <a:spLocks noGrp="1"/>
          </p:cNvSpPr>
          <p:nvPr>
            <p:ph type="sldNum" sz="quarter" idx="12"/>
          </p:nvPr>
        </p:nvSpPr>
        <p:spPr/>
        <p:txBody>
          <a:bodyPr/>
          <a:lstStyle/>
          <a:p>
            <a:fld id="{5E351C36-82E3-47C3-AC8D-E42766BACF29}" type="slidenum">
              <a:rPr lang="en-GB" smtClean="0"/>
              <a:t>‹#›</a:t>
            </a:fld>
            <a:endParaRPr lang="en-GB"/>
          </a:p>
        </p:txBody>
      </p:sp>
    </p:spTree>
    <p:extLst>
      <p:ext uri="{BB962C8B-B14F-4D97-AF65-F5344CB8AC3E}">
        <p14:creationId xmlns:p14="http://schemas.microsoft.com/office/powerpoint/2010/main" val="2423630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FE07E-E638-4D38-B406-A24B979AE26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58B5D40-832E-4BEC-A9EC-B8A3BC7316B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4FEF71D-29FA-4B1F-99E6-B1587379470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3476001-4466-4302-B3A1-103913F63406}"/>
              </a:ext>
            </a:extLst>
          </p:cNvPr>
          <p:cNvSpPr>
            <a:spLocks noGrp="1"/>
          </p:cNvSpPr>
          <p:nvPr>
            <p:ph type="dt" sz="half" idx="10"/>
          </p:nvPr>
        </p:nvSpPr>
        <p:spPr/>
        <p:txBody>
          <a:bodyPr/>
          <a:lstStyle/>
          <a:p>
            <a:fld id="{7A309BD9-EEF8-4D9C-9D81-EEAB2BE0AB86}" type="datetimeFigureOut">
              <a:rPr lang="en-GB" smtClean="0"/>
              <a:t>11/11/2018</a:t>
            </a:fld>
            <a:endParaRPr lang="en-GB"/>
          </a:p>
        </p:txBody>
      </p:sp>
      <p:sp>
        <p:nvSpPr>
          <p:cNvPr id="6" name="Footer Placeholder 5">
            <a:extLst>
              <a:ext uri="{FF2B5EF4-FFF2-40B4-BE49-F238E27FC236}">
                <a16:creationId xmlns:a16="http://schemas.microsoft.com/office/drawing/2014/main" id="{2786729A-5886-4743-B2DA-A08FDE63BA1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7A31D1E-4195-4EB9-BB73-DB056E0440C3}"/>
              </a:ext>
            </a:extLst>
          </p:cNvPr>
          <p:cNvSpPr>
            <a:spLocks noGrp="1"/>
          </p:cNvSpPr>
          <p:nvPr>
            <p:ph type="sldNum" sz="quarter" idx="12"/>
          </p:nvPr>
        </p:nvSpPr>
        <p:spPr/>
        <p:txBody>
          <a:bodyPr/>
          <a:lstStyle/>
          <a:p>
            <a:fld id="{5E351C36-82E3-47C3-AC8D-E42766BACF29}" type="slidenum">
              <a:rPr lang="en-GB" smtClean="0"/>
              <a:t>‹#›</a:t>
            </a:fld>
            <a:endParaRPr lang="en-GB"/>
          </a:p>
        </p:txBody>
      </p:sp>
    </p:spTree>
    <p:extLst>
      <p:ext uri="{BB962C8B-B14F-4D97-AF65-F5344CB8AC3E}">
        <p14:creationId xmlns:p14="http://schemas.microsoft.com/office/powerpoint/2010/main" val="949306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6813B-93F6-45CE-B8CF-1905F8339C0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3D2C0ED-CC39-4F69-A654-18D77BECA2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64DC6D2-820F-4745-839F-B1E6B9AA822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2DDFC27-CBB8-4CDA-9009-0C7A968F57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DC0E041-613C-4711-83BE-FD5DD9AE71F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D12DAF8-22CC-4013-A592-442A65A2A979}"/>
              </a:ext>
            </a:extLst>
          </p:cNvPr>
          <p:cNvSpPr>
            <a:spLocks noGrp="1"/>
          </p:cNvSpPr>
          <p:nvPr>
            <p:ph type="dt" sz="half" idx="10"/>
          </p:nvPr>
        </p:nvSpPr>
        <p:spPr/>
        <p:txBody>
          <a:bodyPr/>
          <a:lstStyle/>
          <a:p>
            <a:fld id="{7A309BD9-EEF8-4D9C-9D81-EEAB2BE0AB86}" type="datetimeFigureOut">
              <a:rPr lang="en-GB" smtClean="0"/>
              <a:t>11/11/2018</a:t>
            </a:fld>
            <a:endParaRPr lang="en-GB"/>
          </a:p>
        </p:txBody>
      </p:sp>
      <p:sp>
        <p:nvSpPr>
          <p:cNvPr id="8" name="Footer Placeholder 7">
            <a:extLst>
              <a:ext uri="{FF2B5EF4-FFF2-40B4-BE49-F238E27FC236}">
                <a16:creationId xmlns:a16="http://schemas.microsoft.com/office/drawing/2014/main" id="{4131A678-F300-4C3E-BC4B-6C748857C8E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C32686E-73D3-4211-BE65-EB2DEA705B57}"/>
              </a:ext>
            </a:extLst>
          </p:cNvPr>
          <p:cNvSpPr>
            <a:spLocks noGrp="1"/>
          </p:cNvSpPr>
          <p:nvPr>
            <p:ph type="sldNum" sz="quarter" idx="12"/>
          </p:nvPr>
        </p:nvSpPr>
        <p:spPr/>
        <p:txBody>
          <a:bodyPr/>
          <a:lstStyle/>
          <a:p>
            <a:fld id="{5E351C36-82E3-47C3-AC8D-E42766BACF29}" type="slidenum">
              <a:rPr lang="en-GB" smtClean="0"/>
              <a:t>‹#›</a:t>
            </a:fld>
            <a:endParaRPr lang="en-GB"/>
          </a:p>
        </p:txBody>
      </p:sp>
    </p:spTree>
    <p:extLst>
      <p:ext uri="{BB962C8B-B14F-4D97-AF65-F5344CB8AC3E}">
        <p14:creationId xmlns:p14="http://schemas.microsoft.com/office/powerpoint/2010/main" val="2673338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F4456-134B-4E35-8B39-94E663BD6DD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B51530-D9CB-430D-A329-0363A46B8915}"/>
              </a:ext>
            </a:extLst>
          </p:cNvPr>
          <p:cNvSpPr>
            <a:spLocks noGrp="1"/>
          </p:cNvSpPr>
          <p:nvPr>
            <p:ph type="dt" sz="half" idx="10"/>
          </p:nvPr>
        </p:nvSpPr>
        <p:spPr/>
        <p:txBody>
          <a:bodyPr/>
          <a:lstStyle/>
          <a:p>
            <a:fld id="{7A309BD9-EEF8-4D9C-9D81-EEAB2BE0AB86}" type="datetimeFigureOut">
              <a:rPr lang="en-GB" smtClean="0"/>
              <a:t>11/11/2018</a:t>
            </a:fld>
            <a:endParaRPr lang="en-GB"/>
          </a:p>
        </p:txBody>
      </p:sp>
      <p:sp>
        <p:nvSpPr>
          <p:cNvPr id="4" name="Footer Placeholder 3">
            <a:extLst>
              <a:ext uri="{FF2B5EF4-FFF2-40B4-BE49-F238E27FC236}">
                <a16:creationId xmlns:a16="http://schemas.microsoft.com/office/drawing/2014/main" id="{1179A5D8-4D1F-4B38-8BEF-8377A9D362A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8CC6BE1-082F-4374-9D97-2753BC68D5CE}"/>
              </a:ext>
            </a:extLst>
          </p:cNvPr>
          <p:cNvSpPr>
            <a:spLocks noGrp="1"/>
          </p:cNvSpPr>
          <p:nvPr>
            <p:ph type="sldNum" sz="quarter" idx="12"/>
          </p:nvPr>
        </p:nvSpPr>
        <p:spPr/>
        <p:txBody>
          <a:bodyPr/>
          <a:lstStyle/>
          <a:p>
            <a:fld id="{5E351C36-82E3-47C3-AC8D-E42766BACF29}" type="slidenum">
              <a:rPr lang="en-GB" smtClean="0"/>
              <a:t>‹#›</a:t>
            </a:fld>
            <a:endParaRPr lang="en-GB"/>
          </a:p>
        </p:txBody>
      </p:sp>
    </p:spTree>
    <p:extLst>
      <p:ext uri="{BB962C8B-B14F-4D97-AF65-F5344CB8AC3E}">
        <p14:creationId xmlns:p14="http://schemas.microsoft.com/office/powerpoint/2010/main" val="2144656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134BFB-C38F-4BAB-87A4-3A24401780F1}"/>
              </a:ext>
            </a:extLst>
          </p:cNvPr>
          <p:cNvSpPr>
            <a:spLocks noGrp="1"/>
          </p:cNvSpPr>
          <p:nvPr>
            <p:ph type="dt" sz="half" idx="10"/>
          </p:nvPr>
        </p:nvSpPr>
        <p:spPr/>
        <p:txBody>
          <a:bodyPr/>
          <a:lstStyle/>
          <a:p>
            <a:fld id="{7A309BD9-EEF8-4D9C-9D81-EEAB2BE0AB86}" type="datetimeFigureOut">
              <a:rPr lang="en-GB" smtClean="0"/>
              <a:t>11/11/2018</a:t>
            </a:fld>
            <a:endParaRPr lang="en-GB"/>
          </a:p>
        </p:txBody>
      </p:sp>
      <p:sp>
        <p:nvSpPr>
          <p:cNvPr id="3" name="Footer Placeholder 2">
            <a:extLst>
              <a:ext uri="{FF2B5EF4-FFF2-40B4-BE49-F238E27FC236}">
                <a16:creationId xmlns:a16="http://schemas.microsoft.com/office/drawing/2014/main" id="{B313E819-1FC3-46A0-AD18-A32EE1311E7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024ACCC-9678-403E-BDAE-871BEC2479CB}"/>
              </a:ext>
            </a:extLst>
          </p:cNvPr>
          <p:cNvSpPr>
            <a:spLocks noGrp="1"/>
          </p:cNvSpPr>
          <p:nvPr>
            <p:ph type="sldNum" sz="quarter" idx="12"/>
          </p:nvPr>
        </p:nvSpPr>
        <p:spPr/>
        <p:txBody>
          <a:bodyPr/>
          <a:lstStyle/>
          <a:p>
            <a:fld id="{5E351C36-82E3-47C3-AC8D-E42766BACF29}" type="slidenum">
              <a:rPr lang="en-GB" smtClean="0"/>
              <a:t>‹#›</a:t>
            </a:fld>
            <a:endParaRPr lang="en-GB"/>
          </a:p>
        </p:txBody>
      </p:sp>
    </p:spTree>
    <p:extLst>
      <p:ext uri="{BB962C8B-B14F-4D97-AF65-F5344CB8AC3E}">
        <p14:creationId xmlns:p14="http://schemas.microsoft.com/office/powerpoint/2010/main" val="220630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52411-1559-4C3F-8D6A-573C43FA42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B43A75D-0DD4-4B3A-88E5-069F27E5DD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FEDFD87-9ADC-4A3A-8DBA-BB74A81698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5DBBBD6-3AF3-44ED-9168-10DBFBF7537E}"/>
              </a:ext>
            </a:extLst>
          </p:cNvPr>
          <p:cNvSpPr>
            <a:spLocks noGrp="1"/>
          </p:cNvSpPr>
          <p:nvPr>
            <p:ph type="dt" sz="half" idx="10"/>
          </p:nvPr>
        </p:nvSpPr>
        <p:spPr/>
        <p:txBody>
          <a:bodyPr/>
          <a:lstStyle/>
          <a:p>
            <a:fld id="{7A309BD9-EEF8-4D9C-9D81-EEAB2BE0AB86}" type="datetimeFigureOut">
              <a:rPr lang="en-GB" smtClean="0"/>
              <a:t>11/11/2018</a:t>
            </a:fld>
            <a:endParaRPr lang="en-GB"/>
          </a:p>
        </p:txBody>
      </p:sp>
      <p:sp>
        <p:nvSpPr>
          <p:cNvPr id="6" name="Footer Placeholder 5">
            <a:extLst>
              <a:ext uri="{FF2B5EF4-FFF2-40B4-BE49-F238E27FC236}">
                <a16:creationId xmlns:a16="http://schemas.microsoft.com/office/drawing/2014/main" id="{42B3CA64-97B3-4718-9F7D-1AA492D6E79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6F38CB6-915A-4B28-A7B6-3C0F2A305F81}"/>
              </a:ext>
            </a:extLst>
          </p:cNvPr>
          <p:cNvSpPr>
            <a:spLocks noGrp="1"/>
          </p:cNvSpPr>
          <p:nvPr>
            <p:ph type="sldNum" sz="quarter" idx="12"/>
          </p:nvPr>
        </p:nvSpPr>
        <p:spPr/>
        <p:txBody>
          <a:bodyPr/>
          <a:lstStyle/>
          <a:p>
            <a:fld id="{5E351C36-82E3-47C3-AC8D-E42766BACF29}" type="slidenum">
              <a:rPr lang="en-GB" smtClean="0"/>
              <a:t>‹#›</a:t>
            </a:fld>
            <a:endParaRPr lang="en-GB"/>
          </a:p>
        </p:txBody>
      </p:sp>
    </p:spTree>
    <p:extLst>
      <p:ext uri="{BB962C8B-B14F-4D97-AF65-F5344CB8AC3E}">
        <p14:creationId xmlns:p14="http://schemas.microsoft.com/office/powerpoint/2010/main" val="2576952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26FAC-3CB0-4883-8973-E969F7A0A2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520D200-DB67-4992-98B1-D74EF9039F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0AFBBBF-B0F8-4673-9C75-706AD79C8C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242B80F-EBAD-45EC-B9C6-47D65820F2EB}"/>
              </a:ext>
            </a:extLst>
          </p:cNvPr>
          <p:cNvSpPr>
            <a:spLocks noGrp="1"/>
          </p:cNvSpPr>
          <p:nvPr>
            <p:ph type="dt" sz="half" idx="10"/>
          </p:nvPr>
        </p:nvSpPr>
        <p:spPr/>
        <p:txBody>
          <a:bodyPr/>
          <a:lstStyle/>
          <a:p>
            <a:fld id="{7A309BD9-EEF8-4D9C-9D81-EEAB2BE0AB86}" type="datetimeFigureOut">
              <a:rPr lang="en-GB" smtClean="0"/>
              <a:t>11/11/2018</a:t>
            </a:fld>
            <a:endParaRPr lang="en-GB"/>
          </a:p>
        </p:txBody>
      </p:sp>
      <p:sp>
        <p:nvSpPr>
          <p:cNvPr id="6" name="Footer Placeholder 5">
            <a:extLst>
              <a:ext uri="{FF2B5EF4-FFF2-40B4-BE49-F238E27FC236}">
                <a16:creationId xmlns:a16="http://schemas.microsoft.com/office/drawing/2014/main" id="{4F3F2FD1-8E43-4763-82AD-EFED18E4995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23F3201-9488-44CF-8F76-E50D468B3077}"/>
              </a:ext>
            </a:extLst>
          </p:cNvPr>
          <p:cNvSpPr>
            <a:spLocks noGrp="1"/>
          </p:cNvSpPr>
          <p:nvPr>
            <p:ph type="sldNum" sz="quarter" idx="12"/>
          </p:nvPr>
        </p:nvSpPr>
        <p:spPr/>
        <p:txBody>
          <a:bodyPr/>
          <a:lstStyle/>
          <a:p>
            <a:fld id="{5E351C36-82E3-47C3-AC8D-E42766BACF29}" type="slidenum">
              <a:rPr lang="en-GB" smtClean="0"/>
              <a:t>‹#›</a:t>
            </a:fld>
            <a:endParaRPr lang="en-GB"/>
          </a:p>
        </p:txBody>
      </p:sp>
    </p:spTree>
    <p:extLst>
      <p:ext uri="{BB962C8B-B14F-4D97-AF65-F5344CB8AC3E}">
        <p14:creationId xmlns:p14="http://schemas.microsoft.com/office/powerpoint/2010/main" val="1227109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119819C-22A1-445F-B280-53AD05969E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AFA36C1-421B-4D75-B4A3-00B7885C06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AB7C8A-836F-4C55-8C60-67C2121D69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309BD9-EEF8-4D9C-9D81-EEAB2BE0AB86}" type="datetimeFigureOut">
              <a:rPr lang="en-GB" smtClean="0"/>
              <a:t>11/11/2018</a:t>
            </a:fld>
            <a:endParaRPr lang="en-GB"/>
          </a:p>
        </p:txBody>
      </p:sp>
      <p:sp>
        <p:nvSpPr>
          <p:cNvPr id="5" name="Footer Placeholder 4">
            <a:extLst>
              <a:ext uri="{FF2B5EF4-FFF2-40B4-BE49-F238E27FC236}">
                <a16:creationId xmlns:a16="http://schemas.microsoft.com/office/drawing/2014/main" id="{5173D096-FEF5-495F-9936-4D94FC7BCDA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205447D-94A0-4AF1-9652-B8DE426F51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51C36-82E3-47C3-AC8D-E42766BACF29}" type="slidenum">
              <a:rPr lang="en-GB" smtClean="0"/>
              <a:t>‹#›</a:t>
            </a:fld>
            <a:endParaRPr lang="en-GB"/>
          </a:p>
        </p:txBody>
      </p:sp>
    </p:spTree>
    <p:extLst>
      <p:ext uri="{BB962C8B-B14F-4D97-AF65-F5344CB8AC3E}">
        <p14:creationId xmlns:p14="http://schemas.microsoft.com/office/powerpoint/2010/main" val="3864157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968FC32-961C-45D7-A70E-CE866B284E0F}"/>
              </a:ext>
            </a:extLst>
          </p:cNvPr>
          <p:cNvSpPr/>
          <p:nvPr/>
        </p:nvSpPr>
        <p:spPr>
          <a:xfrm>
            <a:off x="209006" y="255288"/>
            <a:ext cx="11982994" cy="2062103"/>
          </a:xfrm>
          <a:prstGeom prst="rect">
            <a:avLst/>
          </a:prstGeom>
        </p:spPr>
        <p:txBody>
          <a:bodyPr wrap="square">
            <a:spAutoFit/>
          </a:bodyPr>
          <a:lstStyle/>
          <a:p>
            <a:r>
              <a:rPr lang="en-US" sz="3200" dirty="0"/>
              <a:t>Ytterbium, atomic number 70, is the first element in the Periodic Table to have the first four shells full. </a:t>
            </a:r>
          </a:p>
          <a:p>
            <a:r>
              <a:rPr lang="en-US" sz="3200" dirty="0" err="1"/>
              <a:t>i</a:t>
            </a:r>
            <a:r>
              <a:rPr lang="en-US" sz="3200" dirty="0"/>
              <a:t>. State the number of electrons in the fourth shell of ytterbium. [1]</a:t>
            </a:r>
          </a:p>
          <a:p>
            <a:r>
              <a:rPr lang="en-US" sz="3200" dirty="0"/>
              <a:t>ii. How many orbitals are there in the third shell of ytterbium?  [1]</a:t>
            </a:r>
          </a:p>
        </p:txBody>
      </p:sp>
      <p:sp>
        <p:nvSpPr>
          <p:cNvPr id="5" name="Rectangle 4">
            <a:extLst>
              <a:ext uri="{FF2B5EF4-FFF2-40B4-BE49-F238E27FC236}">
                <a16:creationId xmlns:a16="http://schemas.microsoft.com/office/drawing/2014/main" id="{3A937808-22D7-4922-B99F-A60CA48FD1D5}"/>
              </a:ext>
            </a:extLst>
          </p:cNvPr>
          <p:cNvSpPr/>
          <p:nvPr/>
        </p:nvSpPr>
        <p:spPr>
          <a:xfrm>
            <a:off x="209006" y="2468966"/>
            <a:ext cx="6331132" cy="3724096"/>
          </a:xfrm>
          <a:prstGeom prst="rect">
            <a:avLst/>
          </a:prstGeom>
        </p:spPr>
        <p:txBody>
          <a:bodyPr wrap="square">
            <a:spAutoFit/>
          </a:bodyPr>
          <a:lstStyle/>
          <a:p>
            <a:r>
              <a:rPr lang="en-US" sz="3200" dirty="0">
                <a:solidFill>
                  <a:srgbClr val="FF0000"/>
                </a:solidFill>
              </a:rPr>
              <a:t>In the fourth shell (n=4), we have:</a:t>
            </a:r>
          </a:p>
          <a:p>
            <a:endParaRPr lang="en-US" sz="1200" dirty="0">
              <a:solidFill>
                <a:srgbClr val="FF0000"/>
              </a:solidFill>
            </a:endParaRPr>
          </a:p>
          <a:p>
            <a:r>
              <a:rPr lang="en-US" sz="3200" dirty="0">
                <a:solidFill>
                  <a:srgbClr val="FF0000"/>
                </a:solidFill>
              </a:rPr>
              <a:t>The 4s orbital       =2</a:t>
            </a:r>
          </a:p>
          <a:p>
            <a:r>
              <a:rPr lang="en-US" sz="3200" dirty="0">
                <a:solidFill>
                  <a:srgbClr val="FF0000"/>
                </a:solidFill>
              </a:rPr>
              <a:t>The 4p orbitals     =6 </a:t>
            </a:r>
          </a:p>
          <a:p>
            <a:r>
              <a:rPr lang="en-US" sz="3200" dirty="0">
                <a:solidFill>
                  <a:srgbClr val="FF0000"/>
                </a:solidFill>
              </a:rPr>
              <a:t>The 4d orbitals     =10</a:t>
            </a:r>
          </a:p>
          <a:p>
            <a:r>
              <a:rPr lang="en-US" sz="3200" dirty="0">
                <a:solidFill>
                  <a:srgbClr val="FF0000"/>
                </a:solidFill>
              </a:rPr>
              <a:t>The 4f orbitals      =14</a:t>
            </a:r>
          </a:p>
          <a:p>
            <a:r>
              <a:rPr lang="en-US" sz="3200" dirty="0">
                <a:solidFill>
                  <a:srgbClr val="FF0000"/>
                </a:solidFill>
              </a:rPr>
              <a:t>                               =32 electrons</a:t>
            </a:r>
          </a:p>
          <a:p>
            <a:r>
              <a:rPr lang="en-US" sz="3200" dirty="0">
                <a:solidFill>
                  <a:srgbClr val="FF0000"/>
                </a:solidFill>
              </a:rPr>
              <a:t>(</a:t>
            </a:r>
            <a:r>
              <a:rPr lang="en-US" sz="3200" dirty="0" err="1">
                <a:solidFill>
                  <a:srgbClr val="FF0000"/>
                </a:solidFill>
              </a:rPr>
              <a:t>tricksy</a:t>
            </a:r>
            <a:r>
              <a:rPr lang="en-US" sz="3200" dirty="0">
                <a:solidFill>
                  <a:srgbClr val="FF0000"/>
                </a:solidFill>
              </a:rPr>
              <a:t> – ‘f’ not normally included)</a:t>
            </a:r>
            <a:endParaRPr lang="en-GB" sz="3200" dirty="0">
              <a:solidFill>
                <a:srgbClr val="FF0000"/>
              </a:solidFill>
            </a:endParaRPr>
          </a:p>
        </p:txBody>
      </p:sp>
      <p:sp>
        <p:nvSpPr>
          <p:cNvPr id="6" name="Rectangle 5">
            <a:extLst>
              <a:ext uri="{FF2B5EF4-FFF2-40B4-BE49-F238E27FC236}">
                <a16:creationId xmlns:a16="http://schemas.microsoft.com/office/drawing/2014/main" id="{35DC5FE1-DB04-4912-8F42-9DB894F8858F}"/>
              </a:ext>
            </a:extLst>
          </p:cNvPr>
          <p:cNvSpPr/>
          <p:nvPr/>
        </p:nvSpPr>
        <p:spPr>
          <a:xfrm>
            <a:off x="6662058" y="2468966"/>
            <a:ext cx="6331132" cy="3046988"/>
          </a:xfrm>
          <a:prstGeom prst="rect">
            <a:avLst/>
          </a:prstGeom>
        </p:spPr>
        <p:txBody>
          <a:bodyPr wrap="square">
            <a:spAutoFit/>
          </a:bodyPr>
          <a:lstStyle/>
          <a:p>
            <a:r>
              <a:rPr lang="en-US" sz="3200" dirty="0">
                <a:solidFill>
                  <a:srgbClr val="FF0000"/>
                </a:solidFill>
              </a:rPr>
              <a:t>In the third shell (n=4), we have:</a:t>
            </a:r>
          </a:p>
          <a:p>
            <a:endParaRPr lang="en-US" sz="3200" dirty="0">
              <a:solidFill>
                <a:srgbClr val="FF0000"/>
              </a:solidFill>
            </a:endParaRPr>
          </a:p>
          <a:p>
            <a:r>
              <a:rPr lang="en-US" sz="3200" dirty="0">
                <a:solidFill>
                  <a:srgbClr val="FF0000"/>
                </a:solidFill>
              </a:rPr>
              <a:t>The 3s orbital       = 1 orbital</a:t>
            </a:r>
          </a:p>
          <a:p>
            <a:r>
              <a:rPr lang="en-US" sz="3200" dirty="0">
                <a:solidFill>
                  <a:srgbClr val="FF0000"/>
                </a:solidFill>
              </a:rPr>
              <a:t>The 3p orbitals     = 3 orbitals </a:t>
            </a:r>
          </a:p>
          <a:p>
            <a:r>
              <a:rPr lang="en-US" sz="3200" dirty="0">
                <a:solidFill>
                  <a:srgbClr val="FF0000"/>
                </a:solidFill>
              </a:rPr>
              <a:t>The 3d orbitals     = 5 orbitals</a:t>
            </a:r>
          </a:p>
          <a:p>
            <a:r>
              <a:rPr lang="en-US" sz="3200" dirty="0">
                <a:solidFill>
                  <a:srgbClr val="FF0000"/>
                </a:solidFill>
              </a:rPr>
              <a:t>			  =9 orbitals</a:t>
            </a:r>
          </a:p>
        </p:txBody>
      </p:sp>
    </p:spTree>
    <p:extLst>
      <p:ext uri="{BB962C8B-B14F-4D97-AF65-F5344CB8AC3E}">
        <p14:creationId xmlns:p14="http://schemas.microsoft.com/office/powerpoint/2010/main" val="1140788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968FC32-961C-45D7-A70E-CE866B284E0F}"/>
              </a:ext>
            </a:extLst>
          </p:cNvPr>
          <p:cNvSpPr/>
          <p:nvPr/>
        </p:nvSpPr>
        <p:spPr>
          <a:xfrm>
            <a:off x="209006" y="113541"/>
            <a:ext cx="11982994" cy="4462760"/>
          </a:xfrm>
          <a:prstGeom prst="rect">
            <a:avLst/>
          </a:prstGeom>
        </p:spPr>
        <p:txBody>
          <a:bodyPr wrap="square">
            <a:spAutoFit/>
          </a:bodyPr>
          <a:lstStyle/>
          <a:p>
            <a:r>
              <a:rPr lang="en-US" sz="3200" dirty="0"/>
              <a:t>The accurate relative isotopic masses and relative abundances of the isotopes in a sample of bromine are shown below.</a:t>
            </a:r>
          </a:p>
          <a:p>
            <a:endParaRPr lang="en-US" sz="3200" dirty="0"/>
          </a:p>
          <a:p>
            <a:endParaRPr lang="en-US" sz="3200" dirty="0"/>
          </a:p>
          <a:p>
            <a:endParaRPr lang="en-US" sz="3200" dirty="0"/>
          </a:p>
          <a:p>
            <a:endParaRPr lang="en-US" sz="3200" dirty="0"/>
          </a:p>
          <a:p>
            <a:r>
              <a:rPr lang="en-US" sz="3200" dirty="0" err="1"/>
              <a:t>i</a:t>
            </a:r>
            <a:r>
              <a:rPr lang="en-US" sz="3200" dirty="0"/>
              <a:t>. What is the relative atomic mass of bromine in this sample?</a:t>
            </a:r>
          </a:p>
          <a:p>
            <a:r>
              <a:rPr lang="en-US" sz="3200" dirty="0"/>
              <a:t>Give your answer to three decimal places</a:t>
            </a:r>
          </a:p>
          <a:p>
            <a:endParaRPr lang="en-GB" sz="2800" dirty="0"/>
          </a:p>
        </p:txBody>
      </p:sp>
      <p:sp>
        <p:nvSpPr>
          <p:cNvPr id="3" name="Rectangle 2">
            <a:extLst>
              <a:ext uri="{FF2B5EF4-FFF2-40B4-BE49-F238E27FC236}">
                <a16:creationId xmlns:a16="http://schemas.microsoft.com/office/drawing/2014/main" id="{4A7024A7-A341-4091-ACDD-36749A2C56D7}"/>
              </a:ext>
            </a:extLst>
          </p:cNvPr>
          <p:cNvSpPr/>
          <p:nvPr/>
        </p:nvSpPr>
        <p:spPr>
          <a:xfrm>
            <a:off x="3928843" y="4314691"/>
            <a:ext cx="9829101" cy="584775"/>
          </a:xfrm>
          <a:prstGeom prst="rect">
            <a:avLst/>
          </a:prstGeom>
        </p:spPr>
        <p:txBody>
          <a:bodyPr wrap="square">
            <a:spAutoFit/>
          </a:bodyPr>
          <a:lstStyle/>
          <a:p>
            <a:r>
              <a:rPr lang="en-US" sz="3200" dirty="0">
                <a:solidFill>
                  <a:srgbClr val="FF0000"/>
                </a:solidFill>
              </a:rPr>
              <a:t>= 79.904 (to 3 DP) ✓</a:t>
            </a:r>
          </a:p>
        </p:txBody>
      </p:sp>
      <p:pic>
        <p:nvPicPr>
          <p:cNvPr id="5" name="Picture 4">
            <a:extLst>
              <a:ext uri="{FF2B5EF4-FFF2-40B4-BE49-F238E27FC236}">
                <a16:creationId xmlns:a16="http://schemas.microsoft.com/office/drawing/2014/main" id="{C6CF181A-8377-440D-9050-5D7D713DA39D}"/>
              </a:ext>
            </a:extLst>
          </p:cNvPr>
          <p:cNvPicPr>
            <a:picLocks noChangeAspect="1"/>
          </p:cNvPicPr>
          <p:nvPr/>
        </p:nvPicPr>
        <p:blipFill>
          <a:blip r:embed="rId2"/>
          <a:stretch>
            <a:fillRect/>
          </a:stretch>
        </p:blipFill>
        <p:spPr>
          <a:xfrm>
            <a:off x="1378434" y="5154328"/>
            <a:ext cx="8242850" cy="799415"/>
          </a:xfrm>
          <a:prstGeom prst="rect">
            <a:avLst/>
          </a:prstGeom>
        </p:spPr>
      </p:pic>
      <p:pic>
        <p:nvPicPr>
          <p:cNvPr id="6" name="Picture 5">
            <a:extLst>
              <a:ext uri="{FF2B5EF4-FFF2-40B4-BE49-F238E27FC236}">
                <a16:creationId xmlns:a16="http://schemas.microsoft.com/office/drawing/2014/main" id="{AEA3ECE3-EBDB-4955-95A8-8BACD5BE5410}"/>
              </a:ext>
            </a:extLst>
          </p:cNvPr>
          <p:cNvPicPr>
            <a:picLocks noChangeAspect="1"/>
          </p:cNvPicPr>
          <p:nvPr/>
        </p:nvPicPr>
        <p:blipFill>
          <a:blip r:embed="rId3"/>
          <a:stretch>
            <a:fillRect/>
          </a:stretch>
        </p:blipFill>
        <p:spPr>
          <a:xfrm>
            <a:off x="780228" y="1358457"/>
            <a:ext cx="10312333" cy="1323264"/>
          </a:xfrm>
          <a:prstGeom prst="rect">
            <a:avLst/>
          </a:prstGeom>
        </p:spPr>
      </p:pic>
    </p:spTree>
    <p:extLst>
      <p:ext uri="{BB962C8B-B14F-4D97-AF65-F5344CB8AC3E}">
        <p14:creationId xmlns:p14="http://schemas.microsoft.com/office/powerpoint/2010/main" val="3017447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968FC32-961C-45D7-A70E-CE866B284E0F}"/>
              </a:ext>
            </a:extLst>
          </p:cNvPr>
          <p:cNvSpPr/>
          <p:nvPr/>
        </p:nvSpPr>
        <p:spPr>
          <a:xfrm>
            <a:off x="209006" y="255288"/>
            <a:ext cx="11982994" cy="2677656"/>
          </a:xfrm>
          <a:prstGeom prst="rect">
            <a:avLst/>
          </a:prstGeom>
        </p:spPr>
        <p:txBody>
          <a:bodyPr wrap="square">
            <a:spAutoFit/>
          </a:bodyPr>
          <a:lstStyle/>
          <a:p>
            <a:r>
              <a:rPr lang="en-GB" sz="2800" dirty="0"/>
              <a:t>Bromine and mercury are the only two naturally occurring elements that are liquids at room temperature and pressure. Some physical properties of these two elements are given below. Bromine and mercury are the only two naturally occurring elements that are liquids at room temperature and pressure. Some physical properties of these two elements are given below.</a:t>
            </a:r>
          </a:p>
          <a:p>
            <a:endParaRPr lang="en-GB" sz="2800" dirty="0"/>
          </a:p>
        </p:txBody>
      </p:sp>
      <p:sp>
        <p:nvSpPr>
          <p:cNvPr id="6" name="Rectangle 5">
            <a:extLst>
              <a:ext uri="{FF2B5EF4-FFF2-40B4-BE49-F238E27FC236}">
                <a16:creationId xmlns:a16="http://schemas.microsoft.com/office/drawing/2014/main" id="{35DC5FE1-DB04-4912-8F42-9DB894F8858F}"/>
              </a:ext>
            </a:extLst>
          </p:cNvPr>
          <p:cNvSpPr/>
          <p:nvPr/>
        </p:nvSpPr>
        <p:spPr>
          <a:xfrm>
            <a:off x="1948732" y="5752870"/>
            <a:ext cx="7994469" cy="523220"/>
          </a:xfrm>
          <a:prstGeom prst="rect">
            <a:avLst/>
          </a:prstGeom>
        </p:spPr>
        <p:txBody>
          <a:bodyPr wrap="square">
            <a:spAutoFit/>
          </a:bodyPr>
          <a:lstStyle/>
          <a:p>
            <a:r>
              <a:rPr lang="en-GB" sz="2800" dirty="0">
                <a:solidFill>
                  <a:srgbClr val="FF0000"/>
                </a:solidFill>
              </a:rPr>
              <a:t>1s</a:t>
            </a:r>
            <a:r>
              <a:rPr lang="en-GB" sz="2800" baseline="30000" dirty="0">
                <a:solidFill>
                  <a:srgbClr val="FF0000"/>
                </a:solidFill>
              </a:rPr>
              <a:t>2</a:t>
            </a:r>
            <a:r>
              <a:rPr lang="en-GB" sz="2800" dirty="0">
                <a:solidFill>
                  <a:srgbClr val="FF0000"/>
                </a:solidFill>
              </a:rPr>
              <a:t>2s</a:t>
            </a:r>
            <a:r>
              <a:rPr lang="en-GB" sz="2800" baseline="30000" dirty="0">
                <a:solidFill>
                  <a:srgbClr val="FF0000"/>
                </a:solidFill>
              </a:rPr>
              <a:t>2</a:t>
            </a:r>
            <a:r>
              <a:rPr lang="en-GB" sz="2800" dirty="0">
                <a:solidFill>
                  <a:srgbClr val="FF0000"/>
                </a:solidFill>
              </a:rPr>
              <a:t>2p</a:t>
            </a:r>
            <a:r>
              <a:rPr lang="en-GB" sz="2800" baseline="30000" dirty="0">
                <a:solidFill>
                  <a:srgbClr val="FF0000"/>
                </a:solidFill>
              </a:rPr>
              <a:t>6</a:t>
            </a:r>
            <a:r>
              <a:rPr lang="en-GB" sz="2800" dirty="0">
                <a:solidFill>
                  <a:srgbClr val="FF0000"/>
                </a:solidFill>
              </a:rPr>
              <a:t>3s</a:t>
            </a:r>
            <a:r>
              <a:rPr lang="en-GB" sz="2800" baseline="30000" dirty="0">
                <a:solidFill>
                  <a:srgbClr val="FF0000"/>
                </a:solidFill>
              </a:rPr>
              <a:t>2</a:t>
            </a:r>
            <a:r>
              <a:rPr lang="en-GB" sz="2800" dirty="0">
                <a:solidFill>
                  <a:srgbClr val="FF0000"/>
                </a:solidFill>
              </a:rPr>
              <a:t>3p</a:t>
            </a:r>
            <a:r>
              <a:rPr lang="en-GB" sz="2800" baseline="30000" dirty="0">
                <a:solidFill>
                  <a:srgbClr val="FF0000"/>
                </a:solidFill>
              </a:rPr>
              <a:t>6</a:t>
            </a:r>
            <a:r>
              <a:rPr lang="en-GB" sz="2800" dirty="0">
                <a:solidFill>
                  <a:srgbClr val="FF0000"/>
                </a:solidFill>
              </a:rPr>
              <a:t>3d</a:t>
            </a:r>
            <a:r>
              <a:rPr lang="en-GB" sz="2800" baseline="30000" dirty="0">
                <a:solidFill>
                  <a:srgbClr val="FF0000"/>
                </a:solidFill>
              </a:rPr>
              <a:t>10</a:t>
            </a:r>
            <a:r>
              <a:rPr lang="en-GB" sz="2800" dirty="0">
                <a:solidFill>
                  <a:srgbClr val="FF0000"/>
                </a:solidFill>
              </a:rPr>
              <a:t>4s</a:t>
            </a:r>
            <a:r>
              <a:rPr lang="en-GB" sz="2800" baseline="30000" dirty="0">
                <a:solidFill>
                  <a:srgbClr val="FF0000"/>
                </a:solidFill>
              </a:rPr>
              <a:t>2</a:t>
            </a:r>
            <a:r>
              <a:rPr lang="en-GB" sz="2800" dirty="0">
                <a:solidFill>
                  <a:srgbClr val="FF0000"/>
                </a:solidFill>
              </a:rPr>
              <a:t>4p</a:t>
            </a:r>
            <a:r>
              <a:rPr lang="en-GB" sz="2800" baseline="30000" dirty="0">
                <a:solidFill>
                  <a:srgbClr val="FF0000"/>
                </a:solidFill>
              </a:rPr>
              <a:t>5            </a:t>
            </a:r>
            <a:r>
              <a:rPr lang="en-GB" sz="2800" b="1" dirty="0">
                <a:solidFill>
                  <a:srgbClr val="FF0000"/>
                </a:solidFill>
              </a:rPr>
              <a:t>allow</a:t>
            </a:r>
            <a:r>
              <a:rPr lang="en-GB" sz="2800" dirty="0">
                <a:solidFill>
                  <a:srgbClr val="FF0000"/>
                </a:solidFill>
              </a:rPr>
              <a:t> …4s</a:t>
            </a:r>
            <a:r>
              <a:rPr lang="en-GB" sz="2800" baseline="30000" dirty="0">
                <a:solidFill>
                  <a:srgbClr val="FF0000"/>
                </a:solidFill>
              </a:rPr>
              <a:t>2</a:t>
            </a:r>
            <a:r>
              <a:rPr lang="en-GB" sz="2800" dirty="0">
                <a:solidFill>
                  <a:srgbClr val="FF0000"/>
                </a:solidFill>
              </a:rPr>
              <a:t>3d</a:t>
            </a:r>
            <a:r>
              <a:rPr lang="en-GB" sz="2800" baseline="30000" dirty="0">
                <a:solidFill>
                  <a:srgbClr val="FF0000"/>
                </a:solidFill>
              </a:rPr>
              <a:t>10</a:t>
            </a:r>
            <a:r>
              <a:rPr lang="en-GB" sz="2800" dirty="0">
                <a:solidFill>
                  <a:srgbClr val="FF0000"/>
                </a:solidFill>
              </a:rPr>
              <a:t>…</a:t>
            </a:r>
            <a:r>
              <a:rPr lang="en-US" sz="2800" dirty="0">
                <a:solidFill>
                  <a:srgbClr val="FF0000"/>
                </a:solidFill>
              </a:rPr>
              <a:t> </a:t>
            </a:r>
          </a:p>
        </p:txBody>
      </p:sp>
      <p:pic>
        <p:nvPicPr>
          <p:cNvPr id="8" name="Picture 7">
            <a:extLst>
              <a:ext uri="{FF2B5EF4-FFF2-40B4-BE49-F238E27FC236}">
                <a16:creationId xmlns:a16="http://schemas.microsoft.com/office/drawing/2014/main" id="{F429380C-F091-4603-B0C6-6AC1B2A58CE1}"/>
              </a:ext>
            </a:extLst>
          </p:cNvPr>
          <p:cNvPicPr>
            <a:picLocks noChangeAspect="1"/>
          </p:cNvPicPr>
          <p:nvPr/>
        </p:nvPicPr>
        <p:blipFill>
          <a:blip r:embed="rId2"/>
          <a:stretch>
            <a:fillRect/>
          </a:stretch>
        </p:blipFill>
        <p:spPr>
          <a:xfrm>
            <a:off x="209006" y="2423634"/>
            <a:ext cx="11473923" cy="2109177"/>
          </a:xfrm>
          <a:prstGeom prst="rect">
            <a:avLst/>
          </a:prstGeom>
        </p:spPr>
      </p:pic>
      <p:sp>
        <p:nvSpPr>
          <p:cNvPr id="9" name="Rectangle 8">
            <a:extLst>
              <a:ext uri="{FF2B5EF4-FFF2-40B4-BE49-F238E27FC236}">
                <a16:creationId xmlns:a16="http://schemas.microsoft.com/office/drawing/2014/main" id="{B428B620-6EF7-4D41-9C77-AEDAD984300E}"/>
              </a:ext>
            </a:extLst>
          </p:cNvPr>
          <p:cNvSpPr/>
          <p:nvPr/>
        </p:nvSpPr>
        <p:spPr>
          <a:xfrm>
            <a:off x="361405" y="4817110"/>
            <a:ext cx="11656423" cy="1077218"/>
          </a:xfrm>
          <a:prstGeom prst="rect">
            <a:avLst/>
          </a:prstGeom>
        </p:spPr>
        <p:txBody>
          <a:bodyPr wrap="square">
            <a:spAutoFit/>
          </a:bodyPr>
          <a:lstStyle/>
          <a:p>
            <a:r>
              <a:rPr lang="en-US" sz="3200" dirty="0"/>
              <a:t>Complete the full electron configuration of a bromine atom.  [1]</a:t>
            </a:r>
          </a:p>
          <a:p>
            <a:r>
              <a:rPr lang="en-US" sz="3200" dirty="0"/>
              <a:t>1s2	 	</a:t>
            </a:r>
          </a:p>
        </p:txBody>
      </p:sp>
    </p:spTree>
    <p:extLst>
      <p:ext uri="{BB962C8B-B14F-4D97-AF65-F5344CB8AC3E}">
        <p14:creationId xmlns:p14="http://schemas.microsoft.com/office/powerpoint/2010/main" val="2375093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968FC32-961C-45D7-A70E-CE866B284E0F}"/>
              </a:ext>
            </a:extLst>
          </p:cNvPr>
          <p:cNvSpPr/>
          <p:nvPr/>
        </p:nvSpPr>
        <p:spPr>
          <a:xfrm>
            <a:off x="209006" y="255288"/>
            <a:ext cx="11982994" cy="2985433"/>
          </a:xfrm>
          <a:prstGeom prst="rect">
            <a:avLst/>
          </a:prstGeom>
        </p:spPr>
        <p:txBody>
          <a:bodyPr wrap="square">
            <a:spAutoFit/>
          </a:bodyPr>
          <a:lstStyle/>
          <a:p>
            <a:r>
              <a:rPr lang="en-GB" sz="3200" dirty="0"/>
              <a:t>What is the electron configuration for an Mg</a:t>
            </a:r>
            <a:r>
              <a:rPr lang="en-GB" sz="3200" baseline="30000" dirty="0"/>
              <a:t>2+</a:t>
            </a:r>
            <a:r>
              <a:rPr lang="en-GB" sz="3200" dirty="0"/>
              <a:t> ion?     [1]</a:t>
            </a:r>
          </a:p>
          <a:p>
            <a:pPr marL="514350" lvl="0" indent="-514350">
              <a:buFont typeface="+mj-lt"/>
              <a:buAutoNum type="alphaUcPeriod"/>
            </a:pPr>
            <a:r>
              <a:rPr lang="en-GB" sz="3200" dirty="0"/>
              <a:t>  1s</a:t>
            </a:r>
            <a:r>
              <a:rPr lang="en-GB" sz="3200" baseline="30000" dirty="0"/>
              <a:t>2</a:t>
            </a:r>
            <a:r>
              <a:rPr lang="en-GB" sz="3200" dirty="0"/>
              <a:t>2s</a:t>
            </a:r>
            <a:r>
              <a:rPr lang="en-GB" sz="3200" baseline="30000" dirty="0"/>
              <a:t>2</a:t>
            </a:r>
            <a:endParaRPr lang="en-GB" sz="3200" dirty="0"/>
          </a:p>
          <a:p>
            <a:pPr marL="514350" lvl="0" indent="-514350">
              <a:buFont typeface="+mj-lt"/>
              <a:buAutoNum type="alphaUcPeriod"/>
            </a:pPr>
            <a:r>
              <a:rPr lang="en-GB" sz="3200" dirty="0"/>
              <a:t>  1s</a:t>
            </a:r>
            <a:r>
              <a:rPr lang="en-GB" sz="3200" baseline="30000" dirty="0"/>
              <a:t>2</a:t>
            </a:r>
            <a:r>
              <a:rPr lang="en-GB" sz="3200" dirty="0"/>
              <a:t>2s</a:t>
            </a:r>
            <a:r>
              <a:rPr lang="en-GB" sz="3200" baseline="30000" dirty="0"/>
              <a:t>2</a:t>
            </a:r>
            <a:r>
              <a:rPr lang="en-GB" sz="3200" dirty="0"/>
              <a:t>2p</a:t>
            </a:r>
            <a:r>
              <a:rPr lang="en-GB" sz="3200" baseline="30000" dirty="0"/>
              <a:t>6</a:t>
            </a:r>
            <a:endParaRPr lang="en-GB" sz="3200" dirty="0"/>
          </a:p>
          <a:p>
            <a:pPr marL="514350" lvl="0" indent="-514350">
              <a:buFont typeface="+mj-lt"/>
              <a:buAutoNum type="alphaUcPeriod"/>
            </a:pPr>
            <a:r>
              <a:rPr lang="en-GB" sz="3200" dirty="0"/>
              <a:t>  1s</a:t>
            </a:r>
            <a:r>
              <a:rPr lang="en-GB" sz="3200" baseline="30000" dirty="0"/>
              <a:t>2</a:t>
            </a:r>
            <a:r>
              <a:rPr lang="en-GB" sz="3200" dirty="0"/>
              <a:t>2s</a:t>
            </a:r>
            <a:r>
              <a:rPr lang="en-GB" sz="3200" baseline="30000" dirty="0"/>
              <a:t>2</a:t>
            </a:r>
            <a:r>
              <a:rPr lang="en-GB" sz="3200" dirty="0"/>
              <a:t>2p</a:t>
            </a:r>
            <a:r>
              <a:rPr lang="en-GB" sz="3200" baseline="30000" dirty="0"/>
              <a:t>6</a:t>
            </a:r>
            <a:r>
              <a:rPr lang="en-GB" sz="3200" dirty="0"/>
              <a:t>3s</a:t>
            </a:r>
            <a:r>
              <a:rPr lang="en-GB" sz="3200" baseline="30000" dirty="0"/>
              <a:t>2</a:t>
            </a:r>
            <a:endParaRPr lang="en-GB" sz="3200" dirty="0"/>
          </a:p>
          <a:p>
            <a:pPr marL="514350" lvl="0" indent="-514350">
              <a:buFont typeface="+mj-lt"/>
              <a:buAutoNum type="alphaUcPeriod"/>
            </a:pPr>
            <a:r>
              <a:rPr lang="en-GB" sz="3200" dirty="0"/>
              <a:t>  1s</a:t>
            </a:r>
            <a:r>
              <a:rPr lang="en-GB" sz="3200" baseline="30000" dirty="0"/>
              <a:t>2</a:t>
            </a:r>
            <a:r>
              <a:rPr lang="en-GB" sz="3200" dirty="0"/>
              <a:t>2s</a:t>
            </a:r>
            <a:r>
              <a:rPr lang="en-GB" sz="3200" baseline="30000" dirty="0"/>
              <a:t>2</a:t>
            </a:r>
            <a:r>
              <a:rPr lang="en-GB" sz="3200" dirty="0"/>
              <a:t>2p</a:t>
            </a:r>
            <a:r>
              <a:rPr lang="en-GB" sz="3200" baseline="30000" dirty="0"/>
              <a:t>6</a:t>
            </a:r>
            <a:r>
              <a:rPr lang="en-GB" sz="3200" dirty="0"/>
              <a:t>3s</a:t>
            </a:r>
            <a:r>
              <a:rPr lang="en-GB" sz="3200" baseline="30000" dirty="0"/>
              <a:t>2</a:t>
            </a:r>
            <a:r>
              <a:rPr lang="en-GB" sz="3200" dirty="0"/>
              <a:t>3p</a:t>
            </a:r>
            <a:r>
              <a:rPr lang="en-GB" sz="3200" baseline="30000" dirty="0"/>
              <a:t>6</a:t>
            </a:r>
            <a:r>
              <a:rPr lang="en-GB" sz="3200" dirty="0"/>
              <a:t>3d</a:t>
            </a:r>
            <a:r>
              <a:rPr lang="en-GB" sz="3200" baseline="30000" dirty="0"/>
              <a:t>4</a:t>
            </a:r>
            <a:endParaRPr lang="en-GB" sz="3200" dirty="0"/>
          </a:p>
          <a:p>
            <a:endParaRPr lang="en-GB" sz="2800" dirty="0"/>
          </a:p>
        </p:txBody>
      </p:sp>
      <p:sp>
        <p:nvSpPr>
          <p:cNvPr id="6" name="Rectangle 5">
            <a:extLst>
              <a:ext uri="{FF2B5EF4-FFF2-40B4-BE49-F238E27FC236}">
                <a16:creationId xmlns:a16="http://schemas.microsoft.com/office/drawing/2014/main" id="{35DC5FE1-DB04-4912-8F42-9DB894F8858F}"/>
              </a:ext>
            </a:extLst>
          </p:cNvPr>
          <p:cNvSpPr/>
          <p:nvPr/>
        </p:nvSpPr>
        <p:spPr>
          <a:xfrm>
            <a:off x="757646" y="3715064"/>
            <a:ext cx="12736286" cy="954107"/>
          </a:xfrm>
          <a:prstGeom prst="rect">
            <a:avLst/>
          </a:prstGeom>
        </p:spPr>
        <p:txBody>
          <a:bodyPr wrap="square">
            <a:spAutoFit/>
          </a:bodyPr>
          <a:lstStyle/>
          <a:p>
            <a:r>
              <a:rPr lang="en-GB" sz="2800" b="1" dirty="0">
                <a:solidFill>
                  <a:srgbClr val="FF0000"/>
                </a:solidFill>
              </a:rPr>
              <a:t>Mg atomic number 12 = 12 electrons, 2+ ion = 10 electrons:</a:t>
            </a:r>
          </a:p>
          <a:p>
            <a:r>
              <a:rPr lang="en-GB" sz="2800" b="1" dirty="0">
                <a:solidFill>
                  <a:srgbClr val="FF0000"/>
                </a:solidFill>
              </a:rPr>
              <a:t>Loses 3s</a:t>
            </a:r>
            <a:r>
              <a:rPr lang="en-GB" sz="2800" b="1" baseline="30000" dirty="0">
                <a:solidFill>
                  <a:srgbClr val="FF0000"/>
                </a:solidFill>
              </a:rPr>
              <a:t>2 </a:t>
            </a:r>
            <a:r>
              <a:rPr lang="en-GB" sz="2800" b="1" dirty="0">
                <a:solidFill>
                  <a:srgbClr val="FF0000"/>
                </a:solidFill>
              </a:rPr>
              <a:t> therefore 1s</a:t>
            </a:r>
            <a:r>
              <a:rPr lang="en-GB" sz="2800" b="1" baseline="30000" dirty="0">
                <a:solidFill>
                  <a:srgbClr val="FF0000"/>
                </a:solidFill>
              </a:rPr>
              <a:t>2</a:t>
            </a:r>
            <a:r>
              <a:rPr lang="en-GB" sz="2800" b="1" dirty="0">
                <a:solidFill>
                  <a:srgbClr val="FF0000"/>
                </a:solidFill>
              </a:rPr>
              <a:t>2s</a:t>
            </a:r>
            <a:r>
              <a:rPr lang="en-GB" sz="2800" b="1" baseline="30000" dirty="0">
                <a:solidFill>
                  <a:srgbClr val="FF0000"/>
                </a:solidFill>
              </a:rPr>
              <a:t>2</a:t>
            </a:r>
            <a:r>
              <a:rPr lang="en-GB" sz="2800" b="1" dirty="0">
                <a:solidFill>
                  <a:srgbClr val="FF0000"/>
                </a:solidFill>
              </a:rPr>
              <a:t>2p</a:t>
            </a:r>
            <a:r>
              <a:rPr lang="en-GB" sz="2800" b="1" baseline="30000" dirty="0">
                <a:solidFill>
                  <a:srgbClr val="FF0000"/>
                </a:solidFill>
              </a:rPr>
              <a:t>6  </a:t>
            </a:r>
            <a:r>
              <a:rPr lang="en-GB" sz="2800" b="1" dirty="0">
                <a:solidFill>
                  <a:srgbClr val="FF0000"/>
                </a:solidFill>
              </a:rPr>
              <a:t> Answer B</a:t>
            </a:r>
            <a:endParaRPr lang="en-GB" sz="2800" b="1" baseline="30000" dirty="0">
              <a:solidFill>
                <a:srgbClr val="FF0000"/>
              </a:solidFill>
            </a:endParaRPr>
          </a:p>
        </p:txBody>
      </p:sp>
    </p:spTree>
    <p:extLst>
      <p:ext uri="{BB962C8B-B14F-4D97-AF65-F5344CB8AC3E}">
        <p14:creationId xmlns:p14="http://schemas.microsoft.com/office/powerpoint/2010/main" val="3693796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968FC32-961C-45D7-A70E-CE866B284E0F}"/>
              </a:ext>
            </a:extLst>
          </p:cNvPr>
          <p:cNvSpPr/>
          <p:nvPr/>
        </p:nvSpPr>
        <p:spPr>
          <a:xfrm>
            <a:off x="209006" y="255288"/>
            <a:ext cx="11982994" cy="2246769"/>
          </a:xfrm>
          <a:prstGeom prst="rect">
            <a:avLst/>
          </a:prstGeom>
        </p:spPr>
        <p:txBody>
          <a:bodyPr wrap="square">
            <a:spAutoFit/>
          </a:bodyPr>
          <a:lstStyle/>
          <a:p>
            <a:r>
              <a:rPr lang="en-GB" sz="2800" dirty="0"/>
              <a:t>Europium, atomic number 63, has two isotopes, </a:t>
            </a:r>
            <a:r>
              <a:rPr lang="en-GB" sz="2800" baseline="30000" dirty="0"/>
              <a:t>151</a:t>
            </a:r>
            <a:r>
              <a:rPr lang="en-GB" sz="2800" dirty="0"/>
              <a:t>Eu and </a:t>
            </a:r>
            <a:r>
              <a:rPr lang="en-GB" sz="2800" baseline="30000" dirty="0"/>
              <a:t>153</a:t>
            </a:r>
            <a:r>
              <a:rPr lang="en-GB" sz="2800" dirty="0"/>
              <a:t>Eu.</a:t>
            </a:r>
            <a:br>
              <a:rPr lang="en-GB" sz="2800" dirty="0"/>
            </a:br>
            <a:br>
              <a:rPr lang="en-GB" sz="2800" dirty="0"/>
            </a:br>
            <a:r>
              <a:rPr lang="en-GB" sz="2800" dirty="0"/>
              <a:t>Complete the table to show the number of protons, neutrons and electrons in the </a:t>
            </a:r>
            <a:r>
              <a:rPr lang="en-GB" sz="2800" baseline="30000" dirty="0"/>
              <a:t>153</a:t>
            </a:r>
            <a:r>
              <a:rPr lang="en-GB" sz="2800" dirty="0"/>
              <a:t>Eu</a:t>
            </a:r>
            <a:r>
              <a:rPr lang="en-GB" sz="2800" baseline="30000" dirty="0"/>
              <a:t>3+</a:t>
            </a:r>
            <a:r>
              <a:rPr lang="en-GB" sz="2800" dirty="0"/>
              <a:t> ion of europium</a:t>
            </a:r>
            <a:r>
              <a:rPr lang="en-GB" dirty="0"/>
              <a:t>.</a:t>
            </a:r>
          </a:p>
          <a:p>
            <a:endParaRPr lang="en-GB" sz="2800" dirty="0"/>
          </a:p>
        </p:txBody>
      </p:sp>
      <p:pic>
        <p:nvPicPr>
          <p:cNvPr id="2" name="Picture 1">
            <a:extLst>
              <a:ext uri="{FF2B5EF4-FFF2-40B4-BE49-F238E27FC236}">
                <a16:creationId xmlns:a16="http://schemas.microsoft.com/office/drawing/2014/main" id="{4CE08664-9ABB-400C-B783-9047695EC917}"/>
              </a:ext>
            </a:extLst>
          </p:cNvPr>
          <p:cNvPicPr>
            <a:picLocks noChangeAspect="1"/>
          </p:cNvPicPr>
          <p:nvPr/>
        </p:nvPicPr>
        <p:blipFill>
          <a:blip r:embed="rId2"/>
          <a:stretch>
            <a:fillRect/>
          </a:stretch>
        </p:blipFill>
        <p:spPr>
          <a:xfrm>
            <a:off x="1314704" y="2369336"/>
            <a:ext cx="9379712" cy="1635204"/>
          </a:xfrm>
          <a:prstGeom prst="rect">
            <a:avLst/>
          </a:prstGeom>
        </p:spPr>
      </p:pic>
      <p:sp>
        <p:nvSpPr>
          <p:cNvPr id="3" name="TextBox 2">
            <a:extLst>
              <a:ext uri="{FF2B5EF4-FFF2-40B4-BE49-F238E27FC236}">
                <a16:creationId xmlns:a16="http://schemas.microsoft.com/office/drawing/2014/main" id="{7ADED517-2DA9-4685-A9C7-A32F84E01B02}"/>
              </a:ext>
            </a:extLst>
          </p:cNvPr>
          <p:cNvSpPr txBox="1"/>
          <p:nvPr/>
        </p:nvSpPr>
        <p:spPr>
          <a:xfrm>
            <a:off x="4493623" y="3089366"/>
            <a:ext cx="652743" cy="646331"/>
          </a:xfrm>
          <a:prstGeom prst="rect">
            <a:avLst/>
          </a:prstGeom>
          <a:noFill/>
        </p:spPr>
        <p:txBody>
          <a:bodyPr wrap="none" rtlCol="0">
            <a:spAutoFit/>
          </a:bodyPr>
          <a:lstStyle/>
          <a:p>
            <a:r>
              <a:rPr lang="en-GB" sz="3600" dirty="0">
                <a:solidFill>
                  <a:srgbClr val="FF0000"/>
                </a:solidFill>
              </a:rPr>
              <a:t>63</a:t>
            </a:r>
          </a:p>
        </p:txBody>
      </p:sp>
      <p:cxnSp>
        <p:nvCxnSpPr>
          <p:cNvPr id="7" name="Straight Arrow Connector 6">
            <a:extLst>
              <a:ext uri="{FF2B5EF4-FFF2-40B4-BE49-F238E27FC236}">
                <a16:creationId xmlns:a16="http://schemas.microsoft.com/office/drawing/2014/main" id="{C52E3BF0-053B-4687-BAA3-1DD248F0E5AF}"/>
              </a:ext>
            </a:extLst>
          </p:cNvPr>
          <p:cNvCxnSpPr/>
          <p:nvPr/>
        </p:nvCxnSpPr>
        <p:spPr>
          <a:xfrm>
            <a:off x="4362994" y="718457"/>
            <a:ext cx="300446" cy="1959429"/>
          </a:xfrm>
          <a:prstGeom prst="straightConnector1">
            <a:avLst/>
          </a:prstGeom>
          <a:ln w="101600">
            <a:solidFill>
              <a:srgbClr val="FF0000"/>
            </a:solidFill>
            <a:tailEnd type="triangle"/>
          </a:ln>
        </p:spPr>
        <p:style>
          <a:lnRef idx="3">
            <a:schemeClr val="dk1"/>
          </a:lnRef>
          <a:fillRef idx="0">
            <a:schemeClr val="dk1"/>
          </a:fillRef>
          <a:effectRef idx="2">
            <a:schemeClr val="dk1"/>
          </a:effectRef>
          <a:fontRef idx="minor">
            <a:schemeClr val="tx1"/>
          </a:fontRef>
        </p:style>
      </p:cxnSp>
      <p:sp>
        <p:nvSpPr>
          <p:cNvPr id="10" name="TextBox 9">
            <a:extLst>
              <a:ext uri="{FF2B5EF4-FFF2-40B4-BE49-F238E27FC236}">
                <a16:creationId xmlns:a16="http://schemas.microsoft.com/office/drawing/2014/main" id="{277DEFED-0B0B-4C12-8153-16A91C3F8CA7}"/>
              </a:ext>
            </a:extLst>
          </p:cNvPr>
          <p:cNvSpPr txBox="1"/>
          <p:nvPr/>
        </p:nvSpPr>
        <p:spPr>
          <a:xfrm>
            <a:off x="8137716" y="3023263"/>
            <a:ext cx="1750800" cy="646331"/>
          </a:xfrm>
          <a:prstGeom prst="rect">
            <a:avLst/>
          </a:prstGeom>
          <a:noFill/>
        </p:spPr>
        <p:txBody>
          <a:bodyPr wrap="none" rtlCol="0">
            <a:spAutoFit/>
          </a:bodyPr>
          <a:lstStyle/>
          <a:p>
            <a:r>
              <a:rPr lang="en-GB" sz="2400" dirty="0">
                <a:solidFill>
                  <a:srgbClr val="FF0000"/>
                </a:solidFill>
              </a:rPr>
              <a:t>(63–3 =) </a:t>
            </a:r>
            <a:r>
              <a:rPr lang="en-GB" sz="3600" b="1" dirty="0">
                <a:solidFill>
                  <a:srgbClr val="FF0000"/>
                </a:solidFill>
              </a:rPr>
              <a:t>60</a:t>
            </a:r>
          </a:p>
        </p:txBody>
      </p:sp>
      <p:sp>
        <p:nvSpPr>
          <p:cNvPr id="13" name="TextBox 12">
            <a:extLst>
              <a:ext uri="{FF2B5EF4-FFF2-40B4-BE49-F238E27FC236}">
                <a16:creationId xmlns:a16="http://schemas.microsoft.com/office/drawing/2014/main" id="{36BC288D-BC5C-4B93-AE66-5A758BBE98BB}"/>
              </a:ext>
            </a:extLst>
          </p:cNvPr>
          <p:cNvSpPr txBox="1"/>
          <p:nvPr/>
        </p:nvSpPr>
        <p:spPr>
          <a:xfrm>
            <a:off x="5895321" y="3023263"/>
            <a:ext cx="1911101" cy="646331"/>
          </a:xfrm>
          <a:prstGeom prst="rect">
            <a:avLst/>
          </a:prstGeom>
          <a:noFill/>
        </p:spPr>
        <p:txBody>
          <a:bodyPr wrap="none" rtlCol="0">
            <a:spAutoFit/>
          </a:bodyPr>
          <a:lstStyle/>
          <a:p>
            <a:r>
              <a:rPr lang="en-GB" sz="2400" dirty="0">
                <a:solidFill>
                  <a:srgbClr val="FF0000"/>
                </a:solidFill>
              </a:rPr>
              <a:t>153–63 =</a:t>
            </a:r>
            <a:r>
              <a:rPr lang="en-GB" sz="3600" dirty="0">
                <a:solidFill>
                  <a:srgbClr val="FF0000"/>
                </a:solidFill>
              </a:rPr>
              <a:t> </a:t>
            </a:r>
            <a:r>
              <a:rPr lang="en-GB" sz="3600" b="1" dirty="0">
                <a:solidFill>
                  <a:srgbClr val="FF0000"/>
                </a:solidFill>
              </a:rPr>
              <a:t>90</a:t>
            </a:r>
          </a:p>
        </p:txBody>
      </p:sp>
    </p:spTree>
    <p:extLst>
      <p:ext uri="{BB962C8B-B14F-4D97-AF65-F5344CB8AC3E}">
        <p14:creationId xmlns:p14="http://schemas.microsoft.com/office/powerpoint/2010/main" val="2845743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968FC32-961C-45D7-A70E-CE866B284E0F}"/>
              </a:ext>
            </a:extLst>
          </p:cNvPr>
          <p:cNvSpPr/>
          <p:nvPr/>
        </p:nvSpPr>
        <p:spPr>
          <a:xfrm>
            <a:off x="209006" y="255288"/>
            <a:ext cx="11982994" cy="2246769"/>
          </a:xfrm>
          <a:prstGeom prst="rect">
            <a:avLst/>
          </a:prstGeom>
        </p:spPr>
        <p:txBody>
          <a:bodyPr wrap="square">
            <a:spAutoFit/>
          </a:bodyPr>
          <a:lstStyle/>
          <a:p>
            <a:r>
              <a:rPr lang="en-GB" sz="2800" dirty="0"/>
              <a:t>Atoms of europium have electrons in orbitals within the first five shells. The first three shells of europium are full.</a:t>
            </a:r>
            <a:br>
              <a:rPr lang="en-GB" sz="2800" dirty="0"/>
            </a:br>
            <a:r>
              <a:rPr lang="en-GB" sz="2800" dirty="0"/>
              <a:t>Complete the table to show the number of electrons in the following regions of a europium atom.</a:t>
            </a:r>
          </a:p>
          <a:p>
            <a:endParaRPr lang="en-GB" sz="2800" dirty="0"/>
          </a:p>
        </p:txBody>
      </p:sp>
      <p:pic>
        <p:nvPicPr>
          <p:cNvPr id="2" name="Picture 1">
            <a:extLst>
              <a:ext uri="{FF2B5EF4-FFF2-40B4-BE49-F238E27FC236}">
                <a16:creationId xmlns:a16="http://schemas.microsoft.com/office/drawing/2014/main" id="{751F4720-EAB0-4B46-998B-9FA941ABBFFB}"/>
              </a:ext>
            </a:extLst>
          </p:cNvPr>
          <p:cNvPicPr>
            <a:picLocks noChangeAspect="1"/>
          </p:cNvPicPr>
          <p:nvPr/>
        </p:nvPicPr>
        <p:blipFill>
          <a:blip r:embed="rId2"/>
          <a:stretch>
            <a:fillRect/>
          </a:stretch>
        </p:blipFill>
        <p:spPr>
          <a:xfrm>
            <a:off x="2612047" y="2038350"/>
            <a:ext cx="6029175" cy="2768112"/>
          </a:xfrm>
          <a:prstGeom prst="rect">
            <a:avLst/>
          </a:prstGeom>
        </p:spPr>
      </p:pic>
      <p:sp>
        <p:nvSpPr>
          <p:cNvPr id="6" name="Rectangle 5">
            <a:extLst>
              <a:ext uri="{FF2B5EF4-FFF2-40B4-BE49-F238E27FC236}">
                <a16:creationId xmlns:a16="http://schemas.microsoft.com/office/drawing/2014/main" id="{35DC5FE1-DB04-4912-8F42-9DB894F8858F}"/>
              </a:ext>
            </a:extLst>
          </p:cNvPr>
          <p:cNvSpPr/>
          <p:nvPr/>
        </p:nvSpPr>
        <p:spPr>
          <a:xfrm>
            <a:off x="6213233" y="3085329"/>
            <a:ext cx="386862" cy="523220"/>
          </a:xfrm>
          <a:prstGeom prst="rect">
            <a:avLst/>
          </a:prstGeom>
        </p:spPr>
        <p:txBody>
          <a:bodyPr wrap="square">
            <a:spAutoFit/>
          </a:bodyPr>
          <a:lstStyle/>
          <a:p>
            <a:r>
              <a:rPr lang="en-GB" sz="2800" b="1" dirty="0">
                <a:solidFill>
                  <a:srgbClr val="FF0000"/>
                </a:solidFill>
              </a:rPr>
              <a:t>2</a:t>
            </a:r>
            <a:endParaRPr lang="en-GB" sz="2800" b="1" baseline="30000" dirty="0">
              <a:solidFill>
                <a:srgbClr val="FF0000"/>
              </a:solidFill>
            </a:endParaRPr>
          </a:p>
        </p:txBody>
      </p:sp>
      <p:sp>
        <p:nvSpPr>
          <p:cNvPr id="7" name="Rectangle 6">
            <a:extLst>
              <a:ext uri="{FF2B5EF4-FFF2-40B4-BE49-F238E27FC236}">
                <a16:creationId xmlns:a16="http://schemas.microsoft.com/office/drawing/2014/main" id="{23D138DE-1E21-43DA-B495-F27240BFE3B7}"/>
              </a:ext>
            </a:extLst>
          </p:cNvPr>
          <p:cNvSpPr/>
          <p:nvPr/>
        </p:nvSpPr>
        <p:spPr>
          <a:xfrm>
            <a:off x="6213227" y="3481740"/>
            <a:ext cx="6307017" cy="523220"/>
          </a:xfrm>
          <a:prstGeom prst="rect">
            <a:avLst/>
          </a:prstGeom>
        </p:spPr>
        <p:txBody>
          <a:bodyPr wrap="square">
            <a:spAutoFit/>
          </a:bodyPr>
          <a:lstStyle/>
          <a:p>
            <a:r>
              <a:rPr lang="en-GB" sz="2800" b="1" dirty="0">
                <a:solidFill>
                  <a:srgbClr val="FF0000"/>
                </a:solidFill>
              </a:rPr>
              <a:t>2                         </a:t>
            </a:r>
            <a:r>
              <a:rPr lang="en-GB" sz="2400" b="1" dirty="0">
                <a:solidFill>
                  <a:srgbClr val="FF0000"/>
                </a:solidFill>
              </a:rPr>
              <a:t>p subshell =6 but orbital =2</a:t>
            </a:r>
            <a:endParaRPr lang="en-GB" sz="2800" b="1" baseline="30000" dirty="0">
              <a:solidFill>
                <a:srgbClr val="FF0000"/>
              </a:solidFill>
            </a:endParaRPr>
          </a:p>
        </p:txBody>
      </p:sp>
      <p:sp>
        <p:nvSpPr>
          <p:cNvPr id="10" name="Rectangle 9">
            <a:extLst>
              <a:ext uri="{FF2B5EF4-FFF2-40B4-BE49-F238E27FC236}">
                <a16:creationId xmlns:a16="http://schemas.microsoft.com/office/drawing/2014/main" id="{EE57B9E1-FD2C-49AA-8965-77ADB0D615FE}"/>
              </a:ext>
            </a:extLst>
          </p:cNvPr>
          <p:cNvSpPr/>
          <p:nvPr/>
        </p:nvSpPr>
        <p:spPr>
          <a:xfrm>
            <a:off x="6189782" y="3950661"/>
            <a:ext cx="6307017" cy="523220"/>
          </a:xfrm>
          <a:prstGeom prst="rect">
            <a:avLst/>
          </a:prstGeom>
        </p:spPr>
        <p:txBody>
          <a:bodyPr wrap="square">
            <a:spAutoFit/>
          </a:bodyPr>
          <a:lstStyle/>
          <a:p>
            <a:r>
              <a:rPr lang="en-GB" sz="2800" b="1" dirty="0">
                <a:solidFill>
                  <a:srgbClr val="FF0000"/>
                </a:solidFill>
              </a:rPr>
              <a:t>18                          3s</a:t>
            </a:r>
            <a:r>
              <a:rPr lang="en-GB" sz="2800" b="1" baseline="30000" dirty="0">
                <a:solidFill>
                  <a:srgbClr val="FF0000"/>
                </a:solidFill>
              </a:rPr>
              <a:t>2</a:t>
            </a:r>
            <a:r>
              <a:rPr lang="en-GB" sz="2800" b="1" dirty="0">
                <a:solidFill>
                  <a:srgbClr val="FF0000"/>
                </a:solidFill>
              </a:rPr>
              <a:t> 3d</a:t>
            </a:r>
            <a:r>
              <a:rPr lang="en-GB" sz="2800" b="1" baseline="30000" dirty="0">
                <a:solidFill>
                  <a:srgbClr val="FF0000"/>
                </a:solidFill>
              </a:rPr>
              <a:t>10</a:t>
            </a:r>
            <a:r>
              <a:rPr lang="en-GB" sz="2800" b="1" dirty="0">
                <a:solidFill>
                  <a:srgbClr val="FF0000"/>
                </a:solidFill>
              </a:rPr>
              <a:t> 3p</a:t>
            </a:r>
            <a:r>
              <a:rPr lang="en-GB" sz="2800" b="1" baseline="30000" dirty="0">
                <a:solidFill>
                  <a:srgbClr val="FF0000"/>
                </a:solidFill>
              </a:rPr>
              <a:t>6</a:t>
            </a:r>
            <a:r>
              <a:rPr lang="en-GB" sz="2800" b="1" dirty="0">
                <a:solidFill>
                  <a:srgbClr val="FF0000"/>
                </a:solidFill>
              </a:rPr>
              <a:t> =18</a:t>
            </a:r>
            <a:endParaRPr lang="en-GB" sz="2800" b="1" baseline="30000" dirty="0">
              <a:solidFill>
                <a:srgbClr val="FF0000"/>
              </a:solidFill>
            </a:endParaRPr>
          </a:p>
        </p:txBody>
      </p:sp>
    </p:spTree>
    <p:extLst>
      <p:ext uri="{BB962C8B-B14F-4D97-AF65-F5344CB8AC3E}">
        <p14:creationId xmlns:p14="http://schemas.microsoft.com/office/powerpoint/2010/main" val="619945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968FC32-961C-45D7-A70E-CE866B284E0F}"/>
              </a:ext>
            </a:extLst>
          </p:cNvPr>
          <p:cNvSpPr/>
          <p:nvPr/>
        </p:nvSpPr>
        <p:spPr>
          <a:xfrm>
            <a:off x="209006" y="255288"/>
            <a:ext cx="11982994" cy="2492990"/>
          </a:xfrm>
          <a:prstGeom prst="rect">
            <a:avLst/>
          </a:prstGeom>
        </p:spPr>
        <p:txBody>
          <a:bodyPr wrap="square">
            <a:spAutoFit/>
          </a:bodyPr>
          <a:lstStyle/>
          <a:p>
            <a:r>
              <a:rPr lang="en-US" sz="3200" dirty="0"/>
              <a:t>Ammonia is a gas with covalently-bonded molecules consisting of nitrogen and hydrogen atoms.</a:t>
            </a:r>
          </a:p>
          <a:p>
            <a:r>
              <a:rPr lang="en-US" sz="3200" dirty="0"/>
              <a:t>Show the electron configuration of a nitrogen atom using ‘electron-in-box’ diagrams.            Label each sub-shell.</a:t>
            </a:r>
          </a:p>
          <a:p>
            <a:endParaRPr lang="en-GB" sz="2800" dirty="0"/>
          </a:p>
        </p:txBody>
      </p:sp>
      <p:pic>
        <p:nvPicPr>
          <p:cNvPr id="2" name="Picture 1">
            <a:extLst>
              <a:ext uri="{FF2B5EF4-FFF2-40B4-BE49-F238E27FC236}">
                <a16:creationId xmlns:a16="http://schemas.microsoft.com/office/drawing/2014/main" id="{4B2F4F51-9A01-4A1F-929B-FF0905A4C678}"/>
              </a:ext>
            </a:extLst>
          </p:cNvPr>
          <p:cNvPicPr>
            <a:picLocks noChangeAspect="1"/>
          </p:cNvPicPr>
          <p:nvPr/>
        </p:nvPicPr>
        <p:blipFill>
          <a:blip r:embed="rId2"/>
          <a:stretch>
            <a:fillRect/>
          </a:stretch>
        </p:blipFill>
        <p:spPr>
          <a:xfrm>
            <a:off x="2455871" y="2578803"/>
            <a:ext cx="5802534" cy="2075258"/>
          </a:xfrm>
          <a:prstGeom prst="rect">
            <a:avLst/>
          </a:prstGeom>
        </p:spPr>
      </p:pic>
      <p:pic>
        <p:nvPicPr>
          <p:cNvPr id="3" name="Picture 2">
            <a:extLst>
              <a:ext uri="{FF2B5EF4-FFF2-40B4-BE49-F238E27FC236}">
                <a16:creationId xmlns:a16="http://schemas.microsoft.com/office/drawing/2014/main" id="{E8A3A14A-03ED-4086-88D0-29381F63A3B8}"/>
              </a:ext>
            </a:extLst>
          </p:cNvPr>
          <p:cNvPicPr>
            <a:picLocks noChangeAspect="1"/>
          </p:cNvPicPr>
          <p:nvPr/>
        </p:nvPicPr>
        <p:blipFill>
          <a:blip r:embed="rId3"/>
          <a:stretch>
            <a:fillRect/>
          </a:stretch>
        </p:blipFill>
        <p:spPr>
          <a:xfrm>
            <a:off x="2455871" y="5071793"/>
            <a:ext cx="5805960" cy="1012484"/>
          </a:xfrm>
          <a:prstGeom prst="rect">
            <a:avLst/>
          </a:prstGeom>
        </p:spPr>
      </p:pic>
      <p:sp>
        <p:nvSpPr>
          <p:cNvPr id="5" name="TextBox 4">
            <a:extLst>
              <a:ext uri="{FF2B5EF4-FFF2-40B4-BE49-F238E27FC236}">
                <a16:creationId xmlns:a16="http://schemas.microsoft.com/office/drawing/2014/main" id="{346E22A5-ECCC-431D-A548-12459F855475}"/>
              </a:ext>
            </a:extLst>
          </p:cNvPr>
          <p:cNvSpPr txBox="1"/>
          <p:nvPr/>
        </p:nvSpPr>
        <p:spPr>
          <a:xfrm>
            <a:off x="2743200" y="6240399"/>
            <a:ext cx="4369103" cy="523220"/>
          </a:xfrm>
          <a:prstGeom prst="rect">
            <a:avLst/>
          </a:prstGeom>
          <a:noFill/>
        </p:spPr>
        <p:txBody>
          <a:bodyPr wrap="square" rtlCol="0">
            <a:spAutoFit/>
          </a:bodyPr>
          <a:lstStyle/>
          <a:p>
            <a:r>
              <a:rPr lang="en-GB" sz="2800" dirty="0">
                <a:solidFill>
                  <a:srgbClr val="FF0000"/>
                </a:solidFill>
              </a:rPr>
              <a:t>1s            2s                         2p</a:t>
            </a:r>
          </a:p>
        </p:txBody>
      </p:sp>
    </p:spTree>
    <p:extLst>
      <p:ext uri="{BB962C8B-B14F-4D97-AF65-F5344CB8AC3E}">
        <p14:creationId xmlns:p14="http://schemas.microsoft.com/office/powerpoint/2010/main" val="2434873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968FC32-961C-45D7-A70E-CE866B284E0F}"/>
              </a:ext>
            </a:extLst>
          </p:cNvPr>
          <p:cNvSpPr/>
          <p:nvPr/>
        </p:nvSpPr>
        <p:spPr>
          <a:xfrm>
            <a:off x="209006" y="255288"/>
            <a:ext cx="11982994" cy="2492990"/>
          </a:xfrm>
          <a:prstGeom prst="rect">
            <a:avLst/>
          </a:prstGeom>
        </p:spPr>
        <p:txBody>
          <a:bodyPr wrap="square">
            <a:spAutoFit/>
          </a:bodyPr>
          <a:lstStyle/>
          <a:p>
            <a:r>
              <a:rPr lang="en-US" sz="3200" dirty="0"/>
              <a:t>This question is about electron structure and ions. </a:t>
            </a:r>
          </a:p>
          <a:p>
            <a:r>
              <a:rPr lang="en-US" sz="3200" dirty="0"/>
              <a:t>Electrons occupy orbitals within an atom. The diagram below shows an incomplete ‘electrons in boxes’ representation for the filling of orbitals in an oxygen atom.   Complete the diagram.</a:t>
            </a:r>
          </a:p>
          <a:p>
            <a:endParaRPr lang="en-GB" sz="2800" dirty="0"/>
          </a:p>
        </p:txBody>
      </p:sp>
      <p:pic>
        <p:nvPicPr>
          <p:cNvPr id="6" name="Picture 5">
            <a:extLst>
              <a:ext uri="{FF2B5EF4-FFF2-40B4-BE49-F238E27FC236}">
                <a16:creationId xmlns:a16="http://schemas.microsoft.com/office/drawing/2014/main" id="{60A79374-FC86-4457-AC77-031AA7E5DB25}"/>
              </a:ext>
            </a:extLst>
          </p:cNvPr>
          <p:cNvPicPr>
            <a:picLocks noChangeAspect="1"/>
          </p:cNvPicPr>
          <p:nvPr/>
        </p:nvPicPr>
        <p:blipFill>
          <a:blip r:embed="rId2"/>
          <a:stretch>
            <a:fillRect/>
          </a:stretch>
        </p:blipFill>
        <p:spPr>
          <a:xfrm>
            <a:off x="1923352" y="2382486"/>
            <a:ext cx="8201672" cy="1533022"/>
          </a:xfrm>
          <a:prstGeom prst="rect">
            <a:avLst/>
          </a:prstGeom>
        </p:spPr>
      </p:pic>
      <p:pic>
        <p:nvPicPr>
          <p:cNvPr id="7" name="Picture 6">
            <a:extLst>
              <a:ext uri="{FF2B5EF4-FFF2-40B4-BE49-F238E27FC236}">
                <a16:creationId xmlns:a16="http://schemas.microsoft.com/office/drawing/2014/main" id="{77120A08-76D1-4F0E-A606-FBF681DCBAB4}"/>
              </a:ext>
            </a:extLst>
          </p:cNvPr>
          <p:cNvPicPr>
            <a:picLocks noChangeAspect="1"/>
          </p:cNvPicPr>
          <p:nvPr/>
        </p:nvPicPr>
        <p:blipFill>
          <a:blip r:embed="rId3"/>
          <a:stretch>
            <a:fillRect/>
          </a:stretch>
        </p:blipFill>
        <p:spPr>
          <a:xfrm>
            <a:off x="2151084" y="4399947"/>
            <a:ext cx="6519637" cy="1356084"/>
          </a:xfrm>
          <a:prstGeom prst="rect">
            <a:avLst/>
          </a:prstGeom>
        </p:spPr>
      </p:pic>
    </p:spTree>
    <p:extLst>
      <p:ext uri="{BB962C8B-B14F-4D97-AF65-F5344CB8AC3E}">
        <p14:creationId xmlns:p14="http://schemas.microsoft.com/office/powerpoint/2010/main" val="2384817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968FC32-961C-45D7-A70E-CE866B284E0F}"/>
              </a:ext>
            </a:extLst>
          </p:cNvPr>
          <p:cNvSpPr/>
          <p:nvPr/>
        </p:nvSpPr>
        <p:spPr>
          <a:xfrm>
            <a:off x="209006" y="255288"/>
            <a:ext cx="11982994" cy="3477875"/>
          </a:xfrm>
          <a:prstGeom prst="rect">
            <a:avLst/>
          </a:prstGeom>
        </p:spPr>
        <p:txBody>
          <a:bodyPr wrap="square">
            <a:spAutoFit/>
          </a:bodyPr>
          <a:lstStyle/>
          <a:p>
            <a:r>
              <a:rPr lang="en-US" sz="3200" dirty="0"/>
              <a:t>This question looks at properties of iron compounds and iron ions in different oxidation states. Fe</a:t>
            </a:r>
            <a:r>
              <a:rPr lang="en-US" sz="3200" baseline="30000" dirty="0"/>
              <a:t>2+</a:t>
            </a:r>
            <a:r>
              <a:rPr lang="en-US" sz="3200" dirty="0"/>
              <a:t> and Fe</a:t>
            </a:r>
            <a:r>
              <a:rPr lang="en-US" sz="3200" baseline="30000" dirty="0"/>
              <a:t>3+</a:t>
            </a:r>
            <a:r>
              <a:rPr lang="en-US" sz="3200" dirty="0"/>
              <a:t> are the most common ions of iron. </a:t>
            </a:r>
          </a:p>
          <a:p>
            <a:r>
              <a:rPr lang="en-US" sz="3200" dirty="0" err="1"/>
              <a:t>i</a:t>
            </a:r>
            <a:r>
              <a:rPr lang="en-US" sz="3200" dirty="0"/>
              <a:t>. Write the electron configuration, in terms of sub-shells, for the Fe</a:t>
            </a:r>
            <a:r>
              <a:rPr lang="en-US" sz="3200" baseline="30000" dirty="0"/>
              <a:t>2+</a:t>
            </a:r>
            <a:r>
              <a:rPr lang="en-US" sz="3200" dirty="0"/>
              <a:t> ion. [1]</a:t>
            </a:r>
          </a:p>
          <a:p>
            <a:r>
              <a:rPr lang="en-US" sz="3200" dirty="0"/>
              <a:t>ii. How many orbitals contain an unpaired electron in an ion of Fe</a:t>
            </a:r>
            <a:r>
              <a:rPr lang="en-US" sz="3200" baseline="30000" dirty="0"/>
              <a:t>2+</a:t>
            </a:r>
            <a:r>
              <a:rPr lang="en-US" sz="3200" dirty="0"/>
              <a:t>?</a:t>
            </a:r>
          </a:p>
          <a:p>
            <a:endParaRPr lang="en-GB" sz="2800" dirty="0"/>
          </a:p>
        </p:txBody>
      </p:sp>
      <p:sp>
        <p:nvSpPr>
          <p:cNvPr id="2" name="Rectangle 1">
            <a:extLst>
              <a:ext uri="{FF2B5EF4-FFF2-40B4-BE49-F238E27FC236}">
                <a16:creationId xmlns:a16="http://schemas.microsoft.com/office/drawing/2014/main" id="{58175891-7ACE-412F-AB0B-0B1EA350262D}"/>
              </a:ext>
            </a:extLst>
          </p:cNvPr>
          <p:cNvSpPr/>
          <p:nvPr/>
        </p:nvSpPr>
        <p:spPr>
          <a:xfrm>
            <a:off x="813772" y="3429000"/>
            <a:ext cx="10773462" cy="646331"/>
          </a:xfrm>
          <a:prstGeom prst="rect">
            <a:avLst/>
          </a:prstGeom>
        </p:spPr>
        <p:txBody>
          <a:bodyPr wrap="none">
            <a:spAutoFit/>
          </a:bodyPr>
          <a:lstStyle/>
          <a:p>
            <a:r>
              <a:rPr lang="en-GB" sz="3600" dirty="0">
                <a:solidFill>
                  <a:srgbClr val="FF0000"/>
                </a:solidFill>
                <a:ea typeface="Times New Roman" panose="02020603050405020304" pitchFamily="18" charset="0"/>
              </a:rPr>
              <a:t>1s</a:t>
            </a:r>
            <a:r>
              <a:rPr lang="en-GB" sz="3600" baseline="30000" dirty="0">
                <a:solidFill>
                  <a:srgbClr val="FF0000"/>
                </a:solidFill>
                <a:ea typeface="Times New Roman" panose="02020603050405020304" pitchFamily="18" charset="0"/>
              </a:rPr>
              <a:t>2</a:t>
            </a:r>
            <a:r>
              <a:rPr lang="en-GB" sz="3600" dirty="0">
                <a:solidFill>
                  <a:srgbClr val="FF0000"/>
                </a:solidFill>
                <a:ea typeface="Times New Roman" panose="02020603050405020304" pitchFamily="18" charset="0"/>
              </a:rPr>
              <a:t>2s</a:t>
            </a:r>
            <a:r>
              <a:rPr lang="en-GB" sz="3600" baseline="30000" dirty="0">
                <a:solidFill>
                  <a:srgbClr val="FF0000"/>
                </a:solidFill>
                <a:ea typeface="Times New Roman" panose="02020603050405020304" pitchFamily="18" charset="0"/>
              </a:rPr>
              <a:t>2</a:t>
            </a:r>
            <a:r>
              <a:rPr lang="en-GB" sz="3600" dirty="0">
                <a:solidFill>
                  <a:srgbClr val="FF0000"/>
                </a:solidFill>
                <a:ea typeface="Times New Roman" panose="02020603050405020304" pitchFamily="18" charset="0"/>
              </a:rPr>
              <a:t>2p</a:t>
            </a:r>
            <a:r>
              <a:rPr lang="en-GB" sz="3600" baseline="30000" dirty="0">
                <a:solidFill>
                  <a:srgbClr val="FF0000"/>
                </a:solidFill>
                <a:ea typeface="Times New Roman" panose="02020603050405020304" pitchFamily="18" charset="0"/>
              </a:rPr>
              <a:t>6</a:t>
            </a:r>
            <a:r>
              <a:rPr lang="en-GB" sz="3600" dirty="0">
                <a:solidFill>
                  <a:srgbClr val="FF0000"/>
                </a:solidFill>
                <a:ea typeface="Times New Roman" panose="02020603050405020304" pitchFamily="18" charset="0"/>
              </a:rPr>
              <a:t>3s</a:t>
            </a:r>
            <a:r>
              <a:rPr lang="en-GB" sz="3600" baseline="30000" dirty="0">
                <a:solidFill>
                  <a:srgbClr val="FF0000"/>
                </a:solidFill>
                <a:ea typeface="Times New Roman" panose="02020603050405020304" pitchFamily="18" charset="0"/>
              </a:rPr>
              <a:t>2</a:t>
            </a:r>
            <a:r>
              <a:rPr lang="en-GB" sz="3600" dirty="0">
                <a:solidFill>
                  <a:srgbClr val="FF0000"/>
                </a:solidFill>
                <a:ea typeface="Times New Roman" panose="02020603050405020304" pitchFamily="18" charset="0"/>
              </a:rPr>
              <a:t>3p</a:t>
            </a:r>
            <a:r>
              <a:rPr lang="en-GB" sz="3600" baseline="30000" dirty="0">
                <a:solidFill>
                  <a:srgbClr val="FF0000"/>
                </a:solidFill>
                <a:ea typeface="Times New Roman" panose="02020603050405020304" pitchFamily="18" charset="0"/>
              </a:rPr>
              <a:t>6</a:t>
            </a:r>
            <a:r>
              <a:rPr lang="en-GB" sz="3600" dirty="0">
                <a:solidFill>
                  <a:srgbClr val="FF0000"/>
                </a:solidFill>
                <a:ea typeface="Times New Roman" panose="02020603050405020304" pitchFamily="18" charset="0"/>
              </a:rPr>
              <a:t>3d</a:t>
            </a:r>
            <a:r>
              <a:rPr lang="en-GB" sz="3600" baseline="30000" dirty="0">
                <a:solidFill>
                  <a:srgbClr val="FF0000"/>
                </a:solidFill>
                <a:ea typeface="Times New Roman" panose="02020603050405020304" pitchFamily="18" charset="0"/>
              </a:rPr>
              <a:t>6      </a:t>
            </a:r>
            <a:r>
              <a:rPr lang="en-GB" sz="3600" dirty="0">
                <a:solidFill>
                  <a:srgbClr val="FF0000"/>
                </a:solidFill>
                <a:ea typeface="Times New Roman" panose="02020603050405020304" pitchFamily="18" charset="0"/>
              </a:rPr>
              <a:t>: Fe = 26e, Fe</a:t>
            </a:r>
            <a:r>
              <a:rPr lang="en-GB" sz="3600" baseline="30000" dirty="0">
                <a:solidFill>
                  <a:srgbClr val="FF0000"/>
                </a:solidFill>
                <a:ea typeface="Times New Roman" panose="02020603050405020304" pitchFamily="18" charset="0"/>
              </a:rPr>
              <a:t>2+</a:t>
            </a:r>
            <a:r>
              <a:rPr lang="en-GB" sz="3600" dirty="0">
                <a:solidFill>
                  <a:srgbClr val="FF0000"/>
                </a:solidFill>
                <a:ea typeface="Times New Roman" panose="02020603050405020304" pitchFamily="18" charset="0"/>
              </a:rPr>
              <a:t> = 24e, loses of 4s</a:t>
            </a:r>
            <a:r>
              <a:rPr lang="en-GB" sz="3600" baseline="30000" dirty="0">
                <a:solidFill>
                  <a:srgbClr val="FF0000"/>
                </a:solidFill>
                <a:ea typeface="Times New Roman" panose="02020603050405020304" pitchFamily="18" charset="0"/>
              </a:rPr>
              <a:t>2</a:t>
            </a:r>
            <a:endParaRPr lang="en-GB" sz="8000" baseline="30000" dirty="0">
              <a:solidFill>
                <a:srgbClr val="FF0000"/>
              </a:solidFill>
            </a:endParaRPr>
          </a:p>
        </p:txBody>
      </p:sp>
      <p:sp>
        <p:nvSpPr>
          <p:cNvPr id="8" name="Rectangle 7">
            <a:extLst>
              <a:ext uri="{FF2B5EF4-FFF2-40B4-BE49-F238E27FC236}">
                <a16:creationId xmlns:a16="http://schemas.microsoft.com/office/drawing/2014/main" id="{674BEAB2-B862-4CCA-A892-C2963CB56A7F}"/>
              </a:ext>
            </a:extLst>
          </p:cNvPr>
          <p:cNvSpPr/>
          <p:nvPr/>
        </p:nvSpPr>
        <p:spPr>
          <a:xfrm>
            <a:off x="209006" y="4353031"/>
            <a:ext cx="12090169" cy="1200329"/>
          </a:xfrm>
          <a:prstGeom prst="rect">
            <a:avLst/>
          </a:prstGeom>
        </p:spPr>
        <p:txBody>
          <a:bodyPr wrap="none">
            <a:spAutoFit/>
          </a:bodyPr>
          <a:lstStyle/>
          <a:p>
            <a:r>
              <a:rPr lang="en-GB" sz="3600" dirty="0">
                <a:solidFill>
                  <a:srgbClr val="FF0000"/>
                </a:solidFill>
                <a:ea typeface="Times New Roman" panose="02020603050405020304" pitchFamily="18" charset="0"/>
              </a:rPr>
              <a:t>                                                     </a:t>
            </a:r>
            <a:r>
              <a:rPr lang="en-GB" sz="3600" b="1" dirty="0">
                <a:solidFill>
                  <a:srgbClr val="FF0000"/>
                </a:solidFill>
                <a:ea typeface="Times New Roman" panose="02020603050405020304" pitchFamily="18" charset="0"/>
              </a:rPr>
              <a:t>4</a:t>
            </a:r>
            <a:r>
              <a:rPr lang="en-GB" sz="3600" dirty="0">
                <a:solidFill>
                  <a:srgbClr val="FF0000"/>
                </a:solidFill>
                <a:ea typeface="Times New Roman" panose="02020603050405020304" pitchFamily="18" charset="0"/>
              </a:rPr>
              <a:t> </a:t>
            </a:r>
          </a:p>
          <a:p>
            <a:r>
              <a:rPr lang="en-GB" sz="3600" dirty="0">
                <a:solidFill>
                  <a:srgbClr val="FF0000"/>
                </a:solidFill>
                <a:ea typeface="Times New Roman" panose="02020603050405020304" pitchFamily="18" charset="0"/>
              </a:rPr>
              <a:t>3d has 5 orbitals Fe</a:t>
            </a:r>
            <a:r>
              <a:rPr lang="en-GB" sz="3600" baseline="30000" dirty="0">
                <a:solidFill>
                  <a:srgbClr val="FF0000"/>
                </a:solidFill>
                <a:ea typeface="Times New Roman" panose="02020603050405020304" pitchFamily="18" charset="0"/>
              </a:rPr>
              <a:t>2+</a:t>
            </a:r>
            <a:r>
              <a:rPr lang="en-GB" sz="3600" dirty="0">
                <a:solidFill>
                  <a:srgbClr val="FF0000"/>
                </a:solidFill>
                <a:ea typeface="Times New Roman" panose="02020603050405020304" pitchFamily="18" charset="0"/>
              </a:rPr>
              <a:t> has 3d</a:t>
            </a:r>
            <a:r>
              <a:rPr lang="en-GB" sz="3600" baseline="30000" dirty="0">
                <a:solidFill>
                  <a:srgbClr val="FF0000"/>
                </a:solidFill>
                <a:ea typeface="Times New Roman" panose="02020603050405020304" pitchFamily="18" charset="0"/>
              </a:rPr>
              <a:t>6</a:t>
            </a:r>
            <a:r>
              <a:rPr lang="en-GB" sz="3600" dirty="0">
                <a:solidFill>
                  <a:srgbClr val="FF0000"/>
                </a:solidFill>
                <a:ea typeface="Times New Roman" panose="02020603050405020304" pitchFamily="18" charset="0"/>
              </a:rPr>
              <a:t> 1 paired, 4 unpaired (Hunts Rule)  </a:t>
            </a:r>
            <a:endParaRPr lang="en-GB" sz="8000" baseline="30000" dirty="0">
              <a:solidFill>
                <a:srgbClr val="FF0000"/>
              </a:solidFill>
            </a:endParaRPr>
          </a:p>
        </p:txBody>
      </p:sp>
    </p:spTree>
    <p:extLst>
      <p:ext uri="{BB962C8B-B14F-4D97-AF65-F5344CB8AC3E}">
        <p14:creationId xmlns:p14="http://schemas.microsoft.com/office/powerpoint/2010/main" val="446691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968FC32-961C-45D7-A70E-CE866B284E0F}"/>
              </a:ext>
            </a:extLst>
          </p:cNvPr>
          <p:cNvSpPr/>
          <p:nvPr/>
        </p:nvSpPr>
        <p:spPr>
          <a:xfrm>
            <a:off x="104503" y="129453"/>
            <a:ext cx="11982994" cy="3970318"/>
          </a:xfrm>
          <a:prstGeom prst="rect">
            <a:avLst/>
          </a:prstGeom>
        </p:spPr>
        <p:txBody>
          <a:bodyPr wrap="square">
            <a:spAutoFit/>
          </a:bodyPr>
          <a:lstStyle/>
          <a:p>
            <a:r>
              <a:rPr lang="en-US" sz="3200" dirty="0"/>
              <a:t>The electrons in the second shell of a nitrogen atom are found in an s-orbital and three p-orbitals. </a:t>
            </a:r>
          </a:p>
          <a:p>
            <a:r>
              <a:rPr lang="en-US" sz="3200" dirty="0" err="1"/>
              <a:t>i.State</a:t>
            </a:r>
            <a:r>
              <a:rPr lang="en-US" sz="3200" dirty="0"/>
              <a:t>, in words, the 3D shape of an s-orbital and a p-orbital.   [1]</a:t>
            </a:r>
          </a:p>
          <a:p>
            <a:r>
              <a:rPr lang="en-US" sz="3200" dirty="0"/>
              <a:t>s-orbital ...........................................................</a:t>
            </a:r>
          </a:p>
          <a:p>
            <a:r>
              <a:rPr lang="en-US" sz="3200" dirty="0"/>
              <a:t>p-orbital ...........................................................</a:t>
            </a:r>
          </a:p>
          <a:p>
            <a:r>
              <a:rPr lang="en-US" sz="3200" dirty="0"/>
              <a:t>ii. Describe the relative energies of the 2s orbital and each of the three 2p orbitals in a nitrogen atom.</a:t>
            </a:r>
          </a:p>
          <a:p>
            <a:endParaRPr lang="en-GB" sz="2800" dirty="0"/>
          </a:p>
        </p:txBody>
      </p:sp>
      <p:sp>
        <p:nvSpPr>
          <p:cNvPr id="3" name="Rectangle 2">
            <a:extLst>
              <a:ext uri="{FF2B5EF4-FFF2-40B4-BE49-F238E27FC236}">
                <a16:creationId xmlns:a16="http://schemas.microsoft.com/office/drawing/2014/main" id="{4A7024A7-A341-4091-ACDD-36749A2C56D7}"/>
              </a:ext>
            </a:extLst>
          </p:cNvPr>
          <p:cNvSpPr/>
          <p:nvPr/>
        </p:nvSpPr>
        <p:spPr>
          <a:xfrm>
            <a:off x="1235977" y="3957236"/>
            <a:ext cx="9829101" cy="584775"/>
          </a:xfrm>
          <a:prstGeom prst="rect">
            <a:avLst/>
          </a:prstGeom>
        </p:spPr>
        <p:txBody>
          <a:bodyPr wrap="square">
            <a:spAutoFit/>
          </a:bodyPr>
          <a:lstStyle/>
          <a:p>
            <a:r>
              <a:rPr lang="en-US" sz="3200" dirty="0">
                <a:solidFill>
                  <a:srgbClr val="FF0000"/>
                </a:solidFill>
              </a:rPr>
              <a:t>s-orbital = spherical   AND    p-orbital = dumb-bell shape ✓</a:t>
            </a:r>
          </a:p>
        </p:txBody>
      </p:sp>
      <p:sp>
        <p:nvSpPr>
          <p:cNvPr id="7" name="Rectangle 6">
            <a:extLst>
              <a:ext uri="{FF2B5EF4-FFF2-40B4-BE49-F238E27FC236}">
                <a16:creationId xmlns:a16="http://schemas.microsoft.com/office/drawing/2014/main" id="{60B80C6F-A2DE-44EE-82A0-B64C5A264546}"/>
              </a:ext>
            </a:extLst>
          </p:cNvPr>
          <p:cNvSpPr/>
          <p:nvPr/>
        </p:nvSpPr>
        <p:spPr>
          <a:xfrm>
            <a:off x="1220597" y="4923369"/>
            <a:ext cx="9829101" cy="1077218"/>
          </a:xfrm>
          <a:prstGeom prst="rect">
            <a:avLst/>
          </a:prstGeom>
        </p:spPr>
        <p:txBody>
          <a:bodyPr wrap="square">
            <a:spAutoFit/>
          </a:bodyPr>
          <a:lstStyle/>
          <a:p>
            <a:r>
              <a:rPr lang="en-US" sz="3200" dirty="0">
                <a:solidFill>
                  <a:srgbClr val="FF0000"/>
                </a:solidFill>
              </a:rPr>
              <a:t>p-orbitals have greater energy than s-orbitals ✓</a:t>
            </a:r>
          </a:p>
          <a:p>
            <a:r>
              <a:rPr lang="en-US" sz="3200" dirty="0">
                <a:solidFill>
                  <a:srgbClr val="FF0000"/>
                </a:solidFill>
              </a:rPr>
              <a:t>(three) p-orbitals have equal energy ✓</a:t>
            </a:r>
          </a:p>
        </p:txBody>
      </p:sp>
    </p:spTree>
    <p:extLst>
      <p:ext uri="{BB962C8B-B14F-4D97-AF65-F5344CB8AC3E}">
        <p14:creationId xmlns:p14="http://schemas.microsoft.com/office/powerpoint/2010/main" val="3285810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619</Words>
  <Application>Microsoft Office PowerPoint</Application>
  <PresentationFormat>Widescreen</PresentationFormat>
  <Paragraphs>63</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Alan Glaze</dc:creator>
  <cp:lastModifiedBy>Alan Glaze</cp:lastModifiedBy>
  <cp:revision>13</cp:revision>
  <dcterms:created xsi:type="dcterms:W3CDTF">2018-11-11T18:14:57Z</dcterms:created>
  <dcterms:modified xsi:type="dcterms:W3CDTF">2018-11-11T19:31:39Z</dcterms:modified>
</cp:coreProperties>
</file>