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70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1EFB1-C19C-4DFC-9B92-44E7F0DA66BF}" type="datetimeFigureOut">
              <a:rPr lang="en-GB"/>
              <a:pPr>
                <a:defRPr/>
              </a:pPr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001D3-D30D-4EC4-BC7D-016A3939EC7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9389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7B591-B4BE-419A-8F24-2B8B9DED3A89}" type="datetimeFigureOut">
              <a:rPr lang="en-GB"/>
              <a:pPr>
                <a:defRPr/>
              </a:pPr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FBF6C-F39B-454A-B265-CAE3B75424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045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06BBC-454B-4633-855E-472BD7594FC5}" type="datetimeFigureOut">
              <a:rPr lang="en-GB"/>
              <a:pPr>
                <a:defRPr/>
              </a:pPr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67A14-94F4-404E-938E-77BBA0D1F0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072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51A7A-0C16-4957-A283-D628EA943560}" type="datetimeFigureOut">
              <a:rPr lang="en-GB"/>
              <a:pPr>
                <a:defRPr/>
              </a:pPr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30961-73D9-482D-A90C-3B060DA124C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57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48E69-E680-442A-AF73-225D6500DA30}" type="datetimeFigureOut">
              <a:rPr lang="en-GB"/>
              <a:pPr>
                <a:defRPr/>
              </a:pPr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5421E-0F8F-4BA5-B23F-FEBB771E0D9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442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6F5BC-BB5A-4F72-8352-4A8FAF2AC082}" type="datetimeFigureOut">
              <a:rPr lang="en-GB"/>
              <a:pPr>
                <a:defRPr/>
              </a:pPr>
              <a:t>13/10/2017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75B42-51E0-4934-82A9-793338DFD8A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331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6AD85-44F6-4A39-80D2-3DFD0E4D3EC4}" type="datetimeFigureOut">
              <a:rPr lang="en-GB"/>
              <a:pPr>
                <a:defRPr/>
              </a:pPr>
              <a:t>13/10/2017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486BF-1F00-48AA-A076-FD68F8608BB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193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39796-19EA-444F-8B95-BED2ED674D67}" type="datetimeFigureOut">
              <a:rPr lang="en-GB"/>
              <a:pPr>
                <a:defRPr/>
              </a:pPr>
              <a:t>13/10/2017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D3DAD-4FB8-4CDF-AFD7-E3BD809C365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265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2E6B4-466E-4965-9F12-1BB98EDE7C8F}" type="datetimeFigureOut">
              <a:rPr lang="en-GB"/>
              <a:pPr>
                <a:defRPr/>
              </a:pPr>
              <a:t>13/10/2017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15776-D788-4250-8C83-4174C8FE74C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186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FBCBF-8C49-4F75-898C-9E4411B736BA}" type="datetimeFigureOut">
              <a:rPr lang="en-GB"/>
              <a:pPr>
                <a:defRPr/>
              </a:pPr>
              <a:t>13/10/2017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09257-9849-4165-A1FD-6D69E963FE3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152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9DCD0-83B9-463D-8A0C-26A8C6BA2EE9}" type="datetimeFigureOut">
              <a:rPr lang="en-GB"/>
              <a:pPr>
                <a:defRPr/>
              </a:pPr>
              <a:t>13/10/2017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1B8E1-C182-4277-B5F0-01BB637FB1E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485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C87763-62EE-423C-94D7-5AB78800E614}" type="datetimeFigureOut">
              <a:rPr lang="en-GB"/>
              <a:pPr>
                <a:defRPr/>
              </a:pPr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117EE34-840A-4D27-BA58-ED1B9A42D07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D6AD41E-A0CB-4423-96A4-EC5C211AB4C7}"/>
              </a:ext>
            </a:extLst>
          </p:cNvPr>
          <p:cNvSpPr/>
          <p:nvPr/>
        </p:nvSpPr>
        <p:spPr>
          <a:xfrm>
            <a:off x="251520" y="260648"/>
            <a:ext cx="8676456" cy="1209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8925">
              <a:lnSpc>
                <a:spcPct val="95000"/>
              </a:lnSpc>
              <a:spcBef>
                <a:spcPts val="525"/>
              </a:spcBef>
              <a:spcAft>
                <a:spcPts val="0"/>
              </a:spcAft>
              <a:buClr>
                <a:srgbClr val="1A1A1A"/>
              </a:buClr>
              <a:buSzPts val="1200"/>
              <a:tabLst>
                <a:tab pos="539750" algn="l"/>
                <a:tab pos="540385" algn="l"/>
              </a:tabLst>
            </a:pPr>
            <a:r>
              <a:rPr lang="en-US" sz="2400" spc="-5" dirty="0">
                <a:solidFill>
                  <a:srgbClr val="1A1A1A"/>
                </a:solidFill>
                <a:ea typeface="Arial" panose="020B0604020202020204" pitchFamily="34" charset="0"/>
              </a:rPr>
              <a:t>A</a:t>
            </a:r>
            <a:r>
              <a:rPr lang="en-US" sz="2400" spc="-70" dirty="0">
                <a:solidFill>
                  <a:srgbClr val="1A1A1A"/>
                </a:solidFill>
                <a:ea typeface="Arial" panose="020B0604020202020204" pitchFamily="34" charset="0"/>
              </a:rPr>
              <a:t> </a:t>
            </a:r>
            <a:r>
              <a:rPr lang="en-US" sz="2400" spc="-5" dirty="0">
                <a:solidFill>
                  <a:srgbClr val="1A1A1A"/>
                </a:solidFill>
                <a:ea typeface="Arial" panose="020B0604020202020204" pitchFamily="34" charset="0"/>
              </a:rPr>
              <a:t>sample</a:t>
            </a:r>
            <a:r>
              <a:rPr lang="en-US" sz="2400" spc="-70" dirty="0">
                <a:solidFill>
                  <a:srgbClr val="1A1A1A"/>
                </a:solidFill>
                <a:ea typeface="Arial" panose="020B0604020202020204" pitchFamily="34" charset="0"/>
              </a:rPr>
              <a:t> </a:t>
            </a:r>
            <a:r>
              <a:rPr lang="en-US" sz="2400" spc="-5" dirty="0">
                <a:solidFill>
                  <a:srgbClr val="1A1A1A"/>
                </a:solidFill>
                <a:ea typeface="Arial" panose="020B0604020202020204" pitchFamily="34" charset="0"/>
              </a:rPr>
              <a:t>of</a:t>
            </a:r>
            <a:r>
              <a:rPr lang="en-US" sz="2400" spc="-75" dirty="0">
                <a:solidFill>
                  <a:srgbClr val="1A1A1A"/>
                </a:solidFill>
                <a:ea typeface="Arial" panose="020B0604020202020204" pitchFamily="34" charset="0"/>
              </a:rPr>
              <a:t> </a:t>
            </a:r>
            <a:r>
              <a:rPr lang="en-US" sz="2400" spc="-5" dirty="0">
                <a:solidFill>
                  <a:srgbClr val="1A1A1A"/>
                </a:solidFill>
                <a:ea typeface="Arial" panose="020B0604020202020204" pitchFamily="34" charset="0"/>
              </a:rPr>
              <a:t>hydrated</a:t>
            </a:r>
            <a:r>
              <a:rPr lang="en-US" sz="2400" spc="-75" dirty="0">
                <a:solidFill>
                  <a:srgbClr val="1A1A1A"/>
                </a:solidFill>
                <a:ea typeface="Arial" panose="020B0604020202020204" pitchFamily="34" charset="0"/>
              </a:rPr>
              <a:t> </a:t>
            </a:r>
            <a:r>
              <a:rPr lang="en-US" sz="2400" spc="-5" dirty="0">
                <a:solidFill>
                  <a:srgbClr val="1A1A1A"/>
                </a:solidFill>
                <a:ea typeface="Arial" panose="020B0604020202020204" pitchFamily="34" charset="0"/>
              </a:rPr>
              <a:t>calcium</a:t>
            </a:r>
            <a:r>
              <a:rPr lang="en-US" sz="2400" spc="-70" dirty="0">
                <a:solidFill>
                  <a:srgbClr val="1A1A1A"/>
                </a:solidFill>
                <a:ea typeface="Arial" panose="020B0604020202020204" pitchFamily="34" charset="0"/>
              </a:rPr>
              <a:t> </a:t>
            </a:r>
            <a:r>
              <a:rPr lang="en-US" sz="2400" spc="-5" dirty="0">
                <a:solidFill>
                  <a:srgbClr val="1A1A1A"/>
                </a:solidFill>
                <a:ea typeface="Arial" panose="020B0604020202020204" pitchFamily="34" charset="0"/>
              </a:rPr>
              <a:t>sulfate,</a:t>
            </a:r>
            <a:r>
              <a:rPr lang="en-US" sz="2400" spc="-70" dirty="0">
                <a:solidFill>
                  <a:srgbClr val="1A1A1A"/>
                </a:solidFill>
                <a:ea typeface="Arial" panose="020B0604020202020204" pitchFamily="34" charset="0"/>
              </a:rPr>
              <a:t> </a:t>
            </a:r>
            <a:r>
              <a:rPr lang="en-US" sz="2400" spc="-5" dirty="0">
                <a:solidFill>
                  <a:srgbClr val="1A1A1A"/>
                </a:solidFill>
                <a:ea typeface="Arial" panose="020B0604020202020204" pitchFamily="34" charset="0"/>
              </a:rPr>
              <a:t>CaSO</a:t>
            </a:r>
            <a:r>
              <a:rPr lang="en-US" sz="2400" spc="-5" baseline="-25000" dirty="0">
                <a:solidFill>
                  <a:srgbClr val="1A1A1A"/>
                </a:solidFill>
                <a:ea typeface="Arial" panose="020B0604020202020204" pitchFamily="34" charset="0"/>
              </a:rPr>
              <a:t>4</a:t>
            </a:r>
            <a:r>
              <a:rPr lang="en-US" sz="2400" dirty="0"/>
              <a:t>●</a:t>
            </a:r>
            <a:r>
              <a:rPr lang="en-US" sz="2400" spc="-5" dirty="0">
                <a:solidFill>
                  <a:srgbClr val="1A1A1A"/>
                </a:solidFill>
                <a:ea typeface="Arial" panose="020B0604020202020204" pitchFamily="34" charset="0"/>
              </a:rPr>
              <a:t>xH</a:t>
            </a:r>
            <a:r>
              <a:rPr lang="en-US" sz="2400" spc="-5" baseline="-25000" dirty="0">
                <a:solidFill>
                  <a:srgbClr val="1A1A1A"/>
                </a:solidFill>
                <a:ea typeface="Arial" panose="020B0604020202020204" pitchFamily="34" charset="0"/>
              </a:rPr>
              <a:t>2</a:t>
            </a:r>
            <a:r>
              <a:rPr lang="en-US" sz="2400" spc="-5" dirty="0">
                <a:solidFill>
                  <a:srgbClr val="1A1A1A"/>
                </a:solidFill>
                <a:ea typeface="Arial" panose="020B0604020202020204" pitchFamily="34" charset="0"/>
              </a:rPr>
              <a:t>O,</a:t>
            </a:r>
            <a:r>
              <a:rPr lang="en-US" sz="2400" spc="-70" dirty="0">
                <a:solidFill>
                  <a:srgbClr val="1A1A1A"/>
                </a:solidFill>
                <a:ea typeface="Arial" panose="020B0604020202020204" pitchFamily="34" charset="0"/>
              </a:rPr>
              <a:t> </a:t>
            </a:r>
            <a:r>
              <a:rPr lang="en-US" sz="2400" spc="-5" dirty="0">
                <a:solidFill>
                  <a:srgbClr val="1A1A1A"/>
                </a:solidFill>
                <a:ea typeface="Arial" panose="020B0604020202020204" pitchFamily="34" charset="0"/>
              </a:rPr>
              <a:t>has</a:t>
            </a:r>
            <a:r>
              <a:rPr lang="en-US" sz="2400" spc="-75" dirty="0">
                <a:solidFill>
                  <a:srgbClr val="1A1A1A"/>
                </a:solidFill>
                <a:ea typeface="Arial" panose="020B0604020202020204" pitchFamily="34" charset="0"/>
              </a:rPr>
              <a:t> </a:t>
            </a:r>
            <a:r>
              <a:rPr lang="en-US" sz="2400" spc="-5" dirty="0">
                <a:solidFill>
                  <a:srgbClr val="1A1A1A"/>
                </a:solidFill>
                <a:ea typeface="Arial" panose="020B0604020202020204" pitchFamily="34" charset="0"/>
              </a:rPr>
              <a:t>a</a:t>
            </a:r>
            <a:r>
              <a:rPr lang="en-US" sz="2400" spc="-75" dirty="0">
                <a:solidFill>
                  <a:srgbClr val="1A1A1A"/>
                </a:solidFill>
                <a:ea typeface="Arial" panose="020B0604020202020204" pitchFamily="34" charset="0"/>
              </a:rPr>
              <a:t> </a:t>
            </a:r>
            <a:r>
              <a:rPr lang="en-US" sz="2400" spc="-5" dirty="0">
                <a:solidFill>
                  <a:srgbClr val="1A1A1A"/>
                </a:solidFill>
                <a:ea typeface="Arial" panose="020B0604020202020204" pitchFamily="34" charset="0"/>
              </a:rPr>
              <a:t>relative formula mass of 172. What is the value of</a:t>
            </a:r>
            <a:r>
              <a:rPr lang="en-US" sz="2400" spc="-65" dirty="0">
                <a:solidFill>
                  <a:srgbClr val="1A1A1A"/>
                </a:solidFill>
                <a:ea typeface="Arial" panose="020B0604020202020204" pitchFamily="34" charset="0"/>
              </a:rPr>
              <a:t> </a:t>
            </a:r>
            <a:r>
              <a:rPr lang="en-US" sz="2400" spc="-5" dirty="0">
                <a:solidFill>
                  <a:srgbClr val="1A1A1A"/>
                </a:solidFill>
                <a:ea typeface="Arial" panose="020B0604020202020204" pitchFamily="34" charset="0"/>
              </a:rPr>
              <a:t>x?   </a:t>
            </a:r>
          </a:p>
          <a:p>
            <a:pPr marL="342900" marR="288925" lvl="0" indent="-342900">
              <a:lnSpc>
                <a:spcPct val="95000"/>
              </a:lnSpc>
              <a:spcBef>
                <a:spcPts val="525"/>
              </a:spcBef>
              <a:spcAft>
                <a:spcPts val="0"/>
              </a:spcAft>
              <a:buClr>
                <a:srgbClr val="1A1A1A"/>
              </a:buClr>
              <a:buSzPts val="1200"/>
              <a:buFont typeface="Arial" panose="020B0604020202020204" pitchFamily="34" charset="0"/>
              <a:buAutoNum type="arabicParenR"/>
              <a:tabLst>
                <a:tab pos="539750" algn="l"/>
                <a:tab pos="540385" algn="l"/>
              </a:tabLst>
            </a:pPr>
            <a:endParaRPr lang="en-GB" sz="2400" spc="-5" dirty="0">
              <a:effectLst/>
              <a:latin typeface="+mn-lt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D6AD41E-A0CB-4423-96A4-EC5C211AB4C7}"/>
              </a:ext>
            </a:extLst>
          </p:cNvPr>
          <p:cNvSpPr/>
          <p:nvPr/>
        </p:nvSpPr>
        <p:spPr>
          <a:xfrm>
            <a:off x="251520" y="260648"/>
            <a:ext cx="8676456" cy="1615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/>
              <a:t>A hydrated carbonate of an unknown Group 1 metal has the formula X</a:t>
            </a:r>
            <a:r>
              <a:rPr lang="en-US" sz="2400" baseline="-25000" dirty="0"/>
              <a:t>2</a:t>
            </a:r>
            <a:r>
              <a:rPr lang="en-US" sz="2400" dirty="0"/>
              <a:t>CO</a:t>
            </a:r>
            <a:r>
              <a:rPr lang="en-US" sz="2400" baseline="-25000" dirty="0"/>
              <a:t>3</a:t>
            </a:r>
            <a:r>
              <a:rPr lang="en-US" sz="2400" dirty="0"/>
              <a:t>●10H</a:t>
            </a:r>
            <a:r>
              <a:rPr lang="en-US" sz="2400" baseline="-25000" dirty="0"/>
              <a:t>2</a:t>
            </a:r>
            <a:r>
              <a:rPr lang="en-US" sz="2400" dirty="0"/>
              <a:t>O and is found to have a relative formula mass of 286. What is the Group 1 metal?</a:t>
            </a:r>
            <a:endParaRPr lang="en-GB" sz="2400" dirty="0"/>
          </a:p>
          <a:p>
            <a:pPr marR="288925" lvl="0">
              <a:lnSpc>
                <a:spcPct val="95000"/>
              </a:lnSpc>
              <a:spcBef>
                <a:spcPts val="525"/>
              </a:spcBef>
              <a:spcAft>
                <a:spcPts val="0"/>
              </a:spcAft>
              <a:buClr>
                <a:srgbClr val="1A1A1A"/>
              </a:buClr>
              <a:buSzPts val="1200"/>
              <a:tabLst>
                <a:tab pos="539750" algn="l"/>
                <a:tab pos="540385" algn="l"/>
              </a:tabLst>
            </a:pPr>
            <a:endParaRPr lang="en-GB" sz="2400" spc="-5" dirty="0">
              <a:effectLst/>
              <a:latin typeface="+mn-lt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082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D6AD41E-A0CB-4423-96A4-EC5C211AB4C7}"/>
              </a:ext>
            </a:extLst>
          </p:cNvPr>
          <p:cNvSpPr/>
          <p:nvPr/>
        </p:nvSpPr>
        <p:spPr>
          <a:xfrm>
            <a:off x="251520" y="260648"/>
            <a:ext cx="8676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 sample of hydrated magnesium sulfate, MgSO4●xH2O, is found to contain 51.1% water. What is the value of x</a:t>
            </a:r>
            <a:r>
              <a:rPr lang="en-US" sz="2400" dirty="0" smtClean="0"/>
              <a:t>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24586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86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Titration calculations</dc:title>
  <dc:creator>APG</dc:creator>
  <cp:lastModifiedBy>Alan Glaze</cp:lastModifiedBy>
  <cp:revision>22</cp:revision>
  <dcterms:created xsi:type="dcterms:W3CDTF">2012-05-19T09:11:47Z</dcterms:created>
  <dcterms:modified xsi:type="dcterms:W3CDTF">2017-10-13T11:45:25Z</dcterms:modified>
</cp:coreProperties>
</file>