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1176"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2BC5045-C4DA-46F0-8E5B-6FC0343384BB}" type="datetimeFigureOut">
              <a:rPr lang="en-GB" smtClean="0"/>
              <a:t>26/06/2017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556999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BC5045-C4DA-46F0-8E5B-6FC0343384BB}" type="datetimeFigureOut">
              <a:rPr lang="en-GB" smtClean="0"/>
              <a:t>26/06/2017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36605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BC5045-C4DA-46F0-8E5B-6FC0343384BB}" type="datetimeFigureOut">
              <a:rPr lang="en-GB" smtClean="0"/>
              <a:t>26/06/2017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659842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BC5045-C4DA-46F0-8E5B-6FC0343384BB}" type="datetimeFigureOut">
              <a:rPr lang="en-GB" smtClean="0"/>
              <a:t>26/06/2017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3516413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C5045-C4DA-46F0-8E5B-6FC0343384BB}" type="datetimeFigureOut">
              <a:rPr lang="en-GB" smtClean="0"/>
              <a:t>26/06/2017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161261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2BC5045-C4DA-46F0-8E5B-6FC0343384BB}" type="datetimeFigureOut">
              <a:rPr lang="en-GB" smtClean="0"/>
              <a:t>26/06/2017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9439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2BC5045-C4DA-46F0-8E5B-6FC0343384BB}" type="datetimeFigureOut">
              <a:rPr lang="en-GB" smtClean="0"/>
              <a:t>26/06/2017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337351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2BC5045-C4DA-46F0-8E5B-6FC0343384BB}" type="datetimeFigureOut">
              <a:rPr lang="en-GB" smtClean="0"/>
              <a:t>26/06/2017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2235758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C5045-C4DA-46F0-8E5B-6FC0343384BB}" type="datetimeFigureOut">
              <a:rPr lang="en-GB" smtClean="0"/>
              <a:t>26/06/2017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164279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C5045-C4DA-46F0-8E5B-6FC0343384BB}" type="datetimeFigureOut">
              <a:rPr lang="en-GB" smtClean="0"/>
              <a:t>26/06/2017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2676502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C5045-C4DA-46F0-8E5B-6FC0343384BB}" type="datetimeFigureOut">
              <a:rPr lang="en-GB" smtClean="0"/>
              <a:t>26/06/2017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86078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C5045-C4DA-46F0-8E5B-6FC0343384BB}" type="datetimeFigureOut">
              <a:rPr lang="en-GB" smtClean="0"/>
              <a:t>26/06/2017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58BE0A-355B-421B-A6CC-EE39C8C64FF0}" type="slidenum">
              <a:rPr lang="en-GB" smtClean="0"/>
              <a:t>‹#›</a:t>
            </a:fld>
            <a:endParaRPr lang="en-GB"/>
          </a:p>
        </p:txBody>
      </p:sp>
    </p:spTree>
    <p:extLst>
      <p:ext uri="{BB962C8B-B14F-4D97-AF65-F5344CB8AC3E}">
        <p14:creationId xmlns:p14="http://schemas.microsoft.com/office/powerpoint/2010/main" val="3598164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gif"/><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58047" y="-49283"/>
            <a:ext cx="9954227" cy="523220"/>
          </a:xfrm>
          <a:prstGeom prst="rect">
            <a:avLst/>
          </a:prstGeom>
          <a:noFill/>
        </p:spPr>
        <p:txBody>
          <a:bodyPr wrap="square" rtlCol="0">
            <a:spAutoFit/>
          </a:bodyPr>
          <a:lstStyle/>
          <a:p>
            <a:pPr algn="ctr"/>
            <a:r>
              <a:rPr lang="en-GB" sz="2800" u="sng" dirty="0" smtClean="0">
                <a:solidFill>
                  <a:srgbClr val="00B050"/>
                </a:solidFill>
                <a:latin typeface="Blue Ridge Heavy SF" panose="020BE200000000000000" pitchFamily="34" charset="0"/>
              </a:rPr>
              <a:t>GCSE Required Practical – Biology </a:t>
            </a:r>
            <a:r>
              <a:rPr lang="en-GB" sz="2800" u="sng" dirty="0">
                <a:solidFill>
                  <a:srgbClr val="00B050"/>
                </a:solidFill>
                <a:latin typeface="Blue Ridge Heavy SF" panose="020BE200000000000000" pitchFamily="34" charset="0"/>
              </a:rPr>
              <a:t>1</a:t>
            </a:r>
            <a:r>
              <a:rPr lang="en-GB" sz="2800" u="sng" dirty="0" smtClean="0">
                <a:solidFill>
                  <a:srgbClr val="00B050"/>
                </a:solidFill>
                <a:latin typeface="Blue Ridge Heavy SF" panose="020BE200000000000000" pitchFamily="34" charset="0"/>
              </a:rPr>
              <a:t> – Investigating reaction time</a:t>
            </a:r>
            <a:endParaRPr lang="en-GB" sz="2800" u="sng" dirty="0">
              <a:solidFill>
                <a:srgbClr val="00B050"/>
              </a:solidFill>
              <a:latin typeface="Blue Ridge Heavy SF" panose="020BE200000000000000" pitchFamily="34" charset="0"/>
            </a:endParaRPr>
          </a:p>
        </p:txBody>
      </p:sp>
      <p:sp>
        <p:nvSpPr>
          <p:cNvPr id="6" name="TextBox 5"/>
          <p:cNvSpPr txBox="1"/>
          <p:nvPr/>
        </p:nvSpPr>
        <p:spPr>
          <a:xfrm>
            <a:off x="95847" y="1157278"/>
            <a:ext cx="5989299"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What’s the point of the practical?</a:t>
            </a:r>
          </a:p>
          <a:p>
            <a:r>
              <a:rPr lang="en-GB" dirty="0" smtClean="0"/>
              <a:t>To find out how a certain variable affects reaction time.</a:t>
            </a:r>
          </a:p>
        </p:txBody>
      </p:sp>
      <p:sp>
        <p:nvSpPr>
          <p:cNvPr id="7" name="TextBox 6"/>
          <p:cNvSpPr txBox="1"/>
          <p:nvPr/>
        </p:nvSpPr>
        <p:spPr>
          <a:xfrm>
            <a:off x="6299200" y="997156"/>
            <a:ext cx="5678746" cy="3139321"/>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Example Apparatus</a:t>
            </a:r>
          </a:p>
          <a:p>
            <a:pPr marL="285750" indent="-285750">
              <a:buFontTx/>
              <a:buChar char="-"/>
            </a:pPr>
            <a:r>
              <a:rPr lang="en-GB" dirty="0" smtClean="0"/>
              <a:t>Dropping a metre stick</a:t>
            </a:r>
          </a:p>
          <a:p>
            <a:pPr marL="285750" indent="-285750">
              <a:buFontTx/>
              <a:buChar char="-"/>
            </a:pPr>
            <a:r>
              <a:rPr lang="en-GB" dirty="0" smtClean="0"/>
              <a:t>Or using an online reaction</a:t>
            </a:r>
          </a:p>
          <a:p>
            <a:r>
              <a:rPr lang="en-GB" dirty="0" smtClean="0"/>
              <a:t>test to measure reaction time</a:t>
            </a:r>
          </a:p>
          <a:p>
            <a:r>
              <a:rPr lang="en-GB" dirty="0" smtClean="0"/>
              <a:t>(reaction distance with metre</a:t>
            </a:r>
          </a:p>
          <a:p>
            <a:r>
              <a:rPr lang="en-GB" dirty="0"/>
              <a:t>s</a:t>
            </a:r>
            <a:r>
              <a:rPr lang="en-GB" dirty="0" smtClean="0"/>
              <a:t>tick).</a:t>
            </a:r>
          </a:p>
          <a:p>
            <a:pPr marL="285750" indent="-285750">
              <a:buFontTx/>
              <a:buChar char="-"/>
            </a:pPr>
            <a:r>
              <a:rPr lang="en-GB" dirty="0" smtClean="0"/>
              <a:t>Many IV’s could be tested </a:t>
            </a:r>
          </a:p>
          <a:p>
            <a:endParaRPr lang="en-GB" dirty="0" smtClean="0"/>
          </a:p>
          <a:p>
            <a:r>
              <a:rPr lang="en-GB" dirty="0" smtClean="0"/>
              <a:t>e.g. the effect of listening to music, drinking alcohol, drinking caffeine, taking drugs or medicines, gender, age, amount of practice</a:t>
            </a:r>
            <a:endParaRPr lang="en-GB" u="sng" dirty="0" smtClean="0"/>
          </a:p>
        </p:txBody>
      </p:sp>
      <p:sp>
        <p:nvSpPr>
          <p:cNvPr id="8" name="TextBox 7"/>
          <p:cNvSpPr txBox="1"/>
          <p:nvPr/>
        </p:nvSpPr>
        <p:spPr>
          <a:xfrm>
            <a:off x="246743" y="4499428"/>
            <a:ext cx="11803225" cy="1754326"/>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 may they ask us about?</a:t>
            </a:r>
          </a:p>
          <a:p>
            <a:pPr marL="285750" indent="-285750">
              <a:buFontTx/>
              <a:buChar char="-"/>
            </a:pPr>
            <a:r>
              <a:rPr lang="en-GB" dirty="0" smtClean="0"/>
              <a:t>Control </a:t>
            </a:r>
            <a:r>
              <a:rPr lang="en-GB" dirty="0" smtClean="0"/>
              <a:t>variables</a:t>
            </a:r>
            <a:r>
              <a:rPr lang="en-GB" dirty="0"/>
              <a:t> </a:t>
            </a:r>
            <a:r>
              <a:rPr lang="en-GB" dirty="0" smtClean="0"/>
              <a:t>– what had to be kept the same and how did you do it?</a:t>
            </a:r>
          </a:p>
          <a:p>
            <a:pPr marL="285750" indent="-285750">
              <a:buFontTx/>
              <a:buChar char="-"/>
            </a:pPr>
            <a:r>
              <a:rPr lang="en-GB" dirty="0" smtClean="0"/>
              <a:t>Why is it important to repeat? Calculate means </a:t>
            </a:r>
            <a:r>
              <a:rPr lang="en-GB" dirty="0" err="1" smtClean="0"/>
              <a:t>etc</a:t>
            </a:r>
            <a:endParaRPr lang="en-GB" dirty="0" smtClean="0"/>
          </a:p>
          <a:p>
            <a:pPr marL="285750" indent="-285750">
              <a:buFontTx/>
              <a:buChar char="-"/>
            </a:pPr>
            <a:r>
              <a:rPr lang="en-GB" dirty="0" smtClean="0"/>
              <a:t>Range of results, resolution of measurements, uncertainty of results</a:t>
            </a:r>
          </a:p>
          <a:p>
            <a:pPr marL="285750" indent="-285750">
              <a:buFontTx/>
              <a:buChar char="-"/>
            </a:pPr>
            <a:r>
              <a:rPr lang="en-GB" dirty="0" smtClean="0"/>
              <a:t>Ethical considerations</a:t>
            </a:r>
          </a:p>
          <a:p>
            <a:pPr marL="285750" indent="-285750">
              <a:buFontTx/>
              <a:buChar char="-"/>
            </a:pPr>
            <a:r>
              <a:rPr lang="en-GB" dirty="0" smtClean="0"/>
              <a:t>Use of control groups to compare to</a:t>
            </a:r>
            <a:endParaRPr lang="en-GB" dirty="0" smtClean="0"/>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4"/>
          <p:cNvSpPr txBox="1"/>
          <p:nvPr/>
        </p:nvSpPr>
        <p:spPr>
          <a:xfrm>
            <a:off x="0" y="523220"/>
            <a:ext cx="12192000" cy="584775"/>
          </a:xfrm>
          <a:prstGeom prst="rect">
            <a:avLst/>
          </a:prstGeom>
          <a:noFill/>
        </p:spPr>
        <p:txBody>
          <a:bodyPr wrap="square" rtlCol="0">
            <a:spAutoFit/>
          </a:bodyPr>
          <a:lstStyle/>
          <a:p>
            <a:r>
              <a:rPr lang="en-GB" sz="1600" dirty="0" smtClean="0"/>
              <a:t>Reaction time – the time it takes for you to react. You need to detect the stimulus (eyes) and send an impulse to the brain (sensory neurone) and down to the hand (motor neurone)</a:t>
            </a:r>
            <a:endParaRPr lang="en-GB" sz="1600" dirty="0"/>
          </a:p>
        </p:txBody>
      </p:sp>
      <p:sp>
        <p:nvSpPr>
          <p:cNvPr id="12" name="TextBox 11"/>
          <p:cNvSpPr txBox="1"/>
          <p:nvPr/>
        </p:nvSpPr>
        <p:spPr>
          <a:xfrm>
            <a:off x="95847" y="2011685"/>
            <a:ext cx="5941497" cy="1200329"/>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Results</a:t>
            </a:r>
          </a:p>
          <a:p>
            <a:pPr marL="285750" indent="-285750">
              <a:buFontTx/>
              <a:buChar char="-"/>
            </a:pPr>
            <a:r>
              <a:rPr lang="en-GB" dirty="0" smtClean="0"/>
              <a:t>People react quicker with practice and if they are concentrating.</a:t>
            </a:r>
          </a:p>
          <a:p>
            <a:pPr marL="285750" indent="-285750">
              <a:buFontTx/>
              <a:buChar char="-"/>
            </a:pPr>
            <a:r>
              <a:rPr lang="en-GB" dirty="0" smtClean="0"/>
              <a:t>They react slower if distracted in any way.</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0090" y="1157278"/>
            <a:ext cx="2286000" cy="1962150"/>
          </a:xfrm>
          <a:prstGeom prst="rect">
            <a:avLst/>
          </a:prstGeom>
        </p:spPr>
      </p:pic>
    </p:spTree>
    <p:extLst>
      <p:ext uri="{BB962C8B-B14F-4D97-AF65-F5344CB8AC3E}">
        <p14:creationId xmlns:p14="http://schemas.microsoft.com/office/powerpoint/2010/main" val="3169954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0320" y="-54907"/>
            <a:ext cx="10491360" cy="523220"/>
          </a:xfrm>
          <a:prstGeom prst="rect">
            <a:avLst/>
          </a:prstGeom>
          <a:noFill/>
        </p:spPr>
        <p:txBody>
          <a:bodyPr wrap="square" rtlCol="0">
            <a:spAutoFit/>
          </a:bodyPr>
          <a:lstStyle/>
          <a:p>
            <a:pPr algn="ctr"/>
            <a:r>
              <a:rPr lang="en-GB" sz="2800" u="sng" dirty="0" smtClean="0">
                <a:solidFill>
                  <a:srgbClr val="00B050"/>
                </a:solidFill>
                <a:latin typeface="Blue Ridge Heavy SF" panose="020BE200000000000000" pitchFamily="34" charset="0"/>
              </a:rPr>
              <a:t>GCSE Required Practical – Biology </a:t>
            </a:r>
            <a:r>
              <a:rPr lang="en-GB" sz="2800" u="sng" dirty="0">
                <a:solidFill>
                  <a:srgbClr val="00B050"/>
                </a:solidFill>
                <a:latin typeface="Blue Ridge Heavy SF" panose="020BE200000000000000" pitchFamily="34" charset="0"/>
              </a:rPr>
              <a:t>1</a:t>
            </a:r>
            <a:r>
              <a:rPr lang="en-GB" sz="2800" u="sng" dirty="0" smtClean="0">
                <a:solidFill>
                  <a:srgbClr val="00B050"/>
                </a:solidFill>
                <a:latin typeface="Blue Ridge Heavy SF" panose="020BE200000000000000" pitchFamily="34" charset="0"/>
              </a:rPr>
              <a:t> – Measuring population size</a:t>
            </a:r>
            <a:endParaRPr lang="en-GB" sz="2800" u="sng" dirty="0">
              <a:solidFill>
                <a:srgbClr val="00B050"/>
              </a:solidFill>
              <a:latin typeface="Blue Ridge Heavy SF" panose="020BE200000000000000" pitchFamily="34" charset="0"/>
            </a:endParaRPr>
          </a:p>
        </p:txBody>
      </p:sp>
      <p:sp>
        <p:nvSpPr>
          <p:cNvPr id="6" name="TextBox 5"/>
          <p:cNvSpPr txBox="1"/>
          <p:nvPr/>
        </p:nvSpPr>
        <p:spPr>
          <a:xfrm>
            <a:off x="102274" y="929905"/>
            <a:ext cx="5632259" cy="86177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What’s the point of the practical?</a:t>
            </a:r>
          </a:p>
          <a:p>
            <a:r>
              <a:rPr lang="en-GB" sz="1600" dirty="0" smtClean="0"/>
              <a:t>To find out how different factors affect how species are distributed</a:t>
            </a:r>
          </a:p>
        </p:txBody>
      </p:sp>
      <p:sp>
        <p:nvSpPr>
          <p:cNvPr id="7" name="TextBox 6"/>
          <p:cNvSpPr txBox="1"/>
          <p:nvPr/>
        </p:nvSpPr>
        <p:spPr>
          <a:xfrm>
            <a:off x="5909547" y="837572"/>
            <a:ext cx="6203465" cy="3416320"/>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Example Apparatus</a:t>
            </a:r>
          </a:p>
          <a:p>
            <a:endParaRPr lang="en-GB" u="sng" dirty="0"/>
          </a:p>
          <a:p>
            <a:endParaRPr lang="en-GB" u="sng" dirty="0" smtClean="0"/>
          </a:p>
          <a:p>
            <a:endParaRPr lang="en-GB" u="sng" dirty="0" smtClean="0"/>
          </a:p>
          <a:p>
            <a:endParaRPr lang="en-GB" dirty="0" smtClean="0"/>
          </a:p>
          <a:p>
            <a:endParaRPr lang="en-GB" dirty="0"/>
          </a:p>
          <a:p>
            <a:endParaRPr lang="en-GB" dirty="0" smtClean="0"/>
          </a:p>
          <a:p>
            <a:endParaRPr lang="en-GB" dirty="0" smtClean="0"/>
          </a:p>
          <a:p>
            <a:endParaRPr lang="en-GB" dirty="0"/>
          </a:p>
          <a:p>
            <a:pPr marL="285750" indent="-285750">
              <a:buFontTx/>
              <a:buChar char="-"/>
            </a:pPr>
            <a:endParaRPr lang="en-GB" dirty="0" smtClean="0"/>
          </a:p>
          <a:p>
            <a:pPr marL="285750" indent="-285750">
              <a:buFontTx/>
              <a:buChar char="-"/>
            </a:pPr>
            <a:r>
              <a:rPr lang="en-GB" dirty="0" smtClean="0"/>
              <a:t>Quadrat – fram</a:t>
            </a:r>
            <a:r>
              <a:rPr lang="en-GB" dirty="0" smtClean="0"/>
              <a:t>e of a certain size used to isolate a particular area so you can see what’s in that certain space</a:t>
            </a:r>
            <a:endParaRPr lang="en-GB" dirty="0" smtClean="0"/>
          </a:p>
        </p:txBody>
      </p:sp>
      <p:sp>
        <p:nvSpPr>
          <p:cNvPr id="8" name="TextBox 7"/>
          <p:cNvSpPr txBox="1"/>
          <p:nvPr/>
        </p:nvSpPr>
        <p:spPr>
          <a:xfrm>
            <a:off x="5909546" y="4397829"/>
            <a:ext cx="6151273" cy="2031325"/>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 may they ask us about?</a:t>
            </a:r>
          </a:p>
          <a:p>
            <a:pPr marL="285750" indent="-285750">
              <a:buFontTx/>
              <a:buChar char="-"/>
            </a:pPr>
            <a:r>
              <a:rPr lang="en-GB" dirty="0" smtClean="0"/>
              <a:t>Accuracy of measurements – is it 100% accurate?</a:t>
            </a:r>
          </a:p>
          <a:p>
            <a:pPr marL="285750" indent="-285750">
              <a:buFontTx/>
              <a:buChar char="-"/>
            </a:pPr>
            <a:r>
              <a:rPr lang="en-GB" dirty="0" smtClean="0"/>
              <a:t>Reproducibility and validity of data – is it completely fair?</a:t>
            </a:r>
          </a:p>
          <a:p>
            <a:pPr marL="285750" indent="-285750">
              <a:buFontTx/>
              <a:buChar char="-"/>
            </a:pPr>
            <a:r>
              <a:rPr lang="en-GB" dirty="0" smtClean="0"/>
              <a:t>Calculate means and work out the total number in a certain area.</a:t>
            </a:r>
          </a:p>
          <a:p>
            <a:pPr marL="285750" indent="-285750">
              <a:buFontTx/>
              <a:buChar char="-"/>
            </a:pPr>
            <a:r>
              <a:rPr lang="en-GB" dirty="0" smtClean="0"/>
              <a:t>How could you improve the sample to make it </a:t>
            </a:r>
            <a:r>
              <a:rPr lang="en-GB" smtClean="0"/>
              <a:t>more representative?</a:t>
            </a:r>
            <a:endParaRPr lang="en-GB" dirty="0" smtClean="0"/>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4"/>
          <p:cNvSpPr txBox="1"/>
          <p:nvPr/>
        </p:nvSpPr>
        <p:spPr>
          <a:xfrm>
            <a:off x="-78988" y="350640"/>
            <a:ext cx="12192000" cy="523220"/>
          </a:xfrm>
          <a:prstGeom prst="rect">
            <a:avLst/>
          </a:prstGeom>
          <a:noFill/>
        </p:spPr>
        <p:txBody>
          <a:bodyPr wrap="square" rtlCol="0">
            <a:spAutoFit/>
          </a:bodyPr>
          <a:lstStyle/>
          <a:p>
            <a:r>
              <a:rPr lang="en-GB" sz="1400" dirty="0" smtClean="0"/>
              <a:t>Population: all the individuals of a species in a particular area.		Abiotic factors: non-living factors		biotic factors: living factors</a:t>
            </a:r>
          </a:p>
          <a:p>
            <a:r>
              <a:rPr lang="en-GB" sz="1400" dirty="0" smtClean="0"/>
              <a:t>Distribution: how the individuals are ‘spread out’ across a certain area</a:t>
            </a:r>
            <a:endParaRPr lang="en-GB" sz="1400" dirty="0" smtClean="0"/>
          </a:p>
        </p:txBody>
      </p:sp>
      <p:sp>
        <p:nvSpPr>
          <p:cNvPr id="12" name="TextBox 11"/>
          <p:cNvSpPr txBox="1"/>
          <p:nvPr/>
        </p:nvSpPr>
        <p:spPr>
          <a:xfrm>
            <a:off x="99150" y="1912986"/>
            <a:ext cx="5580174" cy="4862870"/>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Results</a:t>
            </a:r>
          </a:p>
          <a:p>
            <a:pPr marL="285750" indent="-285750">
              <a:buFontTx/>
              <a:buChar char="-"/>
            </a:pPr>
            <a:r>
              <a:rPr lang="en-GB" sz="1600" dirty="0" smtClean="0"/>
              <a:t>Random sampling – used when you want to know how the organisms are spread out across an area.</a:t>
            </a:r>
          </a:p>
          <a:p>
            <a:pPr marL="285750" indent="-285750">
              <a:buFontTx/>
              <a:buChar char="-"/>
            </a:pPr>
            <a:endParaRPr lang="en-GB" dirty="0"/>
          </a:p>
          <a:p>
            <a:pPr marL="285750" indent="-285750">
              <a:buFontTx/>
              <a:buChar char="-"/>
            </a:pPr>
            <a:endParaRPr lang="en-GB" dirty="0" smtClean="0"/>
          </a:p>
          <a:p>
            <a:pPr marL="285750" indent="-285750">
              <a:buFontTx/>
              <a:buChar char="-"/>
            </a:pPr>
            <a:endParaRPr lang="en-GB" dirty="0" smtClean="0"/>
          </a:p>
          <a:p>
            <a:pPr marL="285750" indent="-285750">
              <a:buFontTx/>
              <a:buChar char="-"/>
            </a:pPr>
            <a:endParaRPr lang="en-GB" dirty="0"/>
          </a:p>
          <a:p>
            <a:pPr marL="285750" indent="-285750">
              <a:buFontTx/>
              <a:buChar char="-"/>
            </a:pPr>
            <a:endParaRPr lang="en-GB" sz="1600" dirty="0"/>
          </a:p>
          <a:p>
            <a:pPr marL="285750" indent="-285750">
              <a:buFontTx/>
              <a:buChar char="-"/>
            </a:pPr>
            <a:r>
              <a:rPr lang="en-GB" sz="1600" dirty="0" smtClean="0"/>
              <a:t>Line transect – used when you want to see how one particular feature (e.g. a river/road/building) affects an area. You take samples in a line (called a transect) and repeat to compare the difference near and far from the feature.</a:t>
            </a:r>
          </a:p>
          <a:p>
            <a:pPr marL="285750" indent="-285750">
              <a:buFontTx/>
              <a:buChar char="-"/>
            </a:pPr>
            <a:endParaRPr lang="en-GB" dirty="0" smtClean="0"/>
          </a:p>
          <a:p>
            <a:pPr marL="285750" indent="-285750">
              <a:buFontTx/>
              <a:buChar char="-"/>
            </a:pPr>
            <a:endParaRPr lang="en-GB" dirty="0"/>
          </a:p>
          <a:p>
            <a:pPr marL="285750" indent="-285750">
              <a:buFontTx/>
              <a:buChar char="-"/>
            </a:pPr>
            <a:endParaRPr lang="en-GB" dirty="0" smtClean="0"/>
          </a:p>
          <a:p>
            <a:pPr marL="285750" indent="-285750">
              <a:buFontTx/>
              <a:buChar char="-"/>
            </a:pPr>
            <a:endParaRPr lang="en-GB" dirty="0"/>
          </a:p>
          <a:p>
            <a:pPr marL="285750" indent="-285750">
              <a:buFontTx/>
              <a:buChar char="-"/>
            </a:pPr>
            <a:endParaRPr lang="en-GB" dirty="0"/>
          </a:p>
          <a:p>
            <a:endParaRPr lang="en-GB" dirty="0"/>
          </a:p>
        </p:txBody>
      </p:sp>
      <p:pic>
        <p:nvPicPr>
          <p:cNvPr id="9" name="Picture 8" descr="add2 OS:Users:add2:Downloads:artwork:oxo_AQA16_B1603_pr01_awfg01.png"/>
          <p:cNvPicPr/>
          <p:nvPr/>
        </p:nvPicPr>
        <p:blipFill>
          <a:blip r:embed="rId2" cstate="print">
            <a:clrChange>
              <a:clrFrom>
                <a:srgbClr val="B5DBAE"/>
              </a:clrFrom>
              <a:clrTo>
                <a:srgbClr val="B5DBAE">
                  <a:alpha val="0"/>
                </a:srgbClr>
              </a:clrTo>
            </a:clrChange>
            <a:grayscl/>
            <a:extLst>
              <a:ext uri="{28A0092B-C50C-407E-A947-70E740481C1C}">
                <a14:useLocalDpi xmlns:a14="http://schemas.microsoft.com/office/drawing/2010/main" val="0"/>
              </a:ext>
            </a:extLst>
          </a:blip>
          <a:srcRect/>
          <a:stretch>
            <a:fillRect/>
          </a:stretch>
        </p:blipFill>
        <p:spPr bwMode="auto">
          <a:xfrm>
            <a:off x="9632724" y="1185150"/>
            <a:ext cx="2014855" cy="2209800"/>
          </a:xfrm>
          <a:prstGeom prst="rect">
            <a:avLst/>
          </a:prstGeom>
          <a:noFill/>
          <a:ln>
            <a:noFill/>
          </a:ln>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59575" y="1360792"/>
            <a:ext cx="2912701" cy="1971873"/>
          </a:xfrm>
          <a:prstGeom prst="rect">
            <a:avLst/>
          </a:prstGeom>
        </p:spPr>
      </p:pic>
      <p:pic>
        <p:nvPicPr>
          <p:cNvPr id="13" name="Picture 12"/>
          <p:cNvPicPr>
            <a:picLocks noChangeAspect="1"/>
          </p:cNvPicPr>
          <p:nvPr/>
        </p:nvPicPr>
        <p:blipFill rotWithShape="1">
          <a:blip r:embed="rId4"/>
          <a:srcRect l="3114" b="5199"/>
          <a:stretch/>
        </p:blipFill>
        <p:spPr>
          <a:xfrm>
            <a:off x="3835071" y="2514683"/>
            <a:ext cx="1844252" cy="1490408"/>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76499" y="5269858"/>
            <a:ext cx="2011777" cy="1505411"/>
          </a:xfrm>
          <a:prstGeom prst="rect">
            <a:avLst/>
          </a:prstGeom>
        </p:spPr>
      </p:pic>
    </p:spTree>
    <p:extLst>
      <p:ext uri="{BB962C8B-B14F-4D97-AF65-F5344CB8AC3E}">
        <p14:creationId xmlns:p14="http://schemas.microsoft.com/office/powerpoint/2010/main" val="2153896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TotalTime>
  <Words>384</Words>
  <Application>Microsoft Office PowerPoint</Application>
  <PresentationFormat>Widescreen</PresentationFormat>
  <Paragraphs>55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Blue Ridge Heavy SF</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Webb</dc:creator>
  <cp:lastModifiedBy>A Webb</cp:lastModifiedBy>
  <cp:revision>47</cp:revision>
  <dcterms:created xsi:type="dcterms:W3CDTF">2017-06-22T08:23:19Z</dcterms:created>
  <dcterms:modified xsi:type="dcterms:W3CDTF">2017-06-26T14:10:52Z</dcterms:modified>
</cp:coreProperties>
</file>