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84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99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5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76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9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0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98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48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15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37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7CB1C-56BF-48C4-9B02-0ADBF4833C4B}" type="datetimeFigureOut">
              <a:rPr lang="en-GB" smtClean="0"/>
              <a:t>15/03/2019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F0B8F-07BE-4581-929C-FC71EB19D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44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20" y="124691"/>
            <a:ext cx="7205991" cy="682014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693053"/>
              </p:ext>
            </p:extLst>
          </p:nvPr>
        </p:nvGraphicFramePr>
        <p:xfrm>
          <a:off x="8099875" y="124691"/>
          <a:ext cx="3737031" cy="1889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5677">
                  <a:extLst>
                    <a:ext uri="{9D8B030D-6E8A-4147-A177-3AD203B41FA5}">
                      <a16:colId xmlns:a16="http://schemas.microsoft.com/office/drawing/2014/main" val="1412409530"/>
                    </a:ext>
                  </a:extLst>
                </a:gridCol>
                <a:gridCol w="1245677">
                  <a:extLst>
                    <a:ext uri="{9D8B030D-6E8A-4147-A177-3AD203B41FA5}">
                      <a16:colId xmlns:a16="http://schemas.microsoft.com/office/drawing/2014/main" val="831226382"/>
                    </a:ext>
                  </a:extLst>
                </a:gridCol>
                <a:gridCol w="1245677">
                  <a:extLst>
                    <a:ext uri="{9D8B030D-6E8A-4147-A177-3AD203B41FA5}">
                      <a16:colId xmlns:a16="http://schemas.microsoft.com/office/drawing/2014/main" val="4042738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C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H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O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79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16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000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54.5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9.09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36.4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4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11627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04534" y="2284972"/>
            <a:ext cx="2856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C</a:t>
            </a:r>
            <a:r>
              <a:rPr lang="en-GB" sz="2800" b="1" baseline="-25000" dirty="0" smtClean="0"/>
              <a:t>2</a:t>
            </a:r>
            <a:r>
              <a:rPr lang="en-GB" sz="2800" b="1" dirty="0" smtClean="0"/>
              <a:t>H</a:t>
            </a:r>
            <a:r>
              <a:rPr lang="en-GB" sz="2800" b="1" baseline="-25000" dirty="0" smtClean="0"/>
              <a:t>4</a:t>
            </a:r>
            <a:r>
              <a:rPr lang="en-GB" sz="2800" b="1" dirty="0" smtClean="0"/>
              <a:t>O   (mass=44)</a:t>
            </a:r>
            <a:endParaRPr lang="en-GB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059317" y="2962335"/>
            <a:ext cx="4182555" cy="42575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PV=</a:t>
            </a:r>
            <a:r>
              <a:rPr lang="en-GB" sz="2800" b="1" dirty="0" err="1" smtClean="0"/>
              <a:t>nRT</a:t>
            </a:r>
            <a:endParaRPr lang="en-GB" sz="2800" b="1" dirty="0" smtClean="0"/>
          </a:p>
          <a:p>
            <a:r>
              <a:rPr lang="en-GB" sz="2800" b="1" dirty="0" smtClean="0"/>
              <a:t>n=PV/RT</a:t>
            </a:r>
          </a:p>
          <a:p>
            <a:r>
              <a:rPr lang="en-GB" sz="2800" b="1" dirty="0" smtClean="0"/>
              <a:t>n=103.0x0.072/8.314x373)</a:t>
            </a:r>
          </a:p>
          <a:p>
            <a:r>
              <a:rPr lang="en-GB" sz="2800" b="1" dirty="0" smtClean="0"/>
              <a:t>n=2.39x10</a:t>
            </a:r>
            <a:r>
              <a:rPr lang="en-GB" sz="2800" b="1" baseline="30000" dirty="0" smtClean="0"/>
              <a:t>-3</a:t>
            </a:r>
          </a:p>
          <a:p>
            <a:endParaRPr lang="en-GB" sz="2800" b="1" baseline="30000" dirty="0"/>
          </a:p>
          <a:p>
            <a:r>
              <a:rPr lang="en-GB" sz="2800" b="1" dirty="0" smtClean="0"/>
              <a:t>Mr </a:t>
            </a:r>
            <a:r>
              <a:rPr lang="en-GB" sz="2800" b="1" dirty="0"/>
              <a:t>= </a:t>
            </a:r>
            <a:r>
              <a:rPr lang="en-GB" sz="2800" b="1" dirty="0" smtClean="0"/>
              <a:t>0.2103/2.39x10</a:t>
            </a:r>
            <a:r>
              <a:rPr lang="en-GB" sz="2800" b="1" baseline="30000" dirty="0" smtClean="0"/>
              <a:t>-3</a:t>
            </a:r>
            <a:endParaRPr lang="en-GB" sz="2800" b="1" baseline="30000" dirty="0"/>
          </a:p>
          <a:p>
            <a:r>
              <a:rPr lang="en-GB" sz="2800" b="1" dirty="0" smtClean="0"/>
              <a:t>	= 88 gmol</a:t>
            </a:r>
            <a:r>
              <a:rPr lang="en-GB" sz="2800" b="1" baseline="30000" dirty="0" smtClean="0"/>
              <a:t>-1</a:t>
            </a:r>
          </a:p>
          <a:p>
            <a:r>
              <a:rPr lang="en-GB" sz="2800" b="1" dirty="0" smtClean="0"/>
              <a:t>88/44=2</a:t>
            </a:r>
          </a:p>
          <a:p>
            <a:r>
              <a:rPr lang="en-GB" sz="2800" b="1" dirty="0" smtClean="0"/>
              <a:t>Mol. formula C</a:t>
            </a:r>
            <a:r>
              <a:rPr lang="en-GB" sz="2800" b="1" baseline="-25000" dirty="0" smtClean="0"/>
              <a:t>4</a:t>
            </a:r>
            <a:r>
              <a:rPr lang="en-GB" sz="2800" b="1" dirty="0" smtClean="0"/>
              <a:t>H</a:t>
            </a:r>
            <a:r>
              <a:rPr lang="en-GB" sz="2800" b="1" baseline="-25000" dirty="0" smtClean="0"/>
              <a:t>8</a:t>
            </a:r>
            <a:r>
              <a:rPr lang="en-GB" sz="2800" b="1" dirty="0" smtClean="0"/>
              <a:t>O</a:t>
            </a:r>
            <a:r>
              <a:rPr lang="en-GB" sz="2800" b="1" baseline="-25000" dirty="0" smtClean="0"/>
              <a:t>2</a:t>
            </a:r>
            <a:endParaRPr lang="en-GB" sz="2800" b="1" baseline="-25000" dirty="0"/>
          </a:p>
          <a:p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1221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58402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402" y="0"/>
            <a:ext cx="6388802" cy="45404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26975" y="4291088"/>
            <a:ext cx="566706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 smtClean="0">
                <a:solidFill>
                  <a:srgbClr val="FF0000"/>
                </a:solidFill>
              </a:rPr>
              <a:t>Economy 26.0 x 100/(64.1 + 2x18) = 26%</a:t>
            </a:r>
          </a:p>
          <a:p>
            <a:pPr marL="342900" indent="-342900">
              <a:buAutoNum type="arabicParenR"/>
            </a:pPr>
            <a:r>
              <a:rPr lang="en-GB" sz="2400" dirty="0" smtClean="0">
                <a:solidFill>
                  <a:srgbClr val="FF0000"/>
                </a:solidFill>
              </a:rPr>
              <a:t>1x10</a:t>
            </a:r>
            <a:r>
              <a:rPr lang="en-GB" sz="2400" baseline="30000" dirty="0" smtClean="0">
                <a:solidFill>
                  <a:srgbClr val="FF0000"/>
                </a:solidFill>
              </a:rPr>
              <a:t>6</a:t>
            </a:r>
            <a:r>
              <a:rPr lang="en-GB" sz="2400" dirty="0" smtClean="0">
                <a:solidFill>
                  <a:srgbClr val="FF0000"/>
                </a:solidFill>
              </a:rPr>
              <a:t>/64.1 = 15600 </a:t>
            </a:r>
            <a:r>
              <a:rPr lang="en-GB" sz="2400" dirty="0" err="1" smtClean="0">
                <a:solidFill>
                  <a:srgbClr val="FF0000"/>
                </a:solidFill>
              </a:rPr>
              <a:t>mols</a:t>
            </a:r>
            <a:endParaRPr lang="en-GB" sz="2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GB" sz="2400" dirty="0" smtClean="0">
                <a:solidFill>
                  <a:srgbClr val="FF0000"/>
                </a:solidFill>
              </a:rPr>
              <a:t>15600 x 0.26=4056 moles</a:t>
            </a:r>
          </a:p>
          <a:p>
            <a:pPr marL="342900" indent="-342900">
              <a:buAutoNum type="arabicParenR"/>
            </a:pPr>
            <a:r>
              <a:rPr lang="en-GB" sz="2400" dirty="0" smtClean="0">
                <a:solidFill>
                  <a:srgbClr val="FF0000"/>
                </a:solidFill>
              </a:rPr>
              <a:t>Yield 3.6 x 10</a:t>
            </a:r>
            <a:r>
              <a:rPr lang="en-GB" sz="2400" baseline="30000" dirty="0" smtClean="0">
                <a:solidFill>
                  <a:srgbClr val="FF0000"/>
                </a:solidFill>
              </a:rPr>
              <a:t>5 </a:t>
            </a:r>
            <a:r>
              <a:rPr lang="en-GB" sz="2400" dirty="0" smtClean="0">
                <a:solidFill>
                  <a:srgbClr val="FF0000"/>
                </a:solidFill>
              </a:rPr>
              <a:t>/ 24 = 15000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	 15000 x 100/15600 = 96.2%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Excellent yield but very poor atom economy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(But Ca(OH)</a:t>
            </a:r>
            <a:r>
              <a:rPr lang="en-GB" sz="2400" baseline="-25000" dirty="0" smtClean="0">
                <a:solidFill>
                  <a:srgbClr val="FF0000"/>
                </a:solidFill>
              </a:rPr>
              <a:t>2</a:t>
            </a:r>
            <a:r>
              <a:rPr lang="en-GB" sz="2400" dirty="0" smtClean="0">
                <a:solidFill>
                  <a:srgbClr val="FF0000"/>
                </a:solidFill>
              </a:rPr>
              <a:t> can </a:t>
            </a:r>
            <a:r>
              <a:rPr lang="en-GB" sz="2400" smtClean="0">
                <a:solidFill>
                  <a:srgbClr val="FF0000"/>
                </a:solidFill>
              </a:rPr>
              <a:t>be used</a:t>
            </a:r>
            <a:r>
              <a:rPr lang="en-GB" sz="2400" dirty="0" smtClean="0">
                <a:solidFill>
                  <a:srgbClr val="FF0000"/>
                </a:solidFill>
              </a:rPr>
              <a:t>…..)</a:t>
            </a:r>
          </a:p>
          <a:p>
            <a:pPr marL="342900" indent="-342900">
              <a:buAutoNum type="arabicParenR"/>
            </a:pP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8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52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APG</dc:creator>
  <cp:lastModifiedBy>Windows User</cp:lastModifiedBy>
  <cp:revision>11</cp:revision>
  <dcterms:created xsi:type="dcterms:W3CDTF">2018-10-15T08:48:45Z</dcterms:created>
  <dcterms:modified xsi:type="dcterms:W3CDTF">2019-03-15T13:00:37Z</dcterms:modified>
</cp:coreProperties>
</file>