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AE5FB-C6A2-40AA-9541-F37DC31A18C9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B6192-A980-46C9-96C4-03D7D1323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612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0AB6E-DA11-4F19-BB5F-AE57CED34A7E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38E2-618D-49D4-9220-49247C279C8C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D01C-0B82-453D-85A2-FB0F7C2F7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39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38E2-618D-49D4-9220-49247C279C8C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D01C-0B82-453D-85A2-FB0F7C2F7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34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38E2-618D-49D4-9220-49247C279C8C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D01C-0B82-453D-85A2-FB0F7C2F7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801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38E2-618D-49D4-9220-49247C279C8C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D01C-0B82-453D-85A2-FB0F7C2F7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55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38E2-618D-49D4-9220-49247C279C8C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D01C-0B82-453D-85A2-FB0F7C2F7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89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38E2-618D-49D4-9220-49247C279C8C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D01C-0B82-453D-85A2-FB0F7C2F7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45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38E2-618D-49D4-9220-49247C279C8C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D01C-0B82-453D-85A2-FB0F7C2F7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83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38E2-618D-49D4-9220-49247C279C8C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D01C-0B82-453D-85A2-FB0F7C2F7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71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38E2-618D-49D4-9220-49247C279C8C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D01C-0B82-453D-85A2-FB0F7C2F7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5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38E2-618D-49D4-9220-49247C279C8C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D01C-0B82-453D-85A2-FB0F7C2F7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28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38E2-618D-49D4-9220-49247C279C8C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D01C-0B82-453D-85A2-FB0F7C2F7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16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938E2-618D-49D4-9220-49247C279C8C}" type="datetimeFigureOut">
              <a:rPr lang="en-GB" smtClean="0"/>
              <a:t>07/09/2011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7D01C-0B82-453D-85A2-FB0F7C2F71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45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Comic Sans MS" pitchFamily="66" charset="0"/>
              </a:rPr>
              <a:t>Ions and Relative Atomic Mass</a:t>
            </a:r>
            <a:endParaRPr lang="en-GB" sz="32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12785" y="1556792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 smtClean="0">
                <a:latin typeface="Comic Sans MS" pitchFamily="66" charset="0"/>
              </a:rPr>
              <a:t>Learning Objectives:</a:t>
            </a:r>
          </a:p>
          <a:p>
            <a:endParaRPr lang="en-GB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omic Sans MS" pitchFamily="66" charset="0"/>
              </a:rPr>
              <a:t>Deduce the atomic structure in atoms and ions. 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omic Sans MS" pitchFamily="66" charset="0"/>
              </a:rPr>
              <a:t>State why Carbon-12 is used at the standard measurement of relative masses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400" dirty="0" smtClean="0">
                <a:latin typeface="Comic Sans MS" pitchFamily="66" charset="0"/>
              </a:rPr>
              <a:t>Calculate RAM, RMM (Relative molecular mass) and RFM (Relative formula mass). </a:t>
            </a:r>
          </a:p>
          <a:p>
            <a:endParaRPr lang="en-GB" sz="2400" dirty="0" smtClean="0">
              <a:latin typeface="Comic Sans MS" pitchFamily="66" charset="0"/>
            </a:endParaRPr>
          </a:p>
          <a:p>
            <a:endParaRPr lang="en-GB" sz="2400" dirty="0" smtClean="0">
              <a:latin typeface="Comic Sans MS" pitchFamily="66" charset="0"/>
            </a:endParaRPr>
          </a:p>
          <a:p>
            <a:r>
              <a:rPr lang="en-GB" sz="2400" b="1" u="sng" dirty="0" smtClean="0">
                <a:latin typeface="Comic Sans MS" pitchFamily="66" charset="0"/>
              </a:rPr>
              <a:t>Key Words:</a:t>
            </a:r>
          </a:p>
          <a:p>
            <a:r>
              <a:rPr lang="en-GB" sz="2400" dirty="0" smtClean="0">
                <a:latin typeface="Comic Sans MS" pitchFamily="66" charset="0"/>
              </a:rPr>
              <a:t>Ion, electron, mass, relative. 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188640"/>
            <a:ext cx="1186815" cy="118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186815" cy="118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09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Relative Formula Mass  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686" y="1124744"/>
            <a:ext cx="881480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omic Sans MS" pitchFamily="66" charset="0"/>
              </a:rPr>
              <a:t>Materials with giant structures don’t exist as simple molecules.</a:t>
            </a:r>
          </a:p>
          <a:p>
            <a:pPr algn="ctr"/>
            <a:r>
              <a:rPr lang="en-GB" sz="2400" dirty="0" smtClean="0">
                <a:solidFill>
                  <a:srgbClr val="002060"/>
                </a:solidFill>
                <a:latin typeface="Comic Sans MS" pitchFamily="66" charset="0"/>
              </a:rPr>
              <a:t>For example – </a:t>
            </a:r>
            <a:r>
              <a:rPr lang="en-GB" sz="2400" dirty="0" err="1" smtClean="0">
                <a:solidFill>
                  <a:srgbClr val="002060"/>
                </a:solidFill>
                <a:latin typeface="Comic Sans MS" pitchFamily="66" charset="0"/>
              </a:rPr>
              <a:t>NaCl</a:t>
            </a:r>
            <a:r>
              <a:rPr lang="en-GB" sz="2400" dirty="0" smtClean="0">
                <a:solidFill>
                  <a:srgbClr val="002060"/>
                </a:solidFill>
                <a:latin typeface="Comic Sans MS" pitchFamily="66" charset="0"/>
              </a:rPr>
              <a:t> (common salt) or SiO</a:t>
            </a:r>
            <a:r>
              <a:rPr lang="en-GB" sz="2400" baseline="-25000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  <a:r>
              <a:rPr lang="en-GB" sz="2400" dirty="0" smtClean="0">
                <a:solidFill>
                  <a:srgbClr val="002060"/>
                </a:solidFill>
                <a:latin typeface="Comic Sans MS" pitchFamily="66" charset="0"/>
              </a:rPr>
              <a:t> (sand)</a:t>
            </a:r>
          </a:p>
          <a:p>
            <a:pPr algn="ctr"/>
            <a:endParaRPr lang="en-GB" sz="2400" baseline="-250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en-GB" sz="2400" baseline="-25000" dirty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002060"/>
                </a:solidFill>
                <a:latin typeface="Comic Sans MS" pitchFamily="66" charset="0"/>
              </a:rPr>
              <a:t> So a different term is used (as  they are no molecules) </a:t>
            </a:r>
            <a:endParaRPr lang="en-GB" sz="24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Comic Sans MS" pitchFamily="66" charset="0"/>
              </a:rPr>
              <a:t> Relative Formula Mass</a:t>
            </a:r>
            <a:endParaRPr lang="en-GB" sz="2400" b="1" baseline="-25000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603" y="3489136"/>
            <a:ext cx="8814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Relative Formula Mass </a:t>
            </a:r>
            <a:r>
              <a:rPr lang="en-GB" sz="2000" dirty="0" smtClean="0">
                <a:latin typeface="Comic Sans MS" pitchFamily="66" charset="0"/>
              </a:rPr>
              <a:t>is found by adding together the </a:t>
            </a:r>
            <a:r>
              <a:rPr lang="en-GB" sz="2000" b="1" dirty="0" smtClean="0">
                <a:latin typeface="Comic Sans MS" pitchFamily="66" charset="0"/>
              </a:rPr>
              <a:t>Relative Atomic Masses</a:t>
            </a:r>
            <a:r>
              <a:rPr lang="en-GB" sz="2000" dirty="0" smtClean="0">
                <a:latin typeface="Comic Sans MS" pitchFamily="66" charset="0"/>
              </a:rPr>
              <a:t> of the atoms in the formula unit</a:t>
            </a:r>
          </a:p>
          <a:p>
            <a:endParaRPr lang="en-GB" sz="2000" b="1" dirty="0">
              <a:latin typeface="Comic Sans MS" pitchFamily="66" charset="0"/>
            </a:endParaRPr>
          </a:p>
          <a:p>
            <a:r>
              <a:rPr lang="en-GB" sz="2000" b="1" dirty="0" smtClean="0">
                <a:latin typeface="Comic Sans MS" pitchFamily="66" charset="0"/>
              </a:rPr>
              <a:t>e.g. SiO</a:t>
            </a:r>
            <a:r>
              <a:rPr lang="en-GB" sz="2000" b="1" baseline="-25000" dirty="0" smtClean="0">
                <a:latin typeface="Comic Sans MS" pitchFamily="66" charset="0"/>
              </a:rPr>
              <a:t>2</a:t>
            </a:r>
            <a:r>
              <a:rPr lang="en-GB" sz="2000" b="1" dirty="0" smtClean="0">
                <a:latin typeface="Comic Sans MS" pitchFamily="66" charset="0"/>
              </a:rPr>
              <a:t> = 28 + (16 x 2) = 60 </a:t>
            </a:r>
            <a:endParaRPr lang="en-GB" sz="2000" b="1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50855"/>
            <a:ext cx="3074581" cy="230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4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8351838" cy="649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Calculate the relative formula mass of the following compounds (showing your working!):</a:t>
            </a:r>
          </a:p>
          <a:p>
            <a:r>
              <a:rPr lang="en-US" sz="2400" dirty="0">
                <a:latin typeface="Comic Sans MS" pitchFamily="66" charset="0"/>
              </a:rPr>
              <a:t/>
            </a:r>
            <a:br>
              <a:rPr lang="en-US" sz="2400" dirty="0">
                <a:latin typeface="Comic Sans MS" pitchFamily="66" charset="0"/>
              </a:rPr>
            </a:br>
            <a:r>
              <a:rPr lang="en-US" sz="2400" dirty="0">
                <a:latin typeface="Comic Sans MS" pitchFamily="66" charset="0"/>
              </a:rPr>
              <a:t>(a) Carbon monoxide CO</a:t>
            </a:r>
          </a:p>
          <a:p>
            <a:r>
              <a:rPr lang="en-US" sz="2400" dirty="0">
                <a:latin typeface="Comic Sans MS" pitchFamily="66" charset="0"/>
              </a:rPr>
              <a:t>(b) Carbon dioxide</a:t>
            </a:r>
          </a:p>
          <a:p>
            <a:r>
              <a:rPr lang="en-US" sz="2400" dirty="0">
                <a:latin typeface="Comic Sans MS" pitchFamily="66" charset="0"/>
              </a:rPr>
              <a:t>(c) </a:t>
            </a:r>
            <a:r>
              <a:rPr lang="en-US" sz="2400" dirty="0" err="1">
                <a:latin typeface="Comic Sans MS" pitchFamily="66" charset="0"/>
              </a:rPr>
              <a:t>Sulphur</a:t>
            </a:r>
            <a:r>
              <a:rPr lang="en-US" sz="2400" dirty="0">
                <a:latin typeface="Comic Sans MS" pitchFamily="66" charset="0"/>
              </a:rPr>
              <a:t> dioxide SO</a:t>
            </a:r>
            <a:r>
              <a:rPr lang="en-US" sz="2400" baseline="-25000" dirty="0">
                <a:latin typeface="Comic Sans MS" pitchFamily="66" charset="0"/>
              </a:rPr>
              <a:t>2</a:t>
            </a:r>
          </a:p>
          <a:p>
            <a:r>
              <a:rPr lang="en-US" sz="2400" dirty="0">
                <a:latin typeface="Comic Sans MS" pitchFamily="66" charset="0"/>
              </a:rPr>
              <a:t>(d) Calcium carbonate CaCO</a:t>
            </a:r>
            <a:r>
              <a:rPr lang="en-US" sz="2400" baseline="-25000" dirty="0">
                <a:latin typeface="Comic Sans MS" pitchFamily="66" charset="0"/>
              </a:rPr>
              <a:t>3</a:t>
            </a:r>
          </a:p>
          <a:p>
            <a:r>
              <a:rPr lang="en-US" sz="2400" dirty="0">
                <a:latin typeface="Comic Sans MS" pitchFamily="66" charset="0"/>
              </a:rPr>
              <a:t>(e) Sodium hydroxide </a:t>
            </a:r>
            <a:r>
              <a:rPr lang="en-US" sz="2400" dirty="0" err="1">
                <a:latin typeface="Comic Sans MS" pitchFamily="66" charset="0"/>
              </a:rPr>
              <a:t>NaOH</a:t>
            </a:r>
            <a:endParaRPr lang="en-US" sz="2400" dirty="0">
              <a:latin typeface="Comic Sans MS" pitchFamily="66" charset="0"/>
            </a:endParaRPr>
          </a:p>
          <a:p>
            <a:r>
              <a:rPr lang="en-US" sz="2400" dirty="0">
                <a:latin typeface="Comic Sans MS" pitchFamily="66" charset="0"/>
              </a:rPr>
              <a:t>(f) </a:t>
            </a:r>
            <a:r>
              <a:rPr lang="en-US" sz="2400" dirty="0" err="1">
                <a:latin typeface="Comic Sans MS" pitchFamily="66" charset="0"/>
              </a:rPr>
              <a:t>Sulphuric</a:t>
            </a:r>
            <a:r>
              <a:rPr lang="en-US" sz="2400" dirty="0">
                <a:latin typeface="Comic Sans MS" pitchFamily="66" charset="0"/>
              </a:rPr>
              <a:t> acid H</a:t>
            </a:r>
            <a:r>
              <a:rPr lang="en-US" sz="2400" baseline="-25000" dirty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SO</a:t>
            </a:r>
            <a:r>
              <a:rPr lang="en-US" sz="2400" baseline="-25000" dirty="0">
                <a:latin typeface="Comic Sans MS" pitchFamily="66" charset="0"/>
              </a:rPr>
              <a:t>4</a:t>
            </a:r>
            <a:endParaRPr lang="en-US" sz="2400" dirty="0">
              <a:latin typeface="Comic Sans MS" pitchFamily="66" charset="0"/>
            </a:endParaRPr>
          </a:p>
          <a:p>
            <a:r>
              <a:rPr lang="en-US" sz="2400" dirty="0">
                <a:latin typeface="Comic Sans MS" pitchFamily="66" charset="0"/>
              </a:rPr>
              <a:t>(g) Hydrochloric acid </a:t>
            </a:r>
            <a:r>
              <a:rPr lang="en-US" sz="2400" dirty="0" err="1">
                <a:latin typeface="Comic Sans MS" pitchFamily="66" charset="0"/>
              </a:rPr>
              <a:t>HCl</a:t>
            </a:r>
            <a:endParaRPr lang="en-US" sz="2400" dirty="0">
              <a:latin typeface="Comic Sans MS" pitchFamily="66" charset="0"/>
            </a:endParaRPr>
          </a:p>
          <a:p>
            <a:r>
              <a:rPr lang="en-US" sz="2400" dirty="0">
                <a:latin typeface="Comic Sans MS" pitchFamily="66" charset="0"/>
              </a:rPr>
              <a:t>(h) Copper </a:t>
            </a:r>
            <a:r>
              <a:rPr lang="en-US" sz="2400" dirty="0" err="1">
                <a:latin typeface="Comic Sans MS" pitchFamily="66" charset="0"/>
              </a:rPr>
              <a:t>sulphate</a:t>
            </a:r>
            <a:r>
              <a:rPr lang="en-US" sz="2400" dirty="0">
                <a:latin typeface="Comic Sans MS" pitchFamily="66" charset="0"/>
              </a:rPr>
              <a:t> CuSO</a:t>
            </a:r>
            <a:r>
              <a:rPr lang="en-US" sz="2400" baseline="-25000" dirty="0">
                <a:latin typeface="Comic Sans MS" pitchFamily="66" charset="0"/>
              </a:rPr>
              <a:t>4</a:t>
            </a:r>
          </a:p>
          <a:p>
            <a:r>
              <a:rPr lang="en-US" sz="2400" dirty="0">
                <a:latin typeface="Comic Sans MS" pitchFamily="66" charset="0"/>
              </a:rPr>
              <a:t>(</a:t>
            </a:r>
            <a:r>
              <a:rPr lang="en-US" sz="2400" dirty="0" err="1">
                <a:latin typeface="Comic Sans MS" pitchFamily="66" charset="0"/>
              </a:rPr>
              <a:t>i</a:t>
            </a:r>
            <a:r>
              <a:rPr lang="en-US" sz="2400" dirty="0">
                <a:latin typeface="Comic Sans MS" pitchFamily="66" charset="0"/>
              </a:rPr>
              <a:t>) Magnesium chloride MgCl</a:t>
            </a:r>
            <a:r>
              <a:rPr lang="en-US" sz="2400" baseline="-25000" dirty="0">
                <a:latin typeface="Comic Sans MS" pitchFamily="66" charset="0"/>
              </a:rPr>
              <a:t>2</a:t>
            </a:r>
          </a:p>
          <a:p>
            <a:r>
              <a:rPr lang="en-US" sz="2400" dirty="0">
                <a:latin typeface="Comic Sans MS" pitchFamily="66" charset="0"/>
              </a:rPr>
              <a:t>(j) Sodium carbonate Na</a:t>
            </a:r>
            <a:r>
              <a:rPr lang="en-US" sz="2400" baseline="-25000" dirty="0">
                <a:latin typeface="Comic Sans MS" pitchFamily="66" charset="0"/>
              </a:rPr>
              <a:t>2</a:t>
            </a:r>
            <a:r>
              <a:rPr lang="en-US" sz="2400" dirty="0">
                <a:latin typeface="Comic Sans MS" pitchFamily="66" charset="0"/>
              </a:rPr>
              <a:t>CO</a:t>
            </a:r>
            <a:r>
              <a:rPr lang="en-US" sz="2400" baseline="-25000" dirty="0">
                <a:latin typeface="Comic Sans MS" pitchFamily="66" charset="0"/>
              </a:rPr>
              <a:t>3</a:t>
            </a:r>
          </a:p>
          <a:p>
            <a:r>
              <a:rPr lang="en-US" sz="2400" dirty="0">
                <a:latin typeface="Comic Sans MS" pitchFamily="66" charset="0"/>
              </a:rPr>
              <a:t>(k) Lead nitrate </a:t>
            </a:r>
            <a:r>
              <a:rPr lang="en-US" sz="2400" dirty="0" err="1">
                <a:latin typeface="Comic Sans MS" pitchFamily="66" charset="0"/>
              </a:rPr>
              <a:t>Pb</a:t>
            </a:r>
            <a:r>
              <a:rPr lang="en-US" sz="2400" dirty="0">
                <a:latin typeface="Comic Sans MS" pitchFamily="66" charset="0"/>
              </a:rPr>
              <a:t>(NO</a:t>
            </a:r>
            <a:r>
              <a:rPr lang="en-US" sz="2400" baseline="-25000" dirty="0">
                <a:latin typeface="Comic Sans MS" pitchFamily="66" charset="0"/>
              </a:rPr>
              <a:t>3</a:t>
            </a:r>
            <a:r>
              <a:rPr lang="en-US" sz="2400" dirty="0">
                <a:latin typeface="Comic Sans MS" pitchFamily="66" charset="0"/>
              </a:rPr>
              <a:t>)</a:t>
            </a:r>
            <a:r>
              <a:rPr lang="en-US" sz="2400" baseline="-25000" dirty="0">
                <a:latin typeface="Comic Sans MS" pitchFamily="66" charset="0"/>
              </a:rPr>
              <a:t>2</a:t>
            </a:r>
          </a:p>
          <a:p>
            <a:r>
              <a:rPr lang="en-US" sz="2400" dirty="0">
                <a:latin typeface="Comic Sans MS" pitchFamily="66" charset="0"/>
              </a:rPr>
              <a:t>(l) Calcium hydroxide </a:t>
            </a:r>
            <a:r>
              <a:rPr lang="en-US" sz="2400" dirty="0" err="1">
                <a:latin typeface="Comic Sans MS" pitchFamily="66" charset="0"/>
              </a:rPr>
              <a:t>Ca</a:t>
            </a:r>
            <a:r>
              <a:rPr lang="en-US" sz="2400" dirty="0">
                <a:latin typeface="Comic Sans MS" pitchFamily="66" charset="0"/>
              </a:rPr>
              <a:t>(OH)</a:t>
            </a:r>
            <a:r>
              <a:rPr lang="en-US" sz="2400" baseline="-25000" dirty="0">
                <a:latin typeface="Comic Sans MS" pitchFamily="66" charset="0"/>
              </a:rPr>
              <a:t>2</a:t>
            </a:r>
          </a:p>
          <a:p>
            <a:r>
              <a:rPr lang="en-US" sz="2400" dirty="0">
                <a:latin typeface="Comic Sans MS" pitchFamily="66" charset="0"/>
              </a:rPr>
              <a:t/>
            </a:r>
            <a:br>
              <a:rPr lang="en-US" sz="2400" dirty="0">
                <a:latin typeface="Comic Sans MS" pitchFamily="66" charset="0"/>
              </a:rPr>
            </a:b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87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What is an Ion?  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240983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An atom (or group of atoms)  that has </a:t>
            </a:r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</a:rPr>
              <a:t>lost or gained electrons </a:t>
            </a:r>
            <a:r>
              <a:rPr lang="en-GB" sz="2800" dirty="0" smtClean="0">
                <a:latin typeface="Comic Sans MS" pitchFamily="66" charset="0"/>
              </a:rPr>
              <a:t>to become positively or negatively charged.  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488" y="2852936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The loss/gain causes an imbalance in the number of +:- charges in the atom and gives an </a:t>
            </a:r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</a:rPr>
              <a:t>overall charge that is not zero</a:t>
            </a:r>
            <a:r>
              <a:rPr lang="en-GB" sz="2800" dirty="0" smtClean="0">
                <a:latin typeface="Comic Sans MS" pitchFamily="66" charset="0"/>
              </a:rPr>
              <a:t>. 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365104"/>
            <a:ext cx="8856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For Example</a:t>
            </a:r>
            <a:r>
              <a:rPr lang="en-GB" sz="2800" dirty="0" smtClean="0">
                <a:latin typeface="Comic Sans MS" pitchFamily="66" charset="0"/>
              </a:rPr>
              <a:t>: </a:t>
            </a:r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</a:rPr>
              <a:t>Sodium looses one electron </a:t>
            </a:r>
            <a:r>
              <a:rPr lang="en-GB" sz="2800" dirty="0" smtClean="0">
                <a:latin typeface="Comic Sans MS" pitchFamily="66" charset="0"/>
              </a:rPr>
              <a:t>to become an ion – </a:t>
            </a:r>
            <a:r>
              <a:rPr lang="en-GB" sz="2800" dirty="0" smtClean="0">
                <a:solidFill>
                  <a:srgbClr val="0070C0"/>
                </a:solidFill>
                <a:latin typeface="Comic Sans MS" pitchFamily="66" charset="0"/>
              </a:rPr>
              <a:t>Na</a:t>
            </a:r>
            <a:r>
              <a:rPr lang="en-GB" sz="2800" baseline="30000" dirty="0" smtClean="0">
                <a:solidFill>
                  <a:srgbClr val="0070C0"/>
                </a:solidFill>
                <a:latin typeface="Comic Sans MS" pitchFamily="66" charset="0"/>
              </a:rPr>
              <a:t>+</a:t>
            </a:r>
            <a:r>
              <a:rPr lang="en-GB" sz="2800" dirty="0">
                <a:latin typeface="Comic Sans MS" pitchFamily="66" charset="0"/>
              </a:rPr>
              <a:t> </a:t>
            </a:r>
            <a:r>
              <a:rPr lang="en-GB" sz="2800" dirty="0" smtClean="0">
                <a:latin typeface="Comic Sans MS" pitchFamily="66" charset="0"/>
              </a:rPr>
              <a:t>it 11 protons and 10 electrons – therefore an overall charge of +1</a:t>
            </a:r>
          </a:p>
        </p:txBody>
      </p:sp>
    </p:spTree>
    <p:extLst>
      <p:ext uri="{BB962C8B-B14F-4D97-AF65-F5344CB8AC3E}">
        <p14:creationId xmlns:p14="http://schemas.microsoft.com/office/powerpoint/2010/main" val="292355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808" y="19985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Negative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1724" y="21864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Positive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199859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Neutral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52736"/>
            <a:ext cx="291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Sign of charge = -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15816" y="105273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Sign of charge = 0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2292" y="1072291"/>
            <a:ext cx="291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Sign of charge = +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916832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More electrons than protons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8216" y="1916832"/>
            <a:ext cx="3114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Same No. of electrons as protons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82167" y="1916832"/>
            <a:ext cx="2915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Less electrons than protons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3762393"/>
            <a:ext cx="2915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latin typeface="Comic Sans MS" pitchFamily="66" charset="0"/>
              </a:rPr>
              <a:t>O</a:t>
            </a:r>
            <a:r>
              <a:rPr lang="en-GB" sz="7200" b="1" baseline="30000" dirty="0" smtClean="0">
                <a:latin typeface="Comic Sans MS" pitchFamily="66" charset="0"/>
              </a:rPr>
              <a:t>2-</a:t>
            </a:r>
          </a:p>
          <a:p>
            <a:pPr algn="ctr"/>
            <a:r>
              <a:rPr lang="en-GB" sz="2400" b="1" dirty="0" smtClean="0">
                <a:latin typeface="Comic Sans MS" pitchFamily="66" charset="0"/>
              </a:rPr>
              <a:t>8 Protons</a:t>
            </a:r>
          </a:p>
          <a:p>
            <a:pPr algn="ctr"/>
            <a:r>
              <a:rPr lang="en-GB" sz="2400" b="1" dirty="0" smtClean="0">
                <a:latin typeface="Comic Sans MS" pitchFamily="66" charset="0"/>
              </a:rPr>
              <a:t>10 Electrons</a:t>
            </a:r>
          </a:p>
          <a:p>
            <a:pPr algn="ctr"/>
            <a:r>
              <a:rPr lang="en-GB" sz="2400" b="1" dirty="0" smtClean="0">
                <a:latin typeface="Comic Sans MS" pitchFamily="66" charset="0"/>
              </a:rPr>
              <a:t>8 Neutrons</a:t>
            </a:r>
          </a:p>
          <a:p>
            <a:pPr algn="ctr"/>
            <a:r>
              <a:rPr lang="en-GB" sz="2400" b="1" dirty="0" smtClean="0">
                <a:latin typeface="Comic Sans MS" pitchFamily="66" charset="0"/>
              </a:rPr>
              <a:t>Overall Charge -2</a:t>
            </a:r>
            <a:endParaRPr lang="en-GB" sz="24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68216" y="3750014"/>
            <a:ext cx="2915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latin typeface="Comic Sans MS" pitchFamily="66" charset="0"/>
              </a:rPr>
              <a:t>Ar</a:t>
            </a:r>
            <a:endParaRPr lang="en-GB" sz="7200" b="1" baseline="30000" dirty="0" smtClean="0">
              <a:latin typeface="Comic Sans MS" pitchFamily="66" charset="0"/>
            </a:endParaRPr>
          </a:p>
          <a:p>
            <a:pPr algn="ctr"/>
            <a:r>
              <a:rPr lang="en-GB" sz="2400" b="1" dirty="0" smtClean="0">
                <a:latin typeface="Comic Sans MS" pitchFamily="66" charset="0"/>
              </a:rPr>
              <a:t>18 Protons</a:t>
            </a:r>
          </a:p>
          <a:p>
            <a:pPr algn="ctr"/>
            <a:r>
              <a:rPr lang="en-GB" sz="2400" b="1" dirty="0" smtClean="0">
                <a:latin typeface="Comic Sans MS" pitchFamily="66" charset="0"/>
              </a:rPr>
              <a:t>18 Electrons</a:t>
            </a:r>
          </a:p>
          <a:p>
            <a:pPr algn="ctr"/>
            <a:r>
              <a:rPr lang="en-GB" sz="2400" b="1" dirty="0" smtClean="0">
                <a:latin typeface="Comic Sans MS" pitchFamily="66" charset="0"/>
              </a:rPr>
              <a:t>22 Neutrons</a:t>
            </a:r>
          </a:p>
          <a:p>
            <a:pPr algn="ctr"/>
            <a:r>
              <a:rPr lang="en-GB" sz="2400" b="1" dirty="0">
                <a:latin typeface="Comic Sans MS" pitchFamily="66" charset="0"/>
              </a:rPr>
              <a:t>Overall Charge 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1200" y="3721451"/>
            <a:ext cx="29158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latin typeface="Comic Sans MS" pitchFamily="66" charset="0"/>
              </a:rPr>
              <a:t>Al</a:t>
            </a:r>
            <a:r>
              <a:rPr lang="en-GB" sz="7200" b="1" baseline="30000" dirty="0" smtClean="0">
                <a:latin typeface="Comic Sans MS" pitchFamily="66" charset="0"/>
              </a:rPr>
              <a:t>3+</a:t>
            </a:r>
          </a:p>
          <a:p>
            <a:pPr algn="ctr"/>
            <a:r>
              <a:rPr lang="en-GB" sz="2400" b="1" dirty="0" smtClean="0">
                <a:latin typeface="Comic Sans MS" pitchFamily="66" charset="0"/>
              </a:rPr>
              <a:t>13 Protons</a:t>
            </a:r>
          </a:p>
          <a:p>
            <a:pPr algn="ctr"/>
            <a:r>
              <a:rPr lang="en-GB" sz="2400" b="1" dirty="0" smtClean="0">
                <a:latin typeface="Comic Sans MS" pitchFamily="66" charset="0"/>
              </a:rPr>
              <a:t>10 Electrons</a:t>
            </a:r>
          </a:p>
          <a:p>
            <a:pPr algn="ctr"/>
            <a:r>
              <a:rPr lang="en-GB" sz="2400" b="1" dirty="0" smtClean="0">
                <a:latin typeface="Comic Sans MS" pitchFamily="66" charset="0"/>
              </a:rPr>
              <a:t>14 Neutrons</a:t>
            </a:r>
          </a:p>
          <a:p>
            <a:pPr algn="ctr"/>
            <a:r>
              <a:rPr lang="en-GB" sz="2400" b="1" dirty="0">
                <a:latin typeface="Comic Sans MS" pitchFamily="66" charset="0"/>
              </a:rPr>
              <a:t>Overall Charge </a:t>
            </a:r>
            <a:r>
              <a:rPr lang="en-GB" sz="2400" b="1" dirty="0" smtClean="0">
                <a:latin typeface="Comic Sans MS" pitchFamily="66" charset="0"/>
              </a:rPr>
              <a:t>+3</a:t>
            </a:r>
            <a:endParaRPr lang="en-GB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5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Questions  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686" y="1124744"/>
            <a:ext cx="88148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GB" sz="2000" dirty="0" smtClean="0">
                <a:latin typeface="Comic Sans MS" pitchFamily="66" charset="0"/>
              </a:rPr>
              <a:t>How many protons neutrons and electrons are in the following ions? </a:t>
            </a:r>
          </a:p>
          <a:p>
            <a:endParaRPr lang="en-GB" sz="2000" dirty="0">
              <a:latin typeface="Comic Sans MS" pitchFamily="66" charset="0"/>
            </a:endParaRPr>
          </a:p>
          <a:p>
            <a:pPr marL="457200" indent="-457200">
              <a:buAutoNum type="alphaLcParenBoth"/>
            </a:pPr>
            <a:r>
              <a:rPr lang="en-GB" sz="2000" dirty="0" smtClean="0">
                <a:latin typeface="Comic Sans MS" pitchFamily="66" charset="0"/>
              </a:rPr>
              <a:t>K</a:t>
            </a:r>
            <a:r>
              <a:rPr lang="en-GB" sz="2000" baseline="30000" dirty="0" smtClean="0">
                <a:latin typeface="Comic Sans MS" pitchFamily="66" charset="0"/>
              </a:rPr>
              <a:t>+</a:t>
            </a:r>
            <a:r>
              <a:rPr lang="en-GB" sz="2000" dirty="0" smtClean="0">
                <a:latin typeface="Comic Sans MS" pitchFamily="66" charset="0"/>
              </a:rPr>
              <a:t>    (b) F</a:t>
            </a:r>
            <a:r>
              <a:rPr lang="en-GB" sz="2000" baseline="30000" dirty="0" smtClean="0">
                <a:latin typeface="Comic Sans MS" pitchFamily="66" charset="0"/>
              </a:rPr>
              <a:t>-   </a:t>
            </a:r>
            <a:r>
              <a:rPr lang="en-GB" sz="2000" dirty="0" smtClean="0">
                <a:latin typeface="Comic Sans MS" pitchFamily="66" charset="0"/>
              </a:rPr>
              <a:t> (c) Ca</a:t>
            </a:r>
            <a:r>
              <a:rPr lang="en-GB" sz="2000" baseline="30000" dirty="0" smtClean="0">
                <a:latin typeface="Comic Sans MS" pitchFamily="66" charset="0"/>
              </a:rPr>
              <a:t>2+</a:t>
            </a:r>
            <a:r>
              <a:rPr lang="en-GB" sz="2000" dirty="0" smtClean="0">
                <a:latin typeface="Comic Sans MS" pitchFamily="66" charset="0"/>
              </a:rPr>
              <a:t>  (d) S</a:t>
            </a:r>
            <a:r>
              <a:rPr lang="en-GB" sz="2000" baseline="30000" dirty="0" smtClean="0">
                <a:latin typeface="Comic Sans MS" pitchFamily="66" charset="0"/>
              </a:rPr>
              <a:t>2-</a:t>
            </a:r>
          </a:p>
          <a:p>
            <a:pPr marL="457200" indent="-457200">
              <a:buAutoNum type="alphaLcParenBoth"/>
            </a:pPr>
            <a:endParaRPr lang="en-GB" sz="2000" baseline="30000" dirty="0">
              <a:latin typeface="Comic Sans MS" pitchFamily="66" charset="0"/>
            </a:endParaRPr>
          </a:p>
          <a:p>
            <a:endParaRPr lang="en-GB" sz="2000" baseline="30000" dirty="0" smtClean="0">
              <a:latin typeface="Comic Sans MS" pitchFamily="66" charset="0"/>
            </a:endParaRPr>
          </a:p>
          <a:p>
            <a:r>
              <a:rPr lang="en-GB" sz="2000" dirty="0" smtClean="0">
                <a:latin typeface="Comic Sans MS" pitchFamily="66" charset="0"/>
              </a:rPr>
              <a:t>2)</a:t>
            </a:r>
            <a:r>
              <a:rPr lang="en-GB" sz="2000" baseline="30000" dirty="0" smtClean="0">
                <a:latin typeface="Comic Sans MS" pitchFamily="66" charset="0"/>
              </a:rPr>
              <a:t> </a:t>
            </a:r>
            <a:r>
              <a:rPr lang="en-GB" sz="2000" dirty="0" smtClean="0">
                <a:latin typeface="Comic Sans MS" pitchFamily="66" charset="0"/>
              </a:rPr>
              <a:t> Write down the symbols for the following ions. </a:t>
            </a:r>
          </a:p>
          <a:p>
            <a:endParaRPr lang="en-GB" sz="2000" baseline="30000" dirty="0">
              <a:latin typeface="Comic Sans MS" pitchFamily="66" charset="0"/>
            </a:endParaRPr>
          </a:p>
          <a:p>
            <a:pPr marL="457200" indent="-457200">
              <a:buAutoNum type="alphaLcParenBoth"/>
            </a:pPr>
            <a:r>
              <a:rPr lang="en-GB" sz="2000" dirty="0" smtClean="0">
                <a:latin typeface="Comic Sans MS" pitchFamily="66" charset="0"/>
              </a:rPr>
              <a:t>The ion with 16 protons, 18 neutrons and 13 electrons.</a:t>
            </a:r>
          </a:p>
          <a:p>
            <a:pPr marL="457200" indent="-457200">
              <a:buAutoNum type="alphaLcParenBoth"/>
            </a:pPr>
            <a:r>
              <a:rPr lang="en-GB" sz="2000" dirty="0" smtClean="0">
                <a:latin typeface="Comic Sans MS" pitchFamily="66" charset="0"/>
              </a:rPr>
              <a:t>The ion with 26 protons, 30 neutrons and 23 electrons.  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0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886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Atomic Masses  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686" y="1124744"/>
            <a:ext cx="8814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omic Sans MS" pitchFamily="66" charset="0"/>
              </a:rPr>
              <a:t>How can we weigh something that we cannot see?  </a:t>
            </a:r>
          </a:p>
          <a:p>
            <a:pPr algn="ctr"/>
            <a:r>
              <a:rPr lang="en-GB" sz="2400" dirty="0" smtClean="0">
                <a:solidFill>
                  <a:srgbClr val="002060"/>
                </a:solidFill>
                <a:latin typeface="Comic Sans MS" pitchFamily="66" charset="0"/>
              </a:rPr>
              <a:t>Like Atoms.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878" y="2198767"/>
            <a:ext cx="8814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Rather than weighing atoms, the masses of different elements are compared – This is where the term </a:t>
            </a:r>
            <a:r>
              <a:rPr lang="en-GB" sz="2000" b="1" dirty="0" smtClean="0">
                <a:latin typeface="Comic Sans MS" pitchFamily="66" charset="0"/>
              </a:rPr>
              <a:t>Relative</a:t>
            </a:r>
            <a:r>
              <a:rPr lang="en-GB" sz="2000" dirty="0" smtClean="0">
                <a:latin typeface="Comic Sans MS" pitchFamily="66" charset="0"/>
              </a:rPr>
              <a:t> Atomic Mass  comes from. 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03097"/>
            <a:ext cx="13335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54493" y="3306366"/>
            <a:ext cx="6443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The carbon-12 isotope is  the international standard all elemental masses are measured against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07" y="4797152"/>
            <a:ext cx="88148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Atomic masses are measured using the </a:t>
            </a:r>
            <a:r>
              <a:rPr lang="en-GB" sz="2000" b="1" dirty="0" smtClean="0">
                <a:latin typeface="Comic Sans MS" pitchFamily="66" charset="0"/>
              </a:rPr>
              <a:t>unified atomic mass unit, u </a:t>
            </a:r>
          </a:p>
          <a:p>
            <a:pPr algn="ctr"/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1 u = 1.660538782 x 10</a:t>
            </a:r>
            <a:r>
              <a:rPr lang="en-GB" sz="2000" baseline="30000" dirty="0" smtClean="0">
                <a:solidFill>
                  <a:srgbClr val="002060"/>
                </a:solidFill>
                <a:latin typeface="Comic Sans MS" pitchFamily="66" charset="0"/>
              </a:rPr>
              <a:t>-27</a:t>
            </a: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 kg</a:t>
            </a:r>
          </a:p>
          <a:p>
            <a:pPr algn="ctr"/>
            <a:endParaRPr lang="en-GB" sz="20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Comic Sans MS" pitchFamily="66" charset="0"/>
              </a:rPr>
              <a:t>The mass id one C-12 atom is 12 u.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Comic Sans MS" pitchFamily="66" charset="0"/>
              </a:rPr>
              <a:t>So the mass of one twelfth of a C-12 atom is 1 u. 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Relative Isotopic Mass  </a:t>
            </a:r>
            <a:endParaRPr lang="en-GB" sz="3600" b="1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9" y="1327247"/>
            <a:ext cx="1930524" cy="193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634" y="1569556"/>
            <a:ext cx="2164854" cy="162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6521" y="34290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Relative Isotopic Mass </a:t>
            </a:r>
            <a:r>
              <a:rPr lang="en-GB" sz="2000" dirty="0" smtClean="0">
                <a:latin typeface="Comic Sans MS" pitchFamily="66" charset="0"/>
              </a:rPr>
              <a:t>is the same as the mass number for an isotope.</a:t>
            </a:r>
          </a:p>
          <a:p>
            <a:endParaRPr lang="en-GB" sz="20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Comic Sans MS" pitchFamily="66" charset="0"/>
              </a:rPr>
              <a:t>Oxygen-16 has a relative isotopic mass of 16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Comic Sans MS" pitchFamily="66" charset="0"/>
              </a:rPr>
              <a:t>Sodium-23 </a:t>
            </a:r>
            <a:r>
              <a:rPr lang="en-GB" sz="2000" dirty="0">
                <a:latin typeface="Comic Sans MS" pitchFamily="66" charset="0"/>
              </a:rPr>
              <a:t>has a relative isotopic mass of </a:t>
            </a:r>
            <a:r>
              <a:rPr lang="en-GB" sz="2000" dirty="0" smtClean="0">
                <a:latin typeface="Comic Sans MS" pitchFamily="66" charset="0"/>
              </a:rPr>
              <a:t>23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Comic Sans MS" pitchFamily="66" charset="0"/>
              </a:rPr>
              <a:t>Chlorine-35</a:t>
            </a:r>
            <a:r>
              <a:rPr lang="en-GB" sz="2000" b="1" dirty="0">
                <a:latin typeface="Comic Sans MS" pitchFamily="66" charset="0"/>
              </a:rPr>
              <a:t> </a:t>
            </a:r>
            <a:r>
              <a:rPr lang="en-GB" sz="2000" dirty="0" smtClean="0">
                <a:latin typeface="Comic Sans MS" pitchFamily="66" charset="0"/>
              </a:rPr>
              <a:t>has a relative isotopic mass of 35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2000" dirty="0">
              <a:latin typeface="Comic Sans MS" pitchFamily="66" charset="0"/>
            </a:endParaRPr>
          </a:p>
          <a:p>
            <a:r>
              <a:rPr lang="en-GB" sz="2000" dirty="0" smtClean="0">
                <a:latin typeface="Comic Sans MS" pitchFamily="66" charset="0"/>
              </a:rPr>
              <a:t>(note how the mass no. of </a:t>
            </a:r>
            <a:r>
              <a:rPr lang="en-GB" sz="2000" dirty="0" err="1" smtClean="0">
                <a:latin typeface="Comic Sans MS" pitchFamily="66" charset="0"/>
              </a:rPr>
              <a:t>Cl</a:t>
            </a:r>
            <a:r>
              <a:rPr lang="en-GB" sz="2000" dirty="0" smtClean="0">
                <a:latin typeface="Comic Sans MS" pitchFamily="66" charset="0"/>
              </a:rPr>
              <a:t> on the periodic table is not exactly 35) </a:t>
            </a:r>
            <a:endParaRPr lang="en-GB" sz="20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686" y="1124744"/>
            <a:ext cx="8814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omic Sans MS" pitchFamily="66" charset="0"/>
              </a:rPr>
              <a:t>All the atoms in a sample of a single isotope are identical so have the same mass.</a:t>
            </a:r>
          </a:p>
        </p:txBody>
      </p:sp>
    </p:spTree>
    <p:extLst>
      <p:ext uri="{BB962C8B-B14F-4D97-AF65-F5344CB8AC3E}">
        <p14:creationId xmlns:p14="http://schemas.microsoft.com/office/powerpoint/2010/main" val="31581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Relative Atomic Mass - A</a:t>
            </a:r>
            <a:r>
              <a:rPr lang="en-GB" sz="3600" b="1" baseline="-25000" dirty="0" smtClean="0">
                <a:latin typeface="Comic Sans MS" pitchFamily="66" charset="0"/>
              </a:rPr>
              <a:t>r</a:t>
            </a:r>
            <a:r>
              <a:rPr lang="en-GB" sz="3600" b="1" dirty="0" smtClean="0">
                <a:latin typeface="Comic Sans MS" pitchFamily="66" charset="0"/>
              </a:rPr>
              <a:t>  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686" y="1124744"/>
            <a:ext cx="88148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omic Sans MS" pitchFamily="66" charset="0"/>
              </a:rPr>
              <a:t>Most elements are a mixture of naturally occurring isotopes in varying proportions. </a:t>
            </a:r>
          </a:p>
          <a:p>
            <a:pPr algn="ctr"/>
            <a:endParaRPr lang="en-GB" sz="2400" dirty="0"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en-GB" sz="2400" dirty="0" smtClean="0">
                <a:solidFill>
                  <a:srgbClr val="002060"/>
                </a:solidFill>
                <a:latin typeface="Comic Sans MS" pitchFamily="66" charset="0"/>
              </a:rPr>
              <a:t>The mass number on the periodic table is a weighted mean accounting for the different proportions if each isotope in nature.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603" y="3489136"/>
            <a:ext cx="8814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itchFamily="66" charset="0"/>
              </a:rPr>
              <a:t>The overall mass number of an element depends on;</a:t>
            </a:r>
          </a:p>
          <a:p>
            <a:endParaRPr lang="en-GB" sz="20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Comic Sans MS" pitchFamily="66" charset="0"/>
              </a:rPr>
              <a:t>The percentage abundance of the different isotopes.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 smtClean="0">
                <a:latin typeface="Comic Sans MS" pitchFamily="66" charset="0"/>
              </a:rPr>
              <a:t>The relative isotopic masses of the isotopes. 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252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Comic Sans MS" pitchFamily="66" charset="0"/>
              </a:rPr>
              <a:t>Relative Molecular Mass - M</a:t>
            </a:r>
            <a:r>
              <a:rPr lang="en-GB" sz="3600" b="1" baseline="-25000" dirty="0" smtClean="0">
                <a:latin typeface="Comic Sans MS" pitchFamily="66" charset="0"/>
              </a:rPr>
              <a:t>r</a:t>
            </a:r>
            <a:r>
              <a:rPr lang="en-GB" sz="3600" b="1" dirty="0" smtClean="0">
                <a:latin typeface="Comic Sans MS" pitchFamily="66" charset="0"/>
              </a:rPr>
              <a:t>  </a:t>
            </a:r>
            <a:endParaRPr lang="en-GB" sz="3600" b="1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686" y="1124744"/>
            <a:ext cx="8814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omic Sans MS" pitchFamily="66" charset="0"/>
              </a:rPr>
              <a:t>Many materials are made up of </a:t>
            </a:r>
            <a:r>
              <a:rPr lang="en-GB" sz="2400" b="1" dirty="0" smtClean="0">
                <a:solidFill>
                  <a:srgbClr val="002060"/>
                </a:solidFill>
                <a:latin typeface="Comic Sans MS" pitchFamily="66" charset="0"/>
              </a:rPr>
              <a:t>simple molecules</a:t>
            </a:r>
            <a:r>
              <a:rPr lang="en-GB" sz="2400" dirty="0" smtClean="0">
                <a:solidFill>
                  <a:srgbClr val="002060"/>
                </a:solidFill>
                <a:latin typeface="Comic Sans MS" pitchFamily="66" charset="0"/>
              </a:rPr>
              <a:t>. </a:t>
            </a:r>
          </a:p>
          <a:p>
            <a:pPr algn="ctr"/>
            <a:r>
              <a:rPr lang="en-GB" sz="2400" dirty="0" smtClean="0">
                <a:solidFill>
                  <a:srgbClr val="002060"/>
                </a:solidFill>
                <a:latin typeface="Comic Sans MS" pitchFamily="66" charset="0"/>
              </a:rPr>
              <a:t>e.g. the gasses in the air – N</a:t>
            </a:r>
            <a:r>
              <a:rPr lang="en-GB" sz="2400" baseline="-25000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  <a:r>
              <a:rPr lang="en-GB" sz="2400" dirty="0" smtClean="0">
                <a:solidFill>
                  <a:srgbClr val="002060"/>
                </a:solidFill>
                <a:latin typeface="Comic Sans MS" pitchFamily="66" charset="0"/>
              </a:rPr>
              <a:t> O</a:t>
            </a:r>
            <a:r>
              <a:rPr lang="en-GB" sz="2400" baseline="-25000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  <a:r>
              <a:rPr lang="en-GB" sz="2400" dirty="0" smtClean="0">
                <a:solidFill>
                  <a:srgbClr val="002060"/>
                </a:solidFill>
                <a:latin typeface="Comic Sans MS" pitchFamily="66" charset="0"/>
              </a:rPr>
              <a:t> and CO</a:t>
            </a:r>
            <a:r>
              <a:rPr lang="en-GB" sz="2400" baseline="-25000" dirty="0" smtClean="0">
                <a:solidFill>
                  <a:srgbClr val="00206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0603" y="3489136"/>
            <a:ext cx="8814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Comic Sans MS" pitchFamily="66" charset="0"/>
              </a:rPr>
              <a:t>Relative Molecular Mass </a:t>
            </a:r>
            <a:r>
              <a:rPr lang="en-GB" sz="2000" dirty="0" smtClean="0">
                <a:latin typeface="Comic Sans MS" pitchFamily="66" charset="0"/>
              </a:rPr>
              <a:t>is found by adding together the </a:t>
            </a:r>
            <a:r>
              <a:rPr lang="en-GB" sz="2000" b="1" dirty="0" smtClean="0">
                <a:latin typeface="Comic Sans MS" pitchFamily="66" charset="0"/>
              </a:rPr>
              <a:t>Relative Atomic Masses</a:t>
            </a:r>
            <a:r>
              <a:rPr lang="en-GB" sz="2000" dirty="0" smtClean="0">
                <a:latin typeface="Comic Sans MS" pitchFamily="66" charset="0"/>
              </a:rPr>
              <a:t> of the atoms in the molecule</a:t>
            </a:r>
          </a:p>
          <a:p>
            <a:endParaRPr lang="en-GB" sz="2000" b="1" dirty="0">
              <a:latin typeface="Comic Sans MS" pitchFamily="66" charset="0"/>
            </a:endParaRPr>
          </a:p>
          <a:p>
            <a:r>
              <a:rPr lang="en-GB" sz="2000" b="1" dirty="0" smtClean="0">
                <a:latin typeface="Comic Sans MS" pitchFamily="66" charset="0"/>
              </a:rPr>
              <a:t>e.g. H</a:t>
            </a:r>
            <a:r>
              <a:rPr lang="en-GB" sz="2000" b="1" baseline="-25000" dirty="0" smtClean="0">
                <a:latin typeface="Comic Sans MS" pitchFamily="66" charset="0"/>
              </a:rPr>
              <a:t>2</a:t>
            </a:r>
            <a:r>
              <a:rPr lang="en-GB" sz="2000" b="1" dirty="0" smtClean="0">
                <a:latin typeface="Comic Sans MS" pitchFamily="66" charset="0"/>
              </a:rPr>
              <a:t>O = (1.0 x 2) + 16 = 18 </a:t>
            </a:r>
            <a:endParaRPr lang="en-GB" sz="2000" b="1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1587624" cy="165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72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649</Words>
  <Application>Microsoft Office PowerPoint</Application>
  <PresentationFormat>On-screen Show (4:3)</PresentationFormat>
  <Paragraphs>107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Lees</dc:creator>
  <cp:lastModifiedBy>Victoria Lees</cp:lastModifiedBy>
  <cp:revision>13</cp:revision>
  <dcterms:created xsi:type="dcterms:W3CDTF">2011-09-07T15:09:24Z</dcterms:created>
  <dcterms:modified xsi:type="dcterms:W3CDTF">2011-09-07T19:55:46Z</dcterms:modified>
</cp:coreProperties>
</file>