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79" r:id="rId4"/>
    <p:sldId id="280" r:id="rId5"/>
    <p:sldId id="281" r:id="rId6"/>
    <p:sldId id="274" r:id="rId7"/>
    <p:sldId id="275" r:id="rId8"/>
    <p:sldId id="276" r:id="rId9"/>
    <p:sldId id="277" r:id="rId10"/>
    <p:sldId id="278" r:id="rId11"/>
    <p:sldId id="258" r:id="rId12"/>
    <p:sldId id="259" r:id="rId13"/>
    <p:sldId id="260" r:id="rId14"/>
    <p:sldId id="263" r:id="rId15"/>
    <p:sldId id="261" r:id="rId16"/>
    <p:sldId id="264" r:id="rId17"/>
    <p:sldId id="272" r:id="rId18"/>
    <p:sldId id="265" r:id="rId19"/>
    <p:sldId id="266" r:id="rId20"/>
    <p:sldId id="267" r:id="rId21"/>
    <p:sldId id="268" r:id="rId22"/>
    <p:sldId id="269" r:id="rId23"/>
    <p:sldId id="283" r:id="rId24"/>
    <p:sldId id="271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71CF-C32D-4A7B-8C1B-CF139A9BEDD3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921C8-1452-47E7-8A6F-6E3544019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73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8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4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6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4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8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9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2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BE7E-0261-4FA2-A29A-2D3FFAA37FC0}" type="datetimeFigureOut">
              <a:rPr lang="en-GB" smtClean="0"/>
              <a:t>17/11/2011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885B-CE7A-4184-92D5-3C169CE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createforless.com/InterchangeData/images/2/2006/0816/2007051705290512006-0816-6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32" y="2938121"/>
            <a:ext cx="2606408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82396" cy="1470025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Comic Sans MS" pitchFamily="66" charset="0"/>
              </a:rPr>
              <a:t>Keyword Dingbats (not elements)</a:t>
            </a:r>
            <a:endParaRPr lang="en-GB" sz="4000" u="sng" dirty="0">
              <a:latin typeface="Comic Sans MS" pitchFamily="66" charset="0"/>
            </a:endParaRPr>
          </a:p>
        </p:txBody>
      </p:sp>
      <p:pic>
        <p:nvPicPr>
          <p:cNvPr id="1026" name="Picture 2" descr="http://vanatic.co.uk/van/image/40/renault_kangoo.jpg?11902863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9756"/>
            <a:ext cx="2237820" cy="1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ined-glass-studio.co.uk/images/doors/4_panel_glazed_do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04" y="1220286"/>
            <a:ext cx="647027" cy="14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onsugar.com/files/2011/04/17/2/1430/14305791/391e8ce67f3a5a5f_whale_coloring_p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9626"/>
            <a:ext cx="1924289" cy="12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windonweb.com/event/uploaded_files/5763/images/armed_forces_swindon_450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0" y="1319428"/>
            <a:ext cx="2330756" cy="15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earnersdictionary.com/art/ld/pole_vaul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29" y="2835404"/>
            <a:ext cx="16746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2.static.flickr.com/1341/709945164_f945e4f4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84" y="5229200"/>
            <a:ext cx="1758904" cy="13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onicandeggman.files.wordpress.com/2010/09/sonic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90" y="5079741"/>
            <a:ext cx="1119940" cy="16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8055" y="5229200"/>
            <a:ext cx="545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s</a:t>
            </a:r>
            <a:endParaRPr lang="en-GB" sz="7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85436" y="5517232"/>
            <a:ext cx="587961" cy="792088"/>
          </a:xfrm>
          <a:prstGeom prst="line">
            <a:avLst/>
          </a:prstGeom>
          <a:ln w="254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5040" y="3915524"/>
            <a:ext cx="318877" cy="305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1652260"/>
            <a:ext cx="36740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2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48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emguide.co.uk/atoms/bonding/nh3h2oh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8" y="1657609"/>
            <a:ext cx="76351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llpapers10.net/wp-content/uploads/2009/07/Blue_ice_cub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75"/>
                    </a14:imgEffect>
                    <a14:imgEffect>
                      <a14:saturation sat="60000"/>
                    </a14:imgEffect>
                    <a14:imgEffect>
                      <a14:brightnessContrast bright="28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514" y="-27353"/>
            <a:ext cx="10023514" cy="687420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Comic Sans MS" pitchFamily="66" charset="0"/>
              </a:rPr>
              <a:t>Hydrogen Bonds</a:t>
            </a:r>
            <a:endParaRPr lang="en-GB" sz="54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544" y="1600200"/>
            <a:ext cx="9011344" cy="4525963"/>
          </a:xfrm>
        </p:spPr>
        <p:txBody>
          <a:bodyPr>
            <a:no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What happens to the volume of water when it freezes?</a:t>
            </a:r>
          </a:p>
          <a:p>
            <a:r>
              <a:rPr lang="en-GB" sz="5400" dirty="0" smtClean="0">
                <a:latin typeface="Comic Sans MS" pitchFamily="66" charset="0"/>
              </a:rPr>
              <a:t>How does this differ from other liquids?</a:t>
            </a:r>
          </a:p>
          <a:p>
            <a:r>
              <a:rPr lang="en-GB" sz="5400" dirty="0" smtClean="0">
                <a:latin typeface="Comic Sans MS" pitchFamily="66" charset="0"/>
              </a:rPr>
              <a:t>What causes this?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lmhurst.edu/~chm/vchembook/images/122iceliqu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" y="1552243"/>
            <a:ext cx="9157142" cy="53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4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500" dirty="0" smtClean="0">
                <a:latin typeface="Comic Sans MS" pitchFamily="66" charset="0"/>
              </a:rPr>
              <a:t>Ice has open lattice, H-bonds hold water molecules apart.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500" dirty="0" smtClean="0">
                <a:latin typeface="Comic Sans MS" pitchFamily="66" charset="0"/>
              </a:rPr>
              <a:t>When ice melts, H</a:t>
            </a:r>
            <a:r>
              <a:rPr lang="en-GB" sz="2500" baseline="-25000" dirty="0" smtClean="0">
                <a:latin typeface="Comic Sans MS" pitchFamily="66" charset="0"/>
              </a:rPr>
              <a:t>2</a:t>
            </a:r>
            <a:r>
              <a:rPr lang="en-GB" sz="2500" dirty="0" smtClean="0">
                <a:latin typeface="Comic Sans MS" pitchFamily="66" charset="0"/>
              </a:rPr>
              <a:t>O molecules move closer together.</a:t>
            </a:r>
            <a:endParaRPr lang="en-GB" sz="2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691813_aw_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001618" cy="63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itchFamily="66" charset="0"/>
              </a:rPr>
              <a:t>How much does volume increase?</a:t>
            </a:r>
            <a:endParaRPr lang="en-GB" b="1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46413"/>
              </p:ext>
            </p:extLst>
          </p:nvPr>
        </p:nvGraphicFramePr>
        <p:xfrm>
          <a:off x="323528" y="1772816"/>
          <a:ext cx="4330824" cy="4114800"/>
        </p:xfrm>
        <a:graphic>
          <a:graphicData uri="http://schemas.openxmlformats.org/drawingml/2006/table">
            <a:tbl>
              <a:tblPr/>
              <a:tblGrid>
                <a:gridCol w="2165412"/>
                <a:gridCol w="2165412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2400" b="1" dirty="0">
                          <a:latin typeface="+mn-lt"/>
                        </a:rPr>
                        <a:t>Comparison of: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endParaRPr lang="en-GB" sz="2400" dirty="0">
                        <a:latin typeface="+mn-lt"/>
                      </a:endParaRPr>
                    </a:p>
                    <a:p>
                      <a:r>
                        <a:rPr lang="en-GB" sz="2400" dirty="0">
                          <a:latin typeface="+mn-lt"/>
                        </a:rPr>
                        <a:t> </a:t>
                      </a:r>
                      <a:r>
                        <a:rPr lang="en-GB" sz="2400" b="1" dirty="0">
                          <a:latin typeface="+mn-lt"/>
                        </a:rPr>
                        <a:t>Liquid water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latin typeface="+mn-lt"/>
                      </a:endParaRPr>
                    </a:p>
                    <a:p>
                      <a:r>
                        <a:rPr lang="en-GB" sz="2400" b="1">
                          <a:latin typeface="+mn-lt"/>
                        </a:rPr>
                        <a:t> Ice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GB" sz="2400" dirty="0">
                        <a:latin typeface="+mn-lt"/>
                      </a:endParaRPr>
                    </a:p>
                    <a:p>
                      <a:r>
                        <a:rPr lang="en-GB" sz="2400" dirty="0">
                          <a:latin typeface="+mn-lt"/>
                        </a:rPr>
                        <a:t> Mass = 100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n-lt"/>
                      </a:endParaRPr>
                    </a:p>
                    <a:p>
                      <a:r>
                        <a:rPr lang="en-GB" sz="2400" dirty="0">
                          <a:latin typeface="+mn-lt"/>
                        </a:rPr>
                        <a:t> Mass = 100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n-GB" sz="2400">
                        <a:latin typeface="+mn-lt"/>
                      </a:endParaRPr>
                    </a:p>
                    <a:p>
                      <a:r>
                        <a:rPr lang="en-GB" sz="2400">
                          <a:latin typeface="+mn-lt"/>
                        </a:rPr>
                        <a:t> Volume = 100 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+mn-lt"/>
                      </a:endParaRPr>
                    </a:p>
                    <a:p>
                      <a:r>
                        <a:rPr lang="en-GB" sz="2400" dirty="0">
                          <a:latin typeface="+mn-lt"/>
                        </a:rPr>
                        <a:t> Volume = ? 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>
                          <a:latin typeface="+mn-lt"/>
                        </a:rPr>
                        <a:t> Density = 1.0 g/mL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+mn-lt"/>
                        </a:rPr>
                        <a:t>Density = 0.92 g/mL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352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556792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 </a:t>
            </a:r>
            <a:r>
              <a:rPr lang="en-GB" sz="2800" dirty="0" smtClean="0">
                <a:latin typeface="Comic Sans MS" pitchFamily="66" charset="0"/>
              </a:rPr>
              <a:t>1) Calculate </a:t>
            </a:r>
            <a:r>
              <a:rPr lang="en-GB" sz="2800" dirty="0">
                <a:latin typeface="Comic Sans MS" pitchFamily="66" charset="0"/>
              </a:rPr>
              <a:t>the volume in a 100 g ice cube with a density of 0.92 g per </a:t>
            </a:r>
            <a:r>
              <a:rPr lang="en-GB" sz="2800" dirty="0" err="1">
                <a:latin typeface="Comic Sans MS" pitchFamily="66" charset="0"/>
              </a:rPr>
              <a:t>mL</a:t>
            </a:r>
            <a:r>
              <a:rPr lang="en-GB" sz="2800" dirty="0" err="1" smtClean="0">
                <a:latin typeface="Comic Sans MS" pitchFamily="66" charset="0"/>
              </a:rPr>
              <a:t>.</a:t>
            </a:r>
            <a:endParaRPr lang="en-GB" sz="2800" dirty="0" smtClean="0">
              <a:latin typeface="Comic Sans MS" pitchFamily="66" charset="0"/>
            </a:endParaRP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 </a:t>
            </a:r>
            <a:r>
              <a:rPr lang="en-GB" sz="2800" dirty="0" smtClean="0">
                <a:latin typeface="Comic Sans MS" pitchFamily="66" charset="0"/>
              </a:rPr>
              <a:t>2) What </a:t>
            </a:r>
            <a:r>
              <a:rPr lang="en-GB" sz="2800" dirty="0">
                <a:latin typeface="Comic Sans MS" pitchFamily="66" charset="0"/>
              </a:rPr>
              <a:t>is the exact change in volume of the water when it freezes as ice?</a:t>
            </a:r>
          </a:p>
        </p:txBody>
      </p:sp>
    </p:spTree>
    <p:extLst>
      <p:ext uri="{BB962C8B-B14F-4D97-AF65-F5344CB8AC3E}">
        <p14:creationId xmlns:p14="http://schemas.microsoft.com/office/powerpoint/2010/main" val="29344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7569"/>
            <a:ext cx="10483937" cy="698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25" y="314729"/>
            <a:ext cx="8795320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8000" b="1" dirty="0" smtClean="0"/>
              <a:t>Many simple molecular structures are gases at room temperature but H</a:t>
            </a:r>
            <a:r>
              <a:rPr lang="en-GB" sz="8000" b="1" baseline="-25000" dirty="0" smtClean="0"/>
              <a:t>2</a:t>
            </a:r>
            <a:r>
              <a:rPr lang="en-GB" sz="8000" b="1" dirty="0" smtClean="0"/>
              <a:t>O is a liquid – why?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1065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Other molecules are held together by van der Waals’ forces.</a:t>
            </a:r>
          </a:p>
          <a:p>
            <a:r>
              <a:rPr lang="en-GB" sz="4000" dirty="0" smtClean="0">
                <a:latin typeface="Comic Sans MS" pitchFamily="66" charset="0"/>
              </a:rPr>
              <a:t>However, water molecules are held together by hydrogen bonds which are stronger and harder to overcome.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239474"/>
              </p:ext>
            </p:extLst>
          </p:nvPr>
        </p:nvGraphicFramePr>
        <p:xfrm>
          <a:off x="179512" y="1412776"/>
          <a:ext cx="871296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8082"/>
                <a:gridCol w="2974886"/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3200" u="sng" dirty="0" smtClean="0">
                          <a:latin typeface="Comic Sans MS" pitchFamily="66" charset="0"/>
                        </a:rPr>
                        <a:t>Bond type</a:t>
                      </a:r>
                      <a:endParaRPr lang="en-GB" sz="3200" u="sng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u="sng" dirty="0" smtClean="0">
                          <a:latin typeface="Comic Sans MS" pitchFamily="66" charset="0"/>
                        </a:rPr>
                        <a:t>Relative strength</a:t>
                      </a:r>
                      <a:endParaRPr lang="en-GB" sz="3200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Ionic and covalent bonds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1000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Hydrogen bonds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50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Dipole-dipole forces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10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1635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Van der Waals’ forces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Comic Sans MS" pitchFamily="66" charset="0"/>
                        </a:rPr>
                        <a:t>1</a:t>
                      </a:r>
                      <a:endParaRPr lang="en-GB" sz="3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7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Other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H-bonds also give water relatively high surface tension and viscosity.</a:t>
            </a:r>
          </a:p>
          <a:p>
            <a:r>
              <a:rPr lang="en-GB" sz="3600" dirty="0" smtClean="0"/>
              <a:t>H-bonds are important in organic compounds containing O-H and N-H bonds (alcohols, carboxylic acids </a:t>
            </a:r>
            <a:r>
              <a:rPr lang="en-GB" sz="3600" dirty="0" err="1" smtClean="0"/>
              <a:t>etc</a:t>
            </a:r>
            <a:r>
              <a:rPr lang="en-GB" sz="3600" dirty="0" smtClean="0"/>
              <a:t>)</a:t>
            </a:r>
          </a:p>
          <a:p>
            <a:r>
              <a:rPr lang="en-GB" sz="3600" dirty="0" smtClean="0"/>
              <a:t>They are responsible for shape of proteins and even DNA.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1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</a:t>
            </a:r>
            <a:endParaRPr lang="en-GB" dirty="0"/>
          </a:p>
        </p:txBody>
      </p:sp>
      <p:pic>
        <p:nvPicPr>
          <p:cNvPr id="4" name="Picture 8" descr="S691813_aw_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08712" cy="42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alaska-in-pictures.com/data/media/16/ice-floating-in-portage-lake_1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"/>
            <a:ext cx="9151796" cy="68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98884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atin typeface="Comic Sans MS" pitchFamily="66" charset="0"/>
              </a:rPr>
              <a:t>Why do </a:t>
            </a:r>
            <a:r>
              <a:rPr lang="en-GB" sz="4000" b="1" dirty="0" smtClean="0">
                <a:latin typeface="Comic Sans MS" pitchFamily="66" charset="0"/>
              </a:rPr>
              <a:t>icebergs float? </a:t>
            </a:r>
            <a:endParaRPr lang="en-GB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</a:t>
            </a:r>
            <a:endParaRPr lang="en-GB" dirty="0"/>
          </a:p>
        </p:txBody>
      </p:sp>
      <p:pic>
        <p:nvPicPr>
          <p:cNvPr id="4" name="Picture 8" descr="S691813_aw_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530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Double Helix</a:t>
            </a:r>
            <a:endParaRPr lang="en-GB" dirty="0"/>
          </a:p>
        </p:txBody>
      </p:sp>
      <p:pic>
        <p:nvPicPr>
          <p:cNvPr id="4" name="Picture 8" descr="S691813_aw_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5"/>
            <a:ext cx="2664296" cy="54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Key Point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i="1" u="sng" dirty="0" smtClean="0">
                <a:solidFill>
                  <a:srgbClr val="FF0000"/>
                </a:solidFill>
              </a:rPr>
              <a:t>Remember when ice melts or boils, hydrogen bonds break – but the covalent bonds do not.</a:t>
            </a:r>
            <a:endParaRPr lang="en-GB" sz="6000" b="1" i="1" u="sng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1560" y="476672"/>
            <a:ext cx="792088" cy="100811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380312" y="476672"/>
            <a:ext cx="1008112" cy="1556035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alaska-in-pictures.com/data/media/16/ice-floating-in-portage-lake_1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"/>
            <a:ext cx="9151796" cy="68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98884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Why do icebergs float? </a:t>
            </a:r>
            <a:endParaRPr lang="en-GB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itchFamily="66" charset="0"/>
              </a:rPr>
              <a:t>Questions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dirty="0" smtClean="0">
                <a:latin typeface="Comic Sans MS" pitchFamily="66" charset="0"/>
              </a:rPr>
              <a:t>Which of the following molecules have hydrogen bonding?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latin typeface="Comic Sans MS" pitchFamily="66" charset="0"/>
              </a:rPr>
              <a:t>H</a:t>
            </a:r>
            <a:r>
              <a:rPr lang="en-GB" sz="2800" baseline="-25000" dirty="0" smtClean="0">
                <a:latin typeface="Comic Sans MS" pitchFamily="66" charset="0"/>
              </a:rPr>
              <a:t>2</a:t>
            </a:r>
            <a:r>
              <a:rPr lang="en-GB" sz="2800" dirty="0" smtClean="0">
                <a:latin typeface="Comic Sans MS" pitchFamily="66" charset="0"/>
              </a:rPr>
              <a:t>S b) CH</a:t>
            </a:r>
            <a:r>
              <a:rPr lang="en-GB" sz="2800" baseline="-25000" dirty="0">
                <a:latin typeface="Comic Sans MS" pitchFamily="66" charset="0"/>
              </a:rPr>
              <a:t>4</a:t>
            </a:r>
            <a:r>
              <a:rPr lang="en-GB" sz="2800" dirty="0" smtClean="0">
                <a:latin typeface="Comic Sans MS" pitchFamily="66" charset="0"/>
              </a:rPr>
              <a:t> c) CH</a:t>
            </a:r>
            <a:r>
              <a:rPr lang="en-GB" sz="2800" baseline="-25000" dirty="0">
                <a:latin typeface="Comic Sans MS" pitchFamily="66" charset="0"/>
              </a:rPr>
              <a:t>3</a:t>
            </a:r>
            <a:r>
              <a:rPr lang="en-GB" sz="2800" dirty="0" smtClean="0">
                <a:latin typeface="Comic Sans MS" pitchFamily="66" charset="0"/>
              </a:rPr>
              <a:t>OH d) PH</a:t>
            </a:r>
            <a:r>
              <a:rPr lang="en-GB" sz="2800" baseline="-25000" dirty="0">
                <a:latin typeface="Comic Sans MS" pitchFamily="66" charset="0"/>
              </a:rPr>
              <a:t>3</a:t>
            </a:r>
            <a:r>
              <a:rPr lang="en-GB" sz="2800" dirty="0" smtClean="0">
                <a:latin typeface="Comic Sans MS" pitchFamily="66" charset="0"/>
              </a:rPr>
              <a:t> e) NO</a:t>
            </a:r>
            <a:r>
              <a:rPr lang="en-GB" sz="2800" baseline="-25000" dirty="0" smtClean="0">
                <a:latin typeface="Comic Sans MS" pitchFamily="66" charset="0"/>
              </a:rPr>
              <a:t>2</a:t>
            </a:r>
            <a:r>
              <a:rPr lang="en-GB" sz="2800" dirty="0" smtClean="0">
                <a:latin typeface="Comic Sans MS" pitchFamily="66" charset="0"/>
              </a:rPr>
              <a:t> f) CH</a:t>
            </a:r>
            <a:r>
              <a:rPr lang="en-GB" sz="2800" baseline="-25000" dirty="0" smtClean="0">
                <a:latin typeface="Comic Sans MS" pitchFamily="66" charset="0"/>
              </a:rPr>
              <a:t>3</a:t>
            </a:r>
            <a:r>
              <a:rPr lang="en-GB" sz="2800" dirty="0" smtClean="0">
                <a:latin typeface="Comic Sans MS" pitchFamily="66" charset="0"/>
              </a:rPr>
              <a:t>NH</a:t>
            </a:r>
            <a:r>
              <a:rPr lang="en-GB" sz="2800" baseline="-25000" dirty="0" smtClean="0">
                <a:latin typeface="Comic Sans MS" pitchFamily="66" charset="0"/>
              </a:rPr>
              <a:t>2</a:t>
            </a:r>
          </a:p>
          <a:p>
            <a:pPr marL="514350" indent="-514350">
              <a:buAutoNum type="alphaLcParenR"/>
            </a:pPr>
            <a:endParaRPr lang="en-GB" sz="2800" baseline="-25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itchFamily="66" charset="0"/>
              </a:rPr>
              <a:t>2) Draw diagrams showing H-bonds between: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latin typeface="Comic Sans MS" pitchFamily="66" charset="0"/>
              </a:rPr>
              <a:t>2 molecules of water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latin typeface="Comic Sans MS" pitchFamily="66" charset="0"/>
              </a:rPr>
              <a:t>2 molecules of ammonia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latin typeface="Comic Sans MS" pitchFamily="66" charset="0"/>
              </a:rPr>
              <a:t>2 molecules of ethanol</a:t>
            </a:r>
          </a:p>
          <a:p>
            <a:pPr marL="514350" indent="-514350">
              <a:buAutoNum type="alphaLcParenR"/>
            </a:pPr>
            <a:r>
              <a:rPr lang="en-GB" sz="2800" dirty="0" smtClean="0">
                <a:latin typeface="Comic Sans MS" pitchFamily="66" charset="0"/>
              </a:rPr>
              <a:t>1 molecule of water and 1 molecule of ethanol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u="sng" dirty="0" smtClean="0"/>
              <a:t>Homework</a:t>
            </a:r>
            <a:endParaRPr lang="en-GB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Create a revision guide for module 1 &amp; 2 for another Chemistry student.</a:t>
            </a:r>
          </a:p>
          <a:p>
            <a:r>
              <a:rPr lang="en-GB" sz="4400" dirty="0" smtClean="0">
                <a:latin typeface="Comic Sans MS" pitchFamily="66" charset="0"/>
              </a:rPr>
              <a:t>Due Next Friday – 25</a:t>
            </a:r>
            <a:r>
              <a:rPr lang="en-GB" sz="4400" baseline="30000" dirty="0" smtClean="0">
                <a:latin typeface="Comic Sans MS" pitchFamily="66" charset="0"/>
              </a:rPr>
              <a:t>th</a:t>
            </a:r>
            <a:r>
              <a:rPr lang="en-GB" sz="4400" dirty="0" smtClean="0">
                <a:latin typeface="Comic Sans MS" pitchFamily="66" charset="0"/>
              </a:rPr>
              <a:t> Nov</a:t>
            </a:r>
          </a:p>
          <a:p>
            <a:r>
              <a:rPr lang="en-GB" sz="4400" dirty="0" smtClean="0">
                <a:latin typeface="Comic Sans MS" pitchFamily="66" charset="0"/>
              </a:rPr>
              <a:t>These will actually be given to other students to use! 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>
                <a:latin typeface="Comic Sans MS" pitchFamily="66" charset="0"/>
              </a:rPr>
              <a:t>Starter Questions</a:t>
            </a:r>
            <a:endParaRPr lang="en-GB" sz="5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98751"/>
                <a:ext cx="9144000" cy="525658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>
                    <a:latin typeface="Comic Sans MS" pitchFamily="66" charset="0"/>
                  </a:rPr>
                  <a:t>Describe how van der Waals’ forces arise.</a:t>
                </a:r>
                <a:endParaRPr lang="en-GB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GB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latin typeface="Comic Sans MS" pitchFamily="66" charset="0"/>
                  </a:rPr>
                  <a:t>2.The boiling point of the group 7 elements are shown below. The all exist as diatomic molecules.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Comic Sans MS" pitchFamily="66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Comic Sans MS" pitchFamily="66" charset="0"/>
                  </a:rPr>
                  <a:t>F</a:t>
                </a:r>
                <a:r>
                  <a:rPr lang="en-GB" sz="2800" baseline="-25000" dirty="0" smtClean="0">
                    <a:latin typeface="Comic Sans MS" pitchFamily="66" charset="0"/>
                  </a:rPr>
                  <a:t>2</a:t>
                </a:r>
                <a:r>
                  <a:rPr lang="en-GB" sz="4000" baseline="-25000" dirty="0" smtClean="0">
                    <a:latin typeface="Comic Sans MS" pitchFamily="66" charset="0"/>
                  </a:rPr>
                  <a:t> </a:t>
                </a:r>
                <a:r>
                  <a:rPr lang="en-GB" sz="2800" dirty="0" smtClean="0">
                    <a:latin typeface="Comic Sans MS" pitchFamily="66" charset="0"/>
                  </a:rPr>
                  <a:t>= -188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GB" sz="4000" baseline="-25000" dirty="0" smtClean="0">
                    <a:latin typeface="Comic Sans MS" pitchFamily="66" charset="0"/>
                  </a:rPr>
                  <a:t>;</a:t>
                </a:r>
                <a:r>
                  <a:rPr lang="en-GB" sz="2800" baseline="-25000" dirty="0" smtClean="0">
                    <a:latin typeface="Comic Sans MS" pitchFamily="66" charset="0"/>
                  </a:rPr>
                  <a:t> </a:t>
                </a:r>
                <a:r>
                  <a:rPr lang="en-GB" sz="2800" dirty="0" smtClean="0">
                    <a:latin typeface="Comic Sans MS" pitchFamily="66" charset="0"/>
                  </a:rPr>
                  <a:t>Cl</a:t>
                </a:r>
                <a:r>
                  <a:rPr lang="en-GB" sz="2800" baseline="-25000" dirty="0" smtClean="0">
                    <a:latin typeface="Comic Sans MS" pitchFamily="66" charset="0"/>
                  </a:rPr>
                  <a:t>2 </a:t>
                </a:r>
                <a:r>
                  <a:rPr lang="en-GB" sz="4000" baseline="-25000" dirty="0" smtClean="0">
                    <a:latin typeface="Comic Sans MS" pitchFamily="66" charset="0"/>
                  </a:rPr>
                  <a:t>= </a:t>
                </a:r>
                <a:r>
                  <a:rPr lang="en-GB" sz="2800" dirty="0" smtClean="0">
                    <a:latin typeface="Comic Sans MS" pitchFamily="66" charset="0"/>
                  </a:rPr>
                  <a:t>-35</a:t>
                </a:r>
                <a:r>
                  <a:rPr lang="en-GB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GB" sz="2800" dirty="0">
                    <a:latin typeface="Comic Sans MS" pitchFamily="66" charset="0"/>
                  </a:rPr>
                  <a:t>; </a:t>
                </a:r>
                <a:r>
                  <a:rPr lang="en-GB" sz="2800" dirty="0" smtClean="0">
                    <a:latin typeface="Comic Sans MS" pitchFamily="66" charset="0"/>
                  </a:rPr>
                  <a:t>Br</a:t>
                </a:r>
                <a:r>
                  <a:rPr lang="en-GB" sz="2800" baseline="-25000" dirty="0" smtClean="0">
                    <a:latin typeface="Comic Sans MS" pitchFamily="66" charset="0"/>
                  </a:rPr>
                  <a:t>2 </a:t>
                </a:r>
                <a:r>
                  <a:rPr lang="en-GB" sz="4000" baseline="-25000" dirty="0">
                    <a:latin typeface="Comic Sans MS" pitchFamily="66" charset="0"/>
                  </a:rPr>
                  <a:t>= </a:t>
                </a:r>
                <a:r>
                  <a:rPr lang="en-GB" sz="2800" dirty="0" smtClean="0">
                    <a:latin typeface="Comic Sans MS" pitchFamily="66" charset="0"/>
                  </a:rPr>
                  <a:t>59</a:t>
                </a:r>
                <a:r>
                  <a:rPr lang="en-GB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GB" sz="2800" dirty="0" smtClean="0">
                    <a:latin typeface="Comic Sans MS" pitchFamily="66" charset="0"/>
                  </a:rPr>
                  <a:t>; I</a:t>
                </a:r>
                <a:r>
                  <a:rPr lang="en-GB" sz="2800" baseline="-25000" dirty="0" smtClean="0">
                    <a:latin typeface="Comic Sans MS" pitchFamily="66" charset="0"/>
                  </a:rPr>
                  <a:t>2 </a:t>
                </a:r>
                <a:r>
                  <a:rPr lang="en-GB" sz="4000" baseline="-25000" dirty="0">
                    <a:latin typeface="Comic Sans MS" pitchFamily="66" charset="0"/>
                  </a:rPr>
                  <a:t>= </a:t>
                </a:r>
                <a:r>
                  <a:rPr lang="en-GB" sz="2800" dirty="0" smtClean="0">
                    <a:latin typeface="Comic Sans MS" pitchFamily="66" charset="0"/>
                  </a:rPr>
                  <a:t>184</a:t>
                </a:r>
                <a:r>
                  <a:rPr lang="en-GB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GB" sz="2800" dirty="0" smtClean="0">
                    <a:latin typeface="Comic Sans MS" pitchFamily="66" charset="0"/>
                  </a:rPr>
                  <a:t>;</a:t>
                </a:r>
              </a:p>
              <a:p>
                <a:pPr marL="0" indent="0">
                  <a:buNone/>
                </a:pPr>
                <a:endParaRPr lang="en-GB" sz="28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latin typeface="Comic Sans MS" pitchFamily="66" charset="0"/>
                  </a:rPr>
                  <a:t>Explain this trend in terms of molecular forces. </a:t>
                </a:r>
                <a:endParaRPr lang="en-GB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98751"/>
                <a:ext cx="9144000" cy="5256584"/>
              </a:xfrm>
              <a:blipFill rotWithShape="1">
                <a:blip r:embed="rId2"/>
                <a:stretch>
                  <a:fillRect l="-2133" t="-3129" r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omic Sans MS" pitchFamily="66" charset="0"/>
              </a:rPr>
              <a:t>Hydrogen Bonding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u="sng" dirty="0" smtClean="0">
                <a:latin typeface="Comic Sans MS" pitchFamily="66" charset="0"/>
              </a:rPr>
              <a:t>Learning Objectives:</a:t>
            </a:r>
          </a:p>
          <a:p>
            <a:pPr marL="0" indent="0">
              <a:buNone/>
            </a:pPr>
            <a:endParaRPr lang="en-GB" sz="1100" b="1" u="sng" dirty="0" smtClean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Describe hydrogen bonding between molecules containing –OH and –NH groups.</a:t>
            </a:r>
          </a:p>
          <a:p>
            <a:r>
              <a:rPr lang="en-GB" dirty="0">
                <a:latin typeface="Comic Sans MS" pitchFamily="66" charset="0"/>
              </a:rPr>
              <a:t>Describe and explain the anomalous properties of water resulting from hydrogen bonding.</a:t>
            </a:r>
          </a:p>
          <a:p>
            <a:pPr marL="0" indent="0">
              <a:buNone/>
            </a:pPr>
            <a:endParaRPr lang="en-GB" sz="2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Comic Sans MS" pitchFamily="66" charset="0"/>
              </a:rPr>
              <a:t>Key Words: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Hydrogen bond, permanent dipole-dipole force, electronegativity, hydrogen, oxygen. </a:t>
            </a:r>
            <a:endParaRPr lang="en-GB" sz="2800" b="1" u="sng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997" cy="13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33" y="0"/>
            <a:ext cx="1462997" cy="13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omic Sans MS" pitchFamily="66" charset="0"/>
              </a:rPr>
              <a:t>Hydrogen Bonding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u="sng" dirty="0" smtClean="0">
                <a:latin typeface="Comic Sans MS" pitchFamily="66" charset="0"/>
              </a:rPr>
              <a:t>Hydrogen bond</a:t>
            </a:r>
            <a:r>
              <a:rPr lang="en-GB" sz="2800" dirty="0" smtClean="0">
                <a:latin typeface="Comic Sans MS" pitchFamily="66" charset="0"/>
              </a:rPr>
              <a:t>: is a strong dipole-dipole attraction between:</a:t>
            </a:r>
          </a:p>
          <a:p>
            <a:r>
              <a:rPr lang="en-GB" sz="2800" dirty="0" smtClean="0">
                <a:latin typeface="Comic Sans MS" pitchFamily="66" charset="0"/>
              </a:rPr>
              <a:t>An electron-deficient hydrogen atom on one molecule (O-H</a:t>
            </a:r>
            <a:r>
              <a:rPr lang="el-GR" sz="2800" baseline="30000" dirty="0" smtClean="0">
                <a:latin typeface="Comic Sans MS" pitchFamily="66" charset="0"/>
              </a:rPr>
              <a:t>δ</a:t>
            </a:r>
            <a:r>
              <a:rPr lang="en-GB" sz="2800" baseline="30000" dirty="0" smtClean="0">
                <a:latin typeface="Comic Sans MS" pitchFamily="66" charset="0"/>
              </a:rPr>
              <a:t>+</a:t>
            </a:r>
            <a:r>
              <a:rPr lang="en-GB" sz="2800" dirty="0" smtClean="0">
                <a:latin typeface="Comic Sans MS" pitchFamily="66" charset="0"/>
              </a:rPr>
              <a:t> or N-H</a:t>
            </a:r>
            <a:r>
              <a:rPr lang="el-GR" sz="2800" baseline="30000" dirty="0">
                <a:latin typeface="Comic Sans MS" pitchFamily="66" charset="0"/>
              </a:rPr>
              <a:t> δ</a:t>
            </a:r>
            <a:r>
              <a:rPr lang="en-GB" sz="2800" baseline="30000" dirty="0" smtClean="0">
                <a:latin typeface="Comic Sans MS" pitchFamily="66" charset="0"/>
              </a:rPr>
              <a:t>+</a:t>
            </a:r>
            <a:r>
              <a:rPr lang="en-GB" sz="2800" dirty="0" smtClean="0">
                <a:latin typeface="Comic Sans MS" pitchFamily="66" charset="0"/>
              </a:rPr>
              <a:t>) and;</a:t>
            </a:r>
          </a:p>
          <a:p>
            <a:r>
              <a:rPr lang="en-GB" sz="2800" dirty="0" smtClean="0">
                <a:latin typeface="Comic Sans MS" pitchFamily="66" charset="0"/>
              </a:rPr>
              <a:t>A lone-pair of electrons </a:t>
            </a:r>
            <a:r>
              <a:rPr lang="en-GB" sz="2800" smtClean="0">
                <a:latin typeface="Comic Sans MS" pitchFamily="66" charset="0"/>
              </a:rPr>
              <a:t>on </a:t>
            </a:r>
            <a:r>
              <a:rPr lang="en-GB" sz="2800" smtClean="0">
                <a:latin typeface="Comic Sans MS" pitchFamily="66" charset="0"/>
              </a:rPr>
              <a:t>a </a:t>
            </a:r>
            <a:r>
              <a:rPr lang="en-GB" sz="2800" dirty="0" smtClean="0">
                <a:latin typeface="Comic Sans MS" pitchFamily="66" charset="0"/>
              </a:rPr>
              <a:t>highly electronegative atom on a </a:t>
            </a:r>
            <a:r>
              <a:rPr lang="en-GB" sz="2800" i="1" dirty="0" smtClean="0">
                <a:latin typeface="Comic Sans MS" pitchFamily="66" charset="0"/>
              </a:rPr>
              <a:t>different</a:t>
            </a:r>
            <a:r>
              <a:rPr lang="en-GB" sz="2800" dirty="0" smtClean="0">
                <a:latin typeface="Comic Sans MS" pitchFamily="66" charset="0"/>
              </a:rPr>
              <a:t> molecule</a:t>
            </a:r>
            <a:r>
              <a:rPr lang="en-GB" sz="2800" i="1" dirty="0" smtClean="0">
                <a:latin typeface="Comic Sans MS" pitchFamily="66" charset="0"/>
              </a:rPr>
              <a:t>. </a:t>
            </a:r>
            <a:r>
              <a:rPr lang="en-GB" sz="2800" dirty="0" smtClean="0">
                <a:latin typeface="Comic Sans MS" pitchFamily="66" charset="0"/>
              </a:rPr>
              <a:t>(H-O</a:t>
            </a:r>
            <a:r>
              <a:rPr lang="el-GR" sz="2800" baseline="30000" dirty="0" smtClean="0">
                <a:latin typeface="Comic Sans MS" pitchFamily="66" charset="0"/>
              </a:rPr>
              <a:t>δ</a:t>
            </a:r>
            <a:r>
              <a:rPr lang="en-GB" sz="2800" baseline="30000" dirty="0" smtClean="0">
                <a:latin typeface="Comic Sans MS" pitchFamily="66" charset="0"/>
              </a:rPr>
              <a:t>-</a:t>
            </a:r>
            <a:r>
              <a:rPr lang="en-GB" sz="2800" dirty="0" smtClean="0">
                <a:latin typeface="Comic Sans MS" pitchFamily="66" charset="0"/>
              </a:rPr>
              <a:t> or H-N</a:t>
            </a:r>
            <a:r>
              <a:rPr lang="el-GR" sz="2800" baseline="30000" dirty="0" smtClean="0">
                <a:latin typeface="Comic Sans MS" pitchFamily="66" charset="0"/>
              </a:rPr>
              <a:t>δ</a:t>
            </a:r>
            <a:r>
              <a:rPr lang="en-GB" sz="2800" baseline="30000" dirty="0">
                <a:latin typeface="Comic Sans MS" pitchFamily="66" charset="0"/>
              </a:rPr>
              <a:t>-</a:t>
            </a:r>
            <a:r>
              <a:rPr lang="en-GB" sz="2800" dirty="0" smtClean="0">
                <a:latin typeface="Comic Sans MS" pitchFamily="66" charset="0"/>
              </a:rPr>
              <a:t>)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2997" cy="13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33" y="0"/>
            <a:ext cx="1462997" cy="13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725144"/>
            <a:ext cx="8568952" cy="147616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800" b="1" dirty="0" smtClean="0">
                <a:latin typeface="Comic Sans MS" pitchFamily="66" charset="0"/>
              </a:rPr>
              <a:t>Draw out a few water molecules, assign their dipoles and predict </a:t>
            </a:r>
            <a:r>
              <a:rPr lang="en-GB" sz="2800" b="1" dirty="0" smtClean="0">
                <a:latin typeface="Comic Sans MS" pitchFamily="66" charset="0"/>
              </a:rPr>
              <a:t>what </a:t>
            </a:r>
            <a:r>
              <a:rPr lang="en-GB" sz="2800" b="1" dirty="0" smtClean="0">
                <a:latin typeface="Comic Sans MS" pitchFamily="66" charset="0"/>
              </a:rPr>
              <a:t>kind of intermolecular forces there are between them. </a:t>
            </a:r>
            <a:endParaRPr lang="en-GB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The boiling point of compounds of hydrogen and group 4 elements. Why does it increase?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10242" name="Picture 2" descr="http://www.chemguide.co.uk/atoms/bonding/bptgp4hy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3744"/>
            <a:ext cx="80833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024" y="1124744"/>
            <a:ext cx="3739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Look at the </a:t>
            </a:r>
            <a:r>
              <a:rPr lang="en-GB" sz="3600" dirty="0" err="1" smtClean="0">
                <a:latin typeface="Comic Sans MS" pitchFamily="66" charset="0"/>
              </a:rPr>
              <a:t>the</a:t>
            </a:r>
            <a:r>
              <a:rPr lang="en-GB" sz="3600" dirty="0" smtClean="0">
                <a:latin typeface="Comic Sans MS" pitchFamily="66" charset="0"/>
              </a:rPr>
              <a:t> boiling points of compounds of hydrogen and group 5,6 and 7 elements. </a:t>
            </a:r>
          </a:p>
          <a:p>
            <a:endParaRPr lang="en-GB" sz="3600" dirty="0" smtClean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What is unusual?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>
            <a:fillRect/>
          </a:stretch>
        </p:blipFill>
        <p:spPr bwMode="auto">
          <a:xfrm>
            <a:off x="107504" y="216291"/>
            <a:ext cx="5127365" cy="66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54377" y="234801"/>
            <a:ext cx="668194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Cordia New" pitchFamily="34" charset="-34"/>
              </a:rPr>
              <a:t>How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Cordia New" pitchFamily="34" charset="-34"/>
              </a:rPr>
              <a:t>hydrogen bonding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Cordia New" pitchFamily="34" charset="-34"/>
              </a:rPr>
              <a:t> affects boiling points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691813_aw_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60648"/>
            <a:ext cx="554715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821" y="5534209"/>
            <a:ext cx="840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Occurs in O-H and N-H bonds ( and H-F)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>
                <a:latin typeface="Comic Sans MS" pitchFamily="66" charset="0"/>
              </a:rPr>
              <a:t>Why do hydrogen bonds only form between O-H and N-H (and F-H)? </a:t>
            </a:r>
          </a:p>
          <a:p>
            <a:endParaRPr lang="en-GB" sz="4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itchFamily="66" charset="0"/>
              </a:rPr>
              <a:t>It might help to sketch the shape and dipoles of the molecules containing these atoms (such as H</a:t>
            </a:r>
            <a:r>
              <a:rPr lang="en-GB" sz="4800" baseline="-25000" dirty="0" smtClean="0">
                <a:latin typeface="Comic Sans MS" pitchFamily="66" charset="0"/>
              </a:rPr>
              <a:t>2</a:t>
            </a:r>
            <a:r>
              <a:rPr lang="en-GB" sz="4800" dirty="0" smtClean="0">
                <a:latin typeface="Comic Sans MS" pitchFamily="66" charset="0"/>
              </a:rPr>
              <a:t>O)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571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Keyword Dingbats (not elements)</vt:lpstr>
      <vt:lpstr>PowerPoint Presentation</vt:lpstr>
      <vt:lpstr>Starter Questions</vt:lpstr>
      <vt:lpstr>Hydrogen Bonding </vt:lpstr>
      <vt:lpstr>Hydrogen Bonding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Hydrogen Bonds</vt:lpstr>
      <vt:lpstr>PowerPoint Presentation</vt:lpstr>
      <vt:lpstr>PowerPoint Presentation</vt:lpstr>
      <vt:lpstr>How much does volume increase?</vt:lpstr>
      <vt:lpstr>PowerPoint Presentation</vt:lpstr>
      <vt:lpstr>PowerPoint Presentation</vt:lpstr>
      <vt:lpstr>PowerPoint Presentation</vt:lpstr>
      <vt:lpstr>Other</vt:lpstr>
      <vt:lpstr>DNA</vt:lpstr>
      <vt:lpstr>DNA</vt:lpstr>
      <vt:lpstr>DNA Double Helix</vt:lpstr>
      <vt:lpstr>Key Point</vt:lpstr>
      <vt:lpstr>PowerPoint Presentation</vt:lpstr>
      <vt:lpstr>Questions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 Dingbats (not elements)</dc:title>
  <dc:creator>Jacobs</dc:creator>
  <cp:lastModifiedBy>Victoria Lees</cp:lastModifiedBy>
  <cp:revision>24</cp:revision>
  <dcterms:created xsi:type="dcterms:W3CDTF">2011-10-16T20:36:23Z</dcterms:created>
  <dcterms:modified xsi:type="dcterms:W3CDTF">2011-11-17T14:31:54Z</dcterms:modified>
</cp:coreProperties>
</file>