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9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5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4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41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6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1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5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9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0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8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6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302" y="-49283"/>
            <a:ext cx="1171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–Chemistry </a:t>
            </a:r>
            <a:r>
              <a:rPr lang="en-GB" sz="2400" u="sng" dirty="0">
                <a:solidFill>
                  <a:srgbClr val="FF0000"/>
                </a:solidFill>
                <a:latin typeface="Blue Ridge Heavy SF" panose="020BE200000000000000" pitchFamily="34" charset="0"/>
              </a:rPr>
              <a:t>1</a:t>
            </a:r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 – Making a salt from a carbonate or oxide</a:t>
            </a:r>
            <a:endParaRPr lang="en-GB" sz="24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056" y="997156"/>
            <a:ext cx="49475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how to make a pure, dry sample of a soluble salt from an insoluble carbonate or oxide.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1316" y="997156"/>
            <a:ext cx="6716629" cy="50783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r>
              <a:rPr lang="en-GB" u="sng" dirty="0" smtClean="0"/>
              <a:t>Acid + Carbonate</a:t>
            </a:r>
          </a:p>
          <a:p>
            <a:r>
              <a:rPr lang="en-GB" dirty="0" smtClean="0"/>
              <a:t>Limewater (calcium </a:t>
            </a:r>
          </a:p>
          <a:p>
            <a:r>
              <a:rPr lang="en-GB" dirty="0"/>
              <a:t>h</a:t>
            </a:r>
            <a:r>
              <a:rPr lang="en-GB" dirty="0" smtClean="0"/>
              <a:t>ydroxide can be used</a:t>
            </a:r>
          </a:p>
          <a:p>
            <a:r>
              <a:rPr lang="en-GB" dirty="0" smtClean="0"/>
              <a:t>To show Co</a:t>
            </a:r>
            <a:r>
              <a:rPr lang="en-GB" baseline="-25000" dirty="0" smtClean="0"/>
              <a:t>z </a:t>
            </a:r>
            <a:r>
              <a:rPr lang="en-GB" dirty="0" smtClean="0"/>
              <a:t>is produced</a:t>
            </a:r>
            <a:endParaRPr lang="en-GB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/>
          </a:p>
          <a:p>
            <a:r>
              <a:rPr lang="en-GB" u="sng" dirty="0" smtClean="0"/>
              <a:t>Acid + Metal Oxide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Excess of metal oxide added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Need to heat the solution</a:t>
            </a:r>
          </a:p>
          <a:p>
            <a:r>
              <a:rPr lang="en-GB" dirty="0" smtClean="0"/>
              <a:t>to ensure as acid fully reacts</a:t>
            </a:r>
          </a:p>
          <a:p>
            <a:r>
              <a:rPr lang="en-GB" dirty="0" smtClean="0"/>
              <a:t>with available metal oxide</a:t>
            </a:r>
          </a:p>
          <a:p>
            <a:r>
              <a:rPr lang="en-GB" dirty="0" smtClean="0"/>
              <a:t>particles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Then filter to remove </a:t>
            </a:r>
          </a:p>
          <a:p>
            <a:r>
              <a:rPr lang="en-GB" dirty="0" smtClean="0"/>
              <a:t>Excess metal oxide</a:t>
            </a:r>
            <a:endParaRPr lang="en-GB" dirty="0"/>
          </a:p>
          <a:p>
            <a:endParaRPr lang="en-GB" u="sng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3219" y="3299097"/>
            <a:ext cx="4933353" cy="230832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How do you get solid crystals from the salt solution (</a:t>
            </a:r>
            <a:r>
              <a:rPr lang="en-GB" i="1" dirty="0" smtClean="0"/>
              <a:t>crystallize, evaporate the water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do we heat the solution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are the risks and safety precautions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do we filter the solution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How could we test the pH of the salt solution?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Name the salt produced.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0854" y="39102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Salt: an ionic substance	soluble: something that dissolves in water		insoluble: something that doesn’t dissolve in water</a:t>
            </a:r>
          </a:p>
          <a:p>
            <a:r>
              <a:rPr lang="en-GB" sz="1600" dirty="0" smtClean="0"/>
              <a:t>Acid + metal carbonate </a:t>
            </a:r>
            <a:r>
              <a:rPr lang="en-GB" sz="1600" dirty="0" smtClean="0">
                <a:sym typeface="Wingdings" panose="05000000000000000000" pitchFamily="2" charset="2"/>
              </a:rPr>
              <a:t> metal salt + water + carbon dioxide 		Acid + metal oxide  metal salt + water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73219" y="2009627"/>
            <a:ext cx="4834879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Results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Hydrochloric Acid makes Metal Chlorides</a:t>
            </a:r>
          </a:p>
          <a:p>
            <a:pPr marL="285750" indent="-285750">
              <a:buFontTx/>
              <a:buChar char="-"/>
            </a:pPr>
            <a:r>
              <a:rPr lang="en-GB" dirty="0" err="1" smtClean="0"/>
              <a:t>Sulfuric</a:t>
            </a:r>
            <a:r>
              <a:rPr lang="en-GB" dirty="0" smtClean="0"/>
              <a:t> Acid makes Metal </a:t>
            </a:r>
            <a:r>
              <a:rPr lang="en-GB" dirty="0" err="1" smtClean="0"/>
              <a:t>Sulfates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Nitric Acid makes Metal Nitrates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213" y="3734644"/>
            <a:ext cx="3429833" cy="18595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314" y="1019989"/>
            <a:ext cx="4047632" cy="248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95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320" y="-54907"/>
            <a:ext cx="10491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 Chemistry 1 – Electrolysis</a:t>
            </a:r>
            <a:endParaRPr lang="en-GB" sz="28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150" y="785297"/>
            <a:ext cx="5632259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sz="1600" dirty="0" smtClean="0"/>
              <a:t>To find out how different solutions behave when electrolysed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83449" y="515165"/>
            <a:ext cx="6203465" cy="618630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r>
              <a:rPr lang="en-GB" u="sng" dirty="0" smtClean="0"/>
              <a:t>Molten compounds or less </a:t>
            </a:r>
          </a:p>
          <a:p>
            <a:r>
              <a:rPr lang="en-GB" u="sng" dirty="0" smtClean="0"/>
              <a:t>reactive salt solutions</a:t>
            </a:r>
            <a:endParaRPr lang="en-GB" u="sng" dirty="0"/>
          </a:p>
          <a:p>
            <a:endParaRPr lang="en-GB" u="sng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Positive ions to negative </a:t>
            </a:r>
          </a:p>
          <a:p>
            <a:r>
              <a:rPr lang="en-GB" dirty="0" smtClean="0"/>
              <a:t>electrode. Negative ions to </a:t>
            </a:r>
          </a:p>
          <a:p>
            <a:r>
              <a:rPr lang="en-GB" dirty="0" smtClean="0"/>
              <a:t>positive electrode. Easy.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u="sng" dirty="0" smtClean="0"/>
              <a:t>More reactive metal solutions</a:t>
            </a:r>
          </a:p>
          <a:p>
            <a:r>
              <a:rPr lang="en-GB" u="sng" dirty="0" smtClean="0"/>
              <a:t>e.g. Sodium Chloride solution</a:t>
            </a:r>
          </a:p>
          <a:p>
            <a:r>
              <a:rPr lang="en-GB" u="sng" dirty="0" smtClean="0"/>
              <a:t>(Brine)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If the metal is more reactive</a:t>
            </a:r>
          </a:p>
          <a:p>
            <a:r>
              <a:rPr lang="en-GB" dirty="0" smtClean="0"/>
              <a:t>than Hydrogen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Hydrogen is produced at the </a:t>
            </a:r>
          </a:p>
          <a:p>
            <a:r>
              <a:rPr lang="en-GB" dirty="0" smtClean="0"/>
              <a:t>Negative electrode (instead of</a:t>
            </a:r>
          </a:p>
          <a:p>
            <a:r>
              <a:rPr lang="en-GB" dirty="0" smtClean="0"/>
              <a:t>the metal).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Metal hydroxide is produced</a:t>
            </a:r>
          </a:p>
          <a:p>
            <a:r>
              <a:rPr lang="en-GB" dirty="0" smtClean="0"/>
              <a:t>In the solution.</a:t>
            </a:r>
            <a:endParaRPr lang="en-GB" dirty="0"/>
          </a:p>
          <a:p>
            <a:endParaRPr lang="en-GB" u="sng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9150" y="1592559"/>
            <a:ext cx="5632259" cy="258532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How could you test the gas that is produced (</a:t>
            </a:r>
            <a:r>
              <a:rPr lang="en-GB" i="1" dirty="0" smtClean="0"/>
              <a:t>hydrogen = pop, chlorine = bleaches damp litmus paper).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happens when the …….. Ions get to the ……. Electrode? (</a:t>
            </a:r>
            <a:r>
              <a:rPr lang="en-GB" i="1" dirty="0" smtClean="0"/>
              <a:t>positive ions are reduced – gain electrons. Negative ions are oxidised – lose electrons).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would happen if you added universal indicator to the solution? (</a:t>
            </a:r>
            <a:r>
              <a:rPr lang="en-GB" i="1" dirty="0" smtClean="0"/>
              <a:t>turns purple – hydroxide is produced – alkali).</a:t>
            </a:r>
            <a:endParaRPr lang="en-GB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431391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Electrolysis: when a salt solution is separated using electricity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227" y="552087"/>
            <a:ext cx="2857500" cy="2857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0277" y="3608319"/>
            <a:ext cx="28384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9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302" y="-49283"/>
            <a:ext cx="1171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–Chemistry </a:t>
            </a:r>
            <a:r>
              <a:rPr lang="en-GB" sz="2400" u="sng" dirty="0">
                <a:solidFill>
                  <a:srgbClr val="FF0000"/>
                </a:solidFill>
                <a:latin typeface="Blue Ridge Heavy SF" panose="020BE200000000000000" pitchFamily="34" charset="0"/>
              </a:rPr>
              <a:t>1</a:t>
            </a:r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 – Temperature changes in solutions</a:t>
            </a:r>
            <a:endParaRPr lang="en-GB" sz="24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191" y="917421"/>
            <a:ext cx="48348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how different variables affect energy changes in solutions.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4247" y="934314"/>
            <a:ext cx="6716629" cy="393954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r>
              <a:rPr lang="en-GB" dirty="0" smtClean="0"/>
              <a:t>- Displacement (e.g. Copper </a:t>
            </a:r>
            <a:r>
              <a:rPr lang="en-GB" dirty="0" err="1" smtClean="0"/>
              <a:t>Sulfate</a:t>
            </a:r>
            <a:r>
              <a:rPr lang="en-GB" dirty="0" smtClean="0"/>
              <a:t> + Iron </a:t>
            </a:r>
            <a:r>
              <a:rPr lang="en-GB" dirty="0" smtClean="0">
                <a:sym typeface="Wingdings" panose="05000000000000000000" pitchFamily="2" charset="2"/>
              </a:rPr>
              <a:t> Iron </a:t>
            </a:r>
            <a:r>
              <a:rPr lang="en-GB" dirty="0" err="1" smtClean="0">
                <a:sym typeface="Wingdings" panose="05000000000000000000" pitchFamily="2" charset="2"/>
              </a:rPr>
              <a:t>Sulfate</a:t>
            </a:r>
            <a:r>
              <a:rPr lang="en-GB" dirty="0" smtClean="0">
                <a:sym typeface="Wingdings" panose="05000000000000000000" pitchFamily="2" charset="2"/>
              </a:rPr>
              <a:t> + Copper</a:t>
            </a:r>
            <a:r>
              <a:rPr lang="en-GB" u="sng" dirty="0" smtClean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Neutralisation </a:t>
            </a:r>
          </a:p>
          <a:p>
            <a:r>
              <a:rPr lang="en-GB" sz="1600" dirty="0" smtClean="0"/>
              <a:t>(e.g. Hydrochloric Acid + Sodium Hydroxide </a:t>
            </a:r>
            <a:r>
              <a:rPr lang="en-GB" sz="1600" dirty="0" smtClean="0">
                <a:sym typeface="Wingdings" panose="05000000000000000000" pitchFamily="2" charset="2"/>
              </a:rPr>
              <a:t> Sodium Chloride + Water)</a:t>
            </a:r>
            <a:endParaRPr lang="en-GB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92850" y="5085827"/>
            <a:ext cx="11848026" cy="120032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do you use a polystyrene cup / lid? (</a:t>
            </a:r>
            <a:r>
              <a:rPr lang="en-GB" i="1" dirty="0" smtClean="0"/>
              <a:t>to reduce temperature loss to the surroundings -  makes results more accurate)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Resolution and accuracy of measurements.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Repeatability, calculating mean results, uncertainty </a:t>
            </a:r>
            <a:r>
              <a:rPr lang="en-GB" smtClean="0"/>
              <a:t>etc</a:t>
            </a:r>
            <a:endParaRPr lang="en-GB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0854" y="39102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Exothermic reaction: releases energy (heat exits)	Endothermic reaction: absorbs energy (gets cold)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7191" y="1962052"/>
            <a:ext cx="4834879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Results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Displacement reactions are exothermic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Neutralisation reactions are exothermic</a:t>
            </a:r>
          </a:p>
        </p:txBody>
      </p:sp>
      <p:pic>
        <p:nvPicPr>
          <p:cNvPr id="13" name="Picture 12" descr="Layout Disk 1:01_Q2A Media:OUP:GCSE Kerboodle Worksheets:Design HO 02/07:z_Source:830885 AQA GCSE Science Kerboodle HO 6 Jan 2017:06 02 17:Priority 2:Priority 2 PNGs:oxo_AQA16_C701_pr01_awfg01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335150" y="1328619"/>
            <a:ext cx="4972050" cy="2637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403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475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Blue Ridge Heavy SF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Webb</dc:creator>
  <cp:lastModifiedBy>A Webb</cp:lastModifiedBy>
  <cp:revision>57</cp:revision>
  <dcterms:created xsi:type="dcterms:W3CDTF">2017-06-22T08:23:19Z</dcterms:created>
  <dcterms:modified xsi:type="dcterms:W3CDTF">2017-06-27T10:48:09Z</dcterms:modified>
</cp:coreProperties>
</file>