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2" r:id="rId3"/>
    <p:sldId id="263" r:id="rId4"/>
    <p:sldId id="264" r:id="rId5"/>
    <p:sldId id="265" r:id="rId6"/>
    <p:sldId id="266" r:id="rId7"/>
    <p:sldId id="267" r:id="rId8"/>
    <p:sldId id="269" r:id="rId9"/>
    <p:sldId id="271" r:id="rId10"/>
    <p:sldId id="272" r:id="rId11"/>
    <p:sldId id="273" r:id="rId12"/>
    <p:sldId id="274" r:id="rId13"/>
    <p:sldId id="275" r:id="rId14"/>
    <p:sldId id="276" r:id="rId15"/>
    <p:sldId id="277" r:id="rId16"/>
    <p:sldId id="278" r:id="rId17"/>
    <p:sldId id="279" r:id="rId18"/>
    <p:sldId id="280" r:id="rId19"/>
    <p:sldId id="281" r:id="rId20"/>
    <p:sldId id="282" r:id="rId21"/>
    <p:sldId id="283" r:id="rId22"/>
    <p:sldId id="284" r:id="rId23"/>
    <p:sldId id="285" r:id="rId24"/>
    <p:sldId id="286" r:id="rId25"/>
    <p:sldId id="287" r:id="rId26"/>
    <p:sldId id="288" r:id="rId27"/>
    <p:sldId id="289" r:id="rId28"/>
    <p:sldId id="290" r:id="rId29"/>
    <p:sldId id="291" r:id="rId30"/>
    <p:sldId id="292" r:id="rId31"/>
    <p:sldId id="293" r:id="rId32"/>
    <p:sldId id="294" r:id="rId33"/>
    <p:sldId id="295" r:id="rId34"/>
    <p:sldId id="296" r:id="rId35"/>
    <p:sldId id="297" r:id="rId36"/>
    <p:sldId id="298" r:id="rId37"/>
    <p:sldId id="299" r:id="rId38"/>
    <p:sldId id="300" r:id="rId39"/>
    <p:sldId id="301" r:id="rId40"/>
    <p:sldId id="302" r:id="rId41"/>
    <p:sldId id="303" r:id="rId42"/>
    <p:sldId id="304" r:id="rId43"/>
    <p:sldId id="305" r:id="rId44"/>
    <p:sldId id="306" r:id="rId45"/>
    <p:sldId id="307" r:id="rId46"/>
    <p:sldId id="308" r:id="rId47"/>
    <p:sldId id="309" r:id="rId48"/>
    <p:sldId id="310" r:id="rId49"/>
    <p:sldId id="311" r:id="rId50"/>
  </p:sldIdLst>
  <p:sldSz cx="9144000" cy="6858000" type="screen4x3"/>
  <p:notesSz cx="6797675" cy="9874250"/>
  <p:defaultTextStyle>
    <a:defPPr>
      <a:defRPr lang="en-GB"/>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38"/>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fld id="{D01334DF-29A8-48B8-8394-DC54B160706B}" type="slidenum">
              <a:rPr lang="en-GB" altLang="en-US"/>
              <a:pPr/>
              <a:t>‹#›</a:t>
            </a:fld>
            <a:endParaRPr lang="en-GB" altLang="en-US"/>
          </a:p>
        </p:txBody>
      </p:sp>
    </p:spTree>
    <p:extLst>
      <p:ext uri="{BB962C8B-B14F-4D97-AF65-F5344CB8AC3E}">
        <p14:creationId xmlns:p14="http://schemas.microsoft.com/office/powerpoint/2010/main" val="4273612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fld id="{41F968A3-54C3-41E8-9F70-C88A642C3988}" type="slidenum">
              <a:rPr lang="en-GB" altLang="en-US"/>
              <a:pPr/>
              <a:t>‹#›</a:t>
            </a:fld>
            <a:endParaRPr lang="en-GB" altLang="en-US"/>
          </a:p>
        </p:txBody>
      </p:sp>
    </p:spTree>
    <p:extLst>
      <p:ext uri="{BB962C8B-B14F-4D97-AF65-F5344CB8AC3E}">
        <p14:creationId xmlns:p14="http://schemas.microsoft.com/office/powerpoint/2010/main" val="482458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fld id="{9FCDBA46-27F4-4502-BCAF-3E789058CB76}" type="slidenum">
              <a:rPr lang="en-GB" altLang="en-US"/>
              <a:pPr/>
              <a:t>‹#›</a:t>
            </a:fld>
            <a:endParaRPr lang="en-GB" altLang="en-US"/>
          </a:p>
        </p:txBody>
      </p:sp>
    </p:spTree>
    <p:extLst>
      <p:ext uri="{BB962C8B-B14F-4D97-AF65-F5344CB8AC3E}">
        <p14:creationId xmlns:p14="http://schemas.microsoft.com/office/powerpoint/2010/main" val="11557665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fld id="{3753C0F3-A0FD-4E33-BA21-A13D40DE18CB}" type="slidenum">
              <a:rPr lang="en-GB" altLang="en-US"/>
              <a:pPr/>
              <a:t>‹#›</a:t>
            </a:fld>
            <a:endParaRPr lang="en-GB" altLang="en-US"/>
          </a:p>
        </p:txBody>
      </p:sp>
    </p:spTree>
    <p:extLst>
      <p:ext uri="{BB962C8B-B14F-4D97-AF65-F5344CB8AC3E}">
        <p14:creationId xmlns:p14="http://schemas.microsoft.com/office/powerpoint/2010/main" val="1080385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fld id="{3F88C15C-2791-4BCB-9B13-3A0C58AD0967}" type="slidenum">
              <a:rPr lang="en-GB" altLang="en-US"/>
              <a:pPr/>
              <a:t>‹#›</a:t>
            </a:fld>
            <a:endParaRPr lang="en-GB" altLang="en-US"/>
          </a:p>
        </p:txBody>
      </p:sp>
    </p:spTree>
    <p:extLst>
      <p:ext uri="{BB962C8B-B14F-4D97-AF65-F5344CB8AC3E}">
        <p14:creationId xmlns:p14="http://schemas.microsoft.com/office/powerpoint/2010/main" val="650785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fld id="{045BBB6E-3593-48FA-9A40-43E9B9601E3E}" type="slidenum">
              <a:rPr lang="en-GB" altLang="en-US"/>
              <a:pPr/>
              <a:t>‹#›</a:t>
            </a:fld>
            <a:endParaRPr lang="en-GB" altLang="en-US"/>
          </a:p>
        </p:txBody>
      </p:sp>
    </p:spTree>
    <p:extLst>
      <p:ext uri="{BB962C8B-B14F-4D97-AF65-F5344CB8AC3E}">
        <p14:creationId xmlns:p14="http://schemas.microsoft.com/office/powerpoint/2010/main" val="230205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fld id="{D787C354-CFC2-4AFE-BDD8-1E6A96B66827}" type="slidenum">
              <a:rPr lang="en-GB" altLang="en-US"/>
              <a:pPr/>
              <a:t>‹#›</a:t>
            </a:fld>
            <a:endParaRPr lang="en-GB" altLang="en-US"/>
          </a:p>
        </p:txBody>
      </p:sp>
    </p:spTree>
    <p:extLst>
      <p:ext uri="{BB962C8B-B14F-4D97-AF65-F5344CB8AC3E}">
        <p14:creationId xmlns:p14="http://schemas.microsoft.com/office/powerpoint/2010/main" val="1892039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fld id="{B51FD0F0-7EB2-41CF-9C00-2F60F5DDD79C}" type="slidenum">
              <a:rPr lang="en-GB" altLang="en-US"/>
              <a:pPr/>
              <a:t>‹#›</a:t>
            </a:fld>
            <a:endParaRPr lang="en-GB" altLang="en-US"/>
          </a:p>
        </p:txBody>
      </p:sp>
    </p:spTree>
    <p:extLst>
      <p:ext uri="{BB962C8B-B14F-4D97-AF65-F5344CB8AC3E}">
        <p14:creationId xmlns:p14="http://schemas.microsoft.com/office/powerpoint/2010/main" val="40218119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fld id="{50B3A517-5E64-490A-8C45-BB37B2DAAE8A}" type="slidenum">
              <a:rPr lang="en-GB" altLang="en-US"/>
              <a:pPr/>
              <a:t>‹#›</a:t>
            </a:fld>
            <a:endParaRPr lang="en-GB" altLang="en-US"/>
          </a:p>
        </p:txBody>
      </p:sp>
    </p:spTree>
    <p:extLst>
      <p:ext uri="{BB962C8B-B14F-4D97-AF65-F5344CB8AC3E}">
        <p14:creationId xmlns:p14="http://schemas.microsoft.com/office/powerpoint/2010/main" val="13019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fld id="{BB67C763-5F7C-437A-BD57-9ABFA9CE4CB1}" type="slidenum">
              <a:rPr lang="en-GB" altLang="en-US"/>
              <a:pPr/>
              <a:t>‹#›</a:t>
            </a:fld>
            <a:endParaRPr lang="en-GB" altLang="en-US"/>
          </a:p>
        </p:txBody>
      </p:sp>
    </p:spTree>
    <p:extLst>
      <p:ext uri="{BB962C8B-B14F-4D97-AF65-F5344CB8AC3E}">
        <p14:creationId xmlns:p14="http://schemas.microsoft.com/office/powerpoint/2010/main" val="4262689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fld id="{48FDD752-D1C5-4816-95E0-3D91B5FBC0F5}" type="slidenum">
              <a:rPr lang="en-GB" altLang="en-US"/>
              <a:pPr/>
              <a:t>‹#›</a:t>
            </a:fld>
            <a:endParaRPr lang="en-GB" altLang="en-US"/>
          </a:p>
        </p:txBody>
      </p:sp>
    </p:spTree>
    <p:extLst>
      <p:ext uri="{BB962C8B-B14F-4D97-AF65-F5344CB8AC3E}">
        <p14:creationId xmlns:p14="http://schemas.microsoft.com/office/powerpoint/2010/main" val="11032209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38878A2A-B7B8-4F52-907F-06CD5FD998AA}"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171450"/>
            <a:ext cx="8229600" cy="1143000"/>
          </a:xfrm>
        </p:spPr>
        <p:txBody>
          <a:bodyPr/>
          <a:lstStyle/>
          <a:p>
            <a:pPr eaLnBrk="1" hangingPunct="1"/>
            <a:r>
              <a:rPr lang="en-GB" altLang="en-US" sz="4000" b="1" u="sng" smtClean="0"/>
              <a:t>Simple Calculations with Moles</a:t>
            </a:r>
          </a:p>
        </p:txBody>
      </p:sp>
      <p:sp>
        <p:nvSpPr>
          <p:cNvPr id="3075" name="Rectangle 3"/>
          <p:cNvSpPr>
            <a:spLocks noGrp="1" noChangeArrowheads="1"/>
          </p:cNvSpPr>
          <p:nvPr>
            <p:ph type="body" idx="1"/>
          </p:nvPr>
        </p:nvSpPr>
        <p:spPr>
          <a:xfrm>
            <a:off x="457200" y="981075"/>
            <a:ext cx="8229600" cy="5145088"/>
          </a:xfrm>
        </p:spPr>
        <p:txBody>
          <a:bodyPr/>
          <a:lstStyle/>
          <a:p>
            <a:pPr marL="609600" indent="-609600" eaLnBrk="1" hangingPunct="1">
              <a:buFontTx/>
              <a:buNone/>
            </a:pPr>
            <a:r>
              <a:rPr lang="en-GB" altLang="en-US" sz="1600" dirty="0" smtClean="0"/>
              <a:t>Number of moles = 	    </a:t>
            </a:r>
            <a:r>
              <a:rPr lang="en-GB" altLang="en-US" sz="1600" u="sng" dirty="0" smtClean="0"/>
              <a:t>  Mass (g</a:t>
            </a:r>
            <a:r>
              <a:rPr lang="en-GB" altLang="en-US" sz="1600" u="sng" dirty="0"/>
              <a:t>)</a:t>
            </a:r>
            <a:endParaRPr lang="en-GB" altLang="en-US" sz="1600" u="sng" dirty="0" smtClean="0"/>
          </a:p>
          <a:p>
            <a:pPr marL="609600" indent="-609600" eaLnBrk="1" hangingPunct="1">
              <a:buFontTx/>
              <a:buNone/>
            </a:pPr>
            <a:r>
              <a:rPr lang="en-GB" altLang="en-US" sz="1600" dirty="0" smtClean="0"/>
              <a:t>		</a:t>
            </a:r>
            <a:r>
              <a:rPr lang="en-GB" altLang="en-US" sz="1600" dirty="0"/>
              <a:t> </a:t>
            </a:r>
            <a:r>
              <a:rPr lang="en-GB" altLang="en-US" sz="1600" dirty="0" smtClean="0"/>
              <a:t>                   Mr (gmol</a:t>
            </a:r>
            <a:r>
              <a:rPr lang="en-GB" altLang="en-US" sz="1600" baseline="30000" dirty="0" smtClean="0"/>
              <a:t>-1</a:t>
            </a:r>
            <a:r>
              <a:rPr lang="en-GB" altLang="en-US" sz="1600" dirty="0" smtClean="0"/>
              <a:t>)</a:t>
            </a:r>
          </a:p>
          <a:p>
            <a:pPr marL="609600" indent="-609600" eaLnBrk="1" hangingPunct="1">
              <a:buFontTx/>
              <a:buNone/>
            </a:pPr>
            <a:endParaRPr lang="en-GB" altLang="en-US" sz="1600" dirty="0" smtClean="0"/>
          </a:p>
          <a:p>
            <a:pPr marL="609600" indent="-609600" eaLnBrk="1" hangingPunct="1"/>
            <a:r>
              <a:rPr lang="en-GB" altLang="en-US" sz="2800" dirty="0" smtClean="0"/>
              <a:t>What is the mass of 4 mol of </a:t>
            </a:r>
            <a:r>
              <a:rPr lang="en-GB" altLang="en-US" sz="2800" dirty="0" err="1" smtClean="0"/>
              <a:t>NaCl</a:t>
            </a:r>
            <a:r>
              <a:rPr lang="en-GB" altLang="en-US" sz="2800" dirty="0" smtClean="0"/>
              <a:t>?</a:t>
            </a:r>
          </a:p>
          <a:p>
            <a:pPr marL="609600" indent="-609600" eaLnBrk="1" hangingPunct="1"/>
            <a:endParaRPr lang="en-GB" altLang="en-US" sz="2800" dirty="0" smtClean="0"/>
          </a:p>
          <a:p>
            <a:pPr marL="609600" indent="-609600" eaLnBrk="1" hangingPunct="1"/>
            <a:r>
              <a:rPr lang="en-GB" altLang="en-US" sz="2800" dirty="0" smtClean="0"/>
              <a:t>How many moles is 37g of Ca(OH)</a:t>
            </a:r>
            <a:r>
              <a:rPr lang="en-GB" altLang="en-US" sz="2800" baseline="-25000" dirty="0" smtClean="0"/>
              <a:t>2</a:t>
            </a:r>
            <a:r>
              <a:rPr lang="en-GB" altLang="en-US" sz="2800" dirty="0" smtClean="0"/>
              <a:t>?</a:t>
            </a:r>
          </a:p>
          <a:p>
            <a:pPr marL="609600" indent="-609600" eaLnBrk="1" hangingPunct="1"/>
            <a:endParaRPr lang="en-GB" altLang="en-US" sz="2800" dirty="0" smtClean="0"/>
          </a:p>
          <a:p>
            <a:pPr marL="609600" indent="-609600" eaLnBrk="1" hangingPunct="1"/>
            <a:r>
              <a:rPr lang="en-GB" altLang="en-US" sz="2800" dirty="0" smtClean="0"/>
              <a:t>What is the mass of 0.125mol of </a:t>
            </a:r>
            <a:r>
              <a:rPr lang="en-GB" altLang="en-US" sz="2800" dirty="0" err="1" smtClean="0"/>
              <a:t>CuO</a:t>
            </a:r>
            <a:r>
              <a:rPr lang="en-GB" altLang="en-US" sz="2800" dirty="0" smtClean="0"/>
              <a:t>?</a:t>
            </a:r>
          </a:p>
          <a:p>
            <a:pPr marL="609600" indent="-609600" eaLnBrk="1" hangingPunct="1"/>
            <a:endParaRPr lang="en-GB" altLang="en-US" sz="2800" dirty="0" smtClean="0"/>
          </a:p>
          <a:p>
            <a:pPr marL="609600" indent="-609600" eaLnBrk="1" hangingPunct="1"/>
            <a:r>
              <a:rPr lang="en-GB" altLang="en-US" sz="2800" dirty="0" smtClean="0"/>
              <a:t>0.004mol of a substance weighs 1g. What is the relative formula mass of the compound?</a:t>
            </a:r>
            <a:endParaRPr lang="en-GB" altLang="en-US" sz="2800" baseline="-250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285750"/>
            <a:ext cx="8229600" cy="1143000"/>
          </a:xfrm>
        </p:spPr>
        <p:txBody>
          <a:bodyPr/>
          <a:lstStyle/>
          <a:p>
            <a:pPr eaLnBrk="1" hangingPunct="1"/>
            <a:r>
              <a:rPr lang="en-GB" altLang="en-US" sz="2800" b="1" u="sng" smtClean="0"/>
              <a:t>Using moles and Balanced Equations</a:t>
            </a:r>
          </a:p>
        </p:txBody>
      </p:sp>
      <p:sp>
        <p:nvSpPr>
          <p:cNvPr id="16387" name="Rectangle 3"/>
          <p:cNvSpPr>
            <a:spLocks noGrp="1" noChangeArrowheads="1"/>
          </p:cNvSpPr>
          <p:nvPr>
            <p:ph type="body" idx="1"/>
          </p:nvPr>
        </p:nvSpPr>
        <p:spPr>
          <a:xfrm>
            <a:off x="457200" y="500063"/>
            <a:ext cx="8229600" cy="5883275"/>
          </a:xfrm>
        </p:spPr>
        <p:txBody>
          <a:bodyPr/>
          <a:lstStyle/>
          <a:p>
            <a:pPr marL="609600" indent="-609600" eaLnBrk="1" hangingPunct="1">
              <a:buFontTx/>
              <a:buAutoNum type="arabicPeriod" startAt="2"/>
            </a:pPr>
            <a:r>
              <a:rPr lang="en-GB" altLang="en-US" sz="2000" smtClean="0">
                <a:sym typeface="Wingdings" panose="05000000000000000000" pitchFamily="2" charset="2"/>
              </a:rPr>
              <a:t>Nitric acid is manufactured from nitrogen by converting it into ammonia and then oxidising the ammonia. The equations are:</a:t>
            </a:r>
          </a:p>
          <a:p>
            <a:pPr marL="609600" indent="-609600" eaLnBrk="1" hangingPunct="1">
              <a:buFontTx/>
              <a:buNone/>
            </a:pPr>
            <a:r>
              <a:rPr lang="en-GB" altLang="en-US" sz="2000" smtClean="0">
                <a:sym typeface="Wingdings" panose="05000000000000000000" pitchFamily="2" charset="2"/>
              </a:rPr>
              <a:t>N</a:t>
            </a:r>
            <a:r>
              <a:rPr lang="en-GB" altLang="en-US" sz="2000" baseline="-25000" smtClean="0">
                <a:sym typeface="Wingdings" panose="05000000000000000000" pitchFamily="2" charset="2"/>
              </a:rPr>
              <a:t>2</a:t>
            </a:r>
            <a:r>
              <a:rPr lang="en-GB" altLang="en-US" sz="2000" smtClean="0">
                <a:sym typeface="Wingdings" panose="05000000000000000000" pitchFamily="2" charset="2"/>
              </a:rPr>
              <a:t> + 3H</a:t>
            </a:r>
            <a:r>
              <a:rPr lang="en-GB" altLang="en-US" sz="2000" baseline="-25000" smtClean="0">
                <a:sym typeface="Wingdings" panose="05000000000000000000" pitchFamily="2" charset="2"/>
              </a:rPr>
              <a:t>2</a:t>
            </a:r>
            <a:r>
              <a:rPr lang="en-GB" altLang="en-US" sz="2000" smtClean="0">
                <a:sym typeface="Wingdings" panose="05000000000000000000" pitchFamily="2" charset="2"/>
              </a:rPr>
              <a:t>  2NH</a:t>
            </a:r>
            <a:r>
              <a:rPr lang="en-GB" altLang="en-US" sz="2000" baseline="-25000" smtClean="0">
                <a:sym typeface="Wingdings" panose="05000000000000000000" pitchFamily="2" charset="2"/>
              </a:rPr>
              <a:t>3</a:t>
            </a:r>
          </a:p>
          <a:p>
            <a:pPr marL="609600" indent="-609600" eaLnBrk="1" hangingPunct="1">
              <a:buFontTx/>
              <a:buNone/>
            </a:pPr>
            <a:r>
              <a:rPr lang="en-GB" altLang="en-US" sz="2000" smtClean="0">
                <a:sym typeface="Wingdings" panose="05000000000000000000" pitchFamily="2" charset="2"/>
              </a:rPr>
              <a:t>4NH</a:t>
            </a:r>
            <a:r>
              <a:rPr lang="en-GB" altLang="en-US" sz="2000" baseline="-25000" smtClean="0">
                <a:sym typeface="Wingdings" panose="05000000000000000000" pitchFamily="2" charset="2"/>
              </a:rPr>
              <a:t>3</a:t>
            </a:r>
            <a:r>
              <a:rPr lang="en-GB" altLang="en-US" sz="2000" smtClean="0">
                <a:sym typeface="Wingdings" panose="05000000000000000000" pitchFamily="2" charset="2"/>
              </a:rPr>
              <a:t> + 5O</a:t>
            </a:r>
            <a:r>
              <a:rPr lang="en-GB" altLang="en-US" sz="2000" baseline="-25000" smtClean="0">
                <a:sym typeface="Wingdings" panose="05000000000000000000" pitchFamily="2" charset="2"/>
              </a:rPr>
              <a:t>2</a:t>
            </a:r>
            <a:r>
              <a:rPr lang="en-GB" altLang="en-US" sz="2000" smtClean="0">
                <a:sym typeface="Wingdings" panose="05000000000000000000" pitchFamily="2" charset="2"/>
              </a:rPr>
              <a:t>  4NO + 6H</a:t>
            </a:r>
            <a:r>
              <a:rPr lang="en-GB" altLang="en-US" sz="2000" baseline="-25000" smtClean="0">
                <a:sym typeface="Wingdings" panose="05000000000000000000" pitchFamily="2" charset="2"/>
              </a:rPr>
              <a:t>2</a:t>
            </a:r>
            <a:r>
              <a:rPr lang="en-GB" altLang="en-US" sz="2000" smtClean="0">
                <a:sym typeface="Wingdings" panose="05000000000000000000" pitchFamily="2" charset="2"/>
              </a:rPr>
              <a:t>O</a:t>
            </a:r>
          </a:p>
          <a:p>
            <a:pPr marL="609600" indent="-609600" eaLnBrk="1" hangingPunct="1">
              <a:buFontTx/>
              <a:buNone/>
            </a:pPr>
            <a:r>
              <a:rPr lang="en-GB" altLang="en-US" sz="2000" smtClean="0">
                <a:sym typeface="Wingdings" panose="05000000000000000000" pitchFamily="2" charset="2"/>
              </a:rPr>
              <a:t>2NO + O</a:t>
            </a:r>
            <a:r>
              <a:rPr lang="en-GB" altLang="en-US" sz="2000" baseline="-25000" smtClean="0">
                <a:sym typeface="Wingdings" panose="05000000000000000000" pitchFamily="2" charset="2"/>
              </a:rPr>
              <a:t>2</a:t>
            </a:r>
            <a:r>
              <a:rPr lang="en-GB" altLang="en-US" sz="2000" smtClean="0">
                <a:sym typeface="Wingdings" panose="05000000000000000000" pitchFamily="2" charset="2"/>
              </a:rPr>
              <a:t>  2NO</a:t>
            </a:r>
            <a:r>
              <a:rPr lang="en-GB" altLang="en-US" sz="2000" baseline="-25000" smtClean="0">
                <a:sym typeface="Wingdings" panose="05000000000000000000" pitchFamily="2" charset="2"/>
              </a:rPr>
              <a:t>2</a:t>
            </a:r>
          </a:p>
          <a:p>
            <a:pPr marL="609600" indent="-609600" eaLnBrk="1" hangingPunct="1">
              <a:buFontTx/>
              <a:buNone/>
            </a:pPr>
            <a:r>
              <a:rPr lang="en-GB" altLang="en-US" sz="2000" smtClean="0">
                <a:sym typeface="Wingdings" panose="05000000000000000000" pitchFamily="2" charset="2"/>
              </a:rPr>
              <a:t>2H</a:t>
            </a:r>
            <a:r>
              <a:rPr lang="en-GB" altLang="en-US" sz="2000" baseline="-25000" smtClean="0">
                <a:sym typeface="Wingdings" panose="05000000000000000000" pitchFamily="2" charset="2"/>
              </a:rPr>
              <a:t>2</a:t>
            </a:r>
            <a:r>
              <a:rPr lang="en-GB" altLang="en-US" sz="2000" smtClean="0">
                <a:sym typeface="Wingdings" panose="05000000000000000000" pitchFamily="2" charset="2"/>
              </a:rPr>
              <a:t>O + 4NO</a:t>
            </a:r>
            <a:r>
              <a:rPr lang="en-GB" altLang="en-US" sz="2000" baseline="-25000" smtClean="0">
                <a:sym typeface="Wingdings" panose="05000000000000000000" pitchFamily="2" charset="2"/>
              </a:rPr>
              <a:t>2</a:t>
            </a:r>
            <a:r>
              <a:rPr lang="en-GB" altLang="en-US" sz="2000" smtClean="0">
                <a:sym typeface="Wingdings" panose="05000000000000000000" pitchFamily="2" charset="2"/>
              </a:rPr>
              <a:t> + O</a:t>
            </a:r>
            <a:r>
              <a:rPr lang="en-GB" altLang="en-US" sz="2000" baseline="-25000" smtClean="0">
                <a:sym typeface="Wingdings" panose="05000000000000000000" pitchFamily="2" charset="2"/>
              </a:rPr>
              <a:t>2</a:t>
            </a:r>
            <a:r>
              <a:rPr lang="en-GB" altLang="en-US" sz="2000" smtClean="0">
                <a:sym typeface="Wingdings" panose="05000000000000000000" pitchFamily="2" charset="2"/>
              </a:rPr>
              <a:t>  4HNO</a:t>
            </a:r>
            <a:r>
              <a:rPr lang="en-GB" altLang="en-US" sz="2000" baseline="-25000" smtClean="0">
                <a:sym typeface="Wingdings" panose="05000000000000000000" pitchFamily="2" charset="2"/>
              </a:rPr>
              <a:t>3</a:t>
            </a:r>
          </a:p>
          <a:p>
            <a:pPr marL="609600" indent="-609600" eaLnBrk="1" hangingPunct="1">
              <a:buFontTx/>
              <a:buNone/>
            </a:pPr>
            <a:endParaRPr lang="en-GB" altLang="en-US" sz="2000" baseline="-25000" smtClean="0">
              <a:sym typeface="Wingdings" panose="05000000000000000000" pitchFamily="2" charset="2"/>
            </a:endParaRPr>
          </a:p>
          <a:p>
            <a:pPr marL="609600" indent="-609600" eaLnBrk="1" hangingPunct="1">
              <a:buFontTx/>
              <a:buNone/>
            </a:pPr>
            <a:r>
              <a:rPr lang="en-GB" altLang="en-US" sz="2000" smtClean="0">
                <a:sym typeface="Wingdings" panose="05000000000000000000" pitchFamily="2" charset="2"/>
              </a:rPr>
              <a:t>What mass of nitric acid can be produced from 1 tonne of nitrogen gas?</a:t>
            </a:r>
          </a:p>
          <a:p>
            <a:pPr marL="609600" indent="-609600" eaLnBrk="1" hangingPunct="1">
              <a:buFontTx/>
              <a:buNone/>
            </a:pPr>
            <a:r>
              <a:rPr lang="en-GB" altLang="en-US" sz="2000" smtClean="0">
                <a:sym typeface="Wingdings" panose="05000000000000000000" pitchFamily="2" charset="2"/>
              </a:rPr>
              <a:t>(H=1; N=14; O=16)</a:t>
            </a:r>
            <a:endParaRPr lang="en-GB" altLang="en-US" sz="1600" smtClean="0"/>
          </a:p>
          <a:p>
            <a:pPr marL="1009650" lvl="1" indent="-609600" eaLnBrk="1" hangingPunct="1"/>
            <a:endParaRPr lang="en-GB" altLang="en-US" sz="160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285750"/>
            <a:ext cx="8229600" cy="1143000"/>
          </a:xfrm>
        </p:spPr>
        <p:txBody>
          <a:bodyPr/>
          <a:lstStyle/>
          <a:p>
            <a:pPr eaLnBrk="1" hangingPunct="1"/>
            <a:r>
              <a:rPr lang="en-GB" altLang="en-US" sz="2800" b="1" u="sng" smtClean="0"/>
              <a:t>Using moles and Balanced Equations</a:t>
            </a:r>
          </a:p>
        </p:txBody>
      </p:sp>
      <p:sp>
        <p:nvSpPr>
          <p:cNvPr id="17411" name="Rectangle 3"/>
          <p:cNvSpPr>
            <a:spLocks noGrp="1" noChangeArrowheads="1"/>
          </p:cNvSpPr>
          <p:nvPr>
            <p:ph type="body" idx="1"/>
          </p:nvPr>
        </p:nvSpPr>
        <p:spPr>
          <a:xfrm>
            <a:off x="457200" y="500063"/>
            <a:ext cx="8229600" cy="5883275"/>
          </a:xfrm>
        </p:spPr>
        <p:txBody>
          <a:bodyPr/>
          <a:lstStyle/>
          <a:p>
            <a:pPr marL="609600" indent="-609600" eaLnBrk="1" hangingPunct="1">
              <a:buFontTx/>
              <a:buAutoNum type="arabicPeriod" startAt="2"/>
            </a:pPr>
            <a:r>
              <a:rPr lang="en-GB" altLang="en-US" sz="2000" smtClean="0">
                <a:sym typeface="Wingdings" panose="05000000000000000000" pitchFamily="2" charset="2"/>
              </a:rPr>
              <a:t>Nitric acid is manufactured from nitrogen by converting it into ammonia and then oxidising the ammonia. The equations are:</a:t>
            </a:r>
          </a:p>
          <a:p>
            <a:pPr marL="609600" indent="-609600" eaLnBrk="1" hangingPunct="1">
              <a:buFontTx/>
              <a:buNone/>
            </a:pPr>
            <a:r>
              <a:rPr lang="en-GB" altLang="en-US" sz="2000" smtClean="0">
                <a:sym typeface="Wingdings" panose="05000000000000000000" pitchFamily="2" charset="2"/>
              </a:rPr>
              <a:t>N</a:t>
            </a:r>
            <a:r>
              <a:rPr lang="en-GB" altLang="en-US" sz="2000" baseline="-25000" smtClean="0">
                <a:sym typeface="Wingdings" panose="05000000000000000000" pitchFamily="2" charset="2"/>
              </a:rPr>
              <a:t>2</a:t>
            </a:r>
            <a:r>
              <a:rPr lang="en-GB" altLang="en-US" sz="2000" smtClean="0">
                <a:sym typeface="Wingdings" panose="05000000000000000000" pitchFamily="2" charset="2"/>
              </a:rPr>
              <a:t> + 3H</a:t>
            </a:r>
            <a:r>
              <a:rPr lang="en-GB" altLang="en-US" sz="2000" baseline="-25000" smtClean="0">
                <a:sym typeface="Wingdings" panose="05000000000000000000" pitchFamily="2" charset="2"/>
              </a:rPr>
              <a:t>2</a:t>
            </a:r>
            <a:r>
              <a:rPr lang="en-GB" altLang="en-US" sz="2000" smtClean="0">
                <a:sym typeface="Wingdings" panose="05000000000000000000" pitchFamily="2" charset="2"/>
              </a:rPr>
              <a:t>  2NH</a:t>
            </a:r>
            <a:r>
              <a:rPr lang="en-GB" altLang="en-US" sz="2000" baseline="-25000" smtClean="0">
                <a:sym typeface="Wingdings" panose="05000000000000000000" pitchFamily="2" charset="2"/>
              </a:rPr>
              <a:t>3</a:t>
            </a:r>
          </a:p>
          <a:p>
            <a:pPr marL="609600" indent="-609600" eaLnBrk="1" hangingPunct="1">
              <a:buFontTx/>
              <a:buNone/>
            </a:pPr>
            <a:r>
              <a:rPr lang="en-GB" altLang="en-US" sz="2000" smtClean="0">
                <a:sym typeface="Wingdings" panose="05000000000000000000" pitchFamily="2" charset="2"/>
              </a:rPr>
              <a:t>4NH</a:t>
            </a:r>
            <a:r>
              <a:rPr lang="en-GB" altLang="en-US" sz="2000" baseline="-25000" smtClean="0">
                <a:sym typeface="Wingdings" panose="05000000000000000000" pitchFamily="2" charset="2"/>
              </a:rPr>
              <a:t>3</a:t>
            </a:r>
            <a:r>
              <a:rPr lang="en-GB" altLang="en-US" sz="2000" smtClean="0">
                <a:sym typeface="Wingdings" panose="05000000000000000000" pitchFamily="2" charset="2"/>
              </a:rPr>
              <a:t> + 5O</a:t>
            </a:r>
            <a:r>
              <a:rPr lang="en-GB" altLang="en-US" sz="2000" baseline="-25000" smtClean="0">
                <a:sym typeface="Wingdings" panose="05000000000000000000" pitchFamily="2" charset="2"/>
              </a:rPr>
              <a:t>2</a:t>
            </a:r>
            <a:r>
              <a:rPr lang="en-GB" altLang="en-US" sz="2000" smtClean="0">
                <a:sym typeface="Wingdings" panose="05000000000000000000" pitchFamily="2" charset="2"/>
              </a:rPr>
              <a:t>  4NO + 6H</a:t>
            </a:r>
            <a:r>
              <a:rPr lang="en-GB" altLang="en-US" sz="2000" baseline="-25000" smtClean="0">
                <a:sym typeface="Wingdings" panose="05000000000000000000" pitchFamily="2" charset="2"/>
              </a:rPr>
              <a:t>2</a:t>
            </a:r>
            <a:r>
              <a:rPr lang="en-GB" altLang="en-US" sz="2000" smtClean="0">
                <a:sym typeface="Wingdings" panose="05000000000000000000" pitchFamily="2" charset="2"/>
              </a:rPr>
              <a:t>O</a:t>
            </a:r>
          </a:p>
          <a:p>
            <a:pPr marL="609600" indent="-609600" eaLnBrk="1" hangingPunct="1">
              <a:buFontTx/>
              <a:buNone/>
            </a:pPr>
            <a:r>
              <a:rPr lang="en-GB" altLang="en-US" sz="2000" smtClean="0">
                <a:sym typeface="Wingdings" panose="05000000000000000000" pitchFamily="2" charset="2"/>
              </a:rPr>
              <a:t>2NO + O</a:t>
            </a:r>
            <a:r>
              <a:rPr lang="en-GB" altLang="en-US" sz="2000" baseline="-25000" smtClean="0">
                <a:sym typeface="Wingdings" panose="05000000000000000000" pitchFamily="2" charset="2"/>
              </a:rPr>
              <a:t>2</a:t>
            </a:r>
            <a:r>
              <a:rPr lang="en-GB" altLang="en-US" sz="2000" smtClean="0">
                <a:sym typeface="Wingdings" panose="05000000000000000000" pitchFamily="2" charset="2"/>
              </a:rPr>
              <a:t>  2NO</a:t>
            </a:r>
            <a:r>
              <a:rPr lang="en-GB" altLang="en-US" sz="2000" baseline="-25000" smtClean="0">
                <a:sym typeface="Wingdings" panose="05000000000000000000" pitchFamily="2" charset="2"/>
              </a:rPr>
              <a:t>2</a:t>
            </a:r>
          </a:p>
          <a:p>
            <a:pPr marL="609600" indent="-609600" eaLnBrk="1" hangingPunct="1">
              <a:buFontTx/>
              <a:buNone/>
            </a:pPr>
            <a:r>
              <a:rPr lang="en-GB" altLang="en-US" sz="2000" smtClean="0">
                <a:sym typeface="Wingdings" panose="05000000000000000000" pitchFamily="2" charset="2"/>
              </a:rPr>
              <a:t>2H</a:t>
            </a:r>
            <a:r>
              <a:rPr lang="en-GB" altLang="en-US" sz="2000" baseline="-25000" smtClean="0">
                <a:sym typeface="Wingdings" panose="05000000000000000000" pitchFamily="2" charset="2"/>
              </a:rPr>
              <a:t>2</a:t>
            </a:r>
            <a:r>
              <a:rPr lang="en-GB" altLang="en-US" sz="2000" smtClean="0">
                <a:sym typeface="Wingdings" panose="05000000000000000000" pitchFamily="2" charset="2"/>
              </a:rPr>
              <a:t>O + 4NO</a:t>
            </a:r>
            <a:r>
              <a:rPr lang="en-GB" altLang="en-US" sz="2000" baseline="-25000" smtClean="0">
                <a:sym typeface="Wingdings" panose="05000000000000000000" pitchFamily="2" charset="2"/>
              </a:rPr>
              <a:t>2</a:t>
            </a:r>
            <a:r>
              <a:rPr lang="en-GB" altLang="en-US" sz="2000" smtClean="0">
                <a:sym typeface="Wingdings" panose="05000000000000000000" pitchFamily="2" charset="2"/>
              </a:rPr>
              <a:t> + O</a:t>
            </a:r>
            <a:r>
              <a:rPr lang="en-GB" altLang="en-US" sz="2000" baseline="-25000" smtClean="0">
                <a:sym typeface="Wingdings" panose="05000000000000000000" pitchFamily="2" charset="2"/>
              </a:rPr>
              <a:t>2</a:t>
            </a:r>
            <a:r>
              <a:rPr lang="en-GB" altLang="en-US" sz="2000" smtClean="0">
                <a:sym typeface="Wingdings" panose="05000000000000000000" pitchFamily="2" charset="2"/>
              </a:rPr>
              <a:t>  4HNO</a:t>
            </a:r>
            <a:r>
              <a:rPr lang="en-GB" altLang="en-US" sz="2000" baseline="-25000" smtClean="0">
                <a:sym typeface="Wingdings" panose="05000000000000000000" pitchFamily="2" charset="2"/>
              </a:rPr>
              <a:t>3</a:t>
            </a:r>
          </a:p>
          <a:p>
            <a:pPr marL="609600" indent="-609600" eaLnBrk="1" hangingPunct="1">
              <a:buFontTx/>
              <a:buNone/>
            </a:pPr>
            <a:endParaRPr lang="en-GB" altLang="en-US" sz="2000" baseline="-25000" smtClean="0">
              <a:sym typeface="Wingdings" panose="05000000000000000000" pitchFamily="2" charset="2"/>
            </a:endParaRPr>
          </a:p>
          <a:p>
            <a:pPr marL="609600" indent="-609600" eaLnBrk="1" hangingPunct="1">
              <a:buFontTx/>
              <a:buNone/>
            </a:pPr>
            <a:r>
              <a:rPr lang="en-GB" altLang="en-US" sz="2000" smtClean="0">
                <a:sym typeface="Wingdings" panose="05000000000000000000" pitchFamily="2" charset="2"/>
              </a:rPr>
              <a:t>What mass of nitric acid can be produced from 1 tonne of nitrogen gas?</a:t>
            </a:r>
          </a:p>
          <a:p>
            <a:pPr marL="609600" indent="-609600" eaLnBrk="1" hangingPunct="1">
              <a:buFontTx/>
              <a:buNone/>
            </a:pPr>
            <a:r>
              <a:rPr lang="en-GB" altLang="en-US" sz="2000" smtClean="0">
                <a:sym typeface="Wingdings" panose="05000000000000000000" pitchFamily="2" charset="2"/>
              </a:rPr>
              <a:t>(H=1; N=14; O=16)</a:t>
            </a:r>
            <a:endParaRPr lang="en-GB" altLang="en-US" sz="1600" smtClean="0"/>
          </a:p>
          <a:p>
            <a:pPr marL="1009650" lvl="1" indent="-609600" eaLnBrk="1" hangingPunct="1"/>
            <a:endParaRPr lang="en-GB" altLang="en-US" sz="16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85750"/>
            <a:ext cx="8229600" cy="1143000"/>
          </a:xfrm>
        </p:spPr>
        <p:txBody>
          <a:bodyPr/>
          <a:lstStyle/>
          <a:p>
            <a:pPr eaLnBrk="1" hangingPunct="1"/>
            <a:r>
              <a:rPr lang="en-GB" altLang="en-US" sz="2800" b="1" u="sng" smtClean="0"/>
              <a:t>Using moles and Balanced Equations</a:t>
            </a:r>
          </a:p>
        </p:txBody>
      </p:sp>
      <p:sp>
        <p:nvSpPr>
          <p:cNvPr id="18435" name="Rectangle 3"/>
          <p:cNvSpPr>
            <a:spLocks noGrp="1" noChangeArrowheads="1"/>
          </p:cNvSpPr>
          <p:nvPr>
            <p:ph type="body" idx="1"/>
          </p:nvPr>
        </p:nvSpPr>
        <p:spPr>
          <a:xfrm>
            <a:off x="457200" y="500063"/>
            <a:ext cx="8229600" cy="5883275"/>
          </a:xfrm>
        </p:spPr>
        <p:txBody>
          <a:bodyPr/>
          <a:lstStyle/>
          <a:p>
            <a:pPr marL="609600" indent="-609600" eaLnBrk="1" hangingPunct="1">
              <a:buFontTx/>
              <a:buAutoNum type="arabicPeriod" startAt="2"/>
            </a:pPr>
            <a:r>
              <a:rPr lang="en-GB" altLang="en-US" sz="2000" smtClean="0">
                <a:sym typeface="Wingdings" panose="05000000000000000000" pitchFamily="2" charset="2"/>
              </a:rPr>
              <a:t>Nitric acid is manufactured from nitrogen by converting it into ammonia and then oxidising the ammonia. The equations are:</a:t>
            </a:r>
          </a:p>
          <a:p>
            <a:pPr marL="609600" indent="-609600" eaLnBrk="1" hangingPunct="1">
              <a:buFontTx/>
              <a:buNone/>
            </a:pPr>
            <a:r>
              <a:rPr lang="en-GB" altLang="en-US" sz="2000" smtClean="0">
                <a:sym typeface="Wingdings" panose="05000000000000000000" pitchFamily="2" charset="2"/>
              </a:rPr>
              <a:t>N</a:t>
            </a:r>
            <a:r>
              <a:rPr lang="en-GB" altLang="en-US" sz="2000" baseline="-25000" smtClean="0">
                <a:sym typeface="Wingdings" panose="05000000000000000000" pitchFamily="2" charset="2"/>
              </a:rPr>
              <a:t>2</a:t>
            </a:r>
            <a:r>
              <a:rPr lang="en-GB" altLang="en-US" sz="2000" smtClean="0">
                <a:sym typeface="Wingdings" panose="05000000000000000000" pitchFamily="2" charset="2"/>
              </a:rPr>
              <a:t> + 3H</a:t>
            </a:r>
            <a:r>
              <a:rPr lang="en-GB" altLang="en-US" sz="2000" baseline="-25000" smtClean="0">
                <a:sym typeface="Wingdings" panose="05000000000000000000" pitchFamily="2" charset="2"/>
              </a:rPr>
              <a:t>2</a:t>
            </a:r>
            <a:r>
              <a:rPr lang="en-GB" altLang="en-US" sz="2000" smtClean="0">
                <a:sym typeface="Wingdings" panose="05000000000000000000" pitchFamily="2" charset="2"/>
              </a:rPr>
              <a:t>  2NH</a:t>
            </a:r>
            <a:r>
              <a:rPr lang="en-GB" altLang="en-US" sz="2000" baseline="-25000" smtClean="0">
                <a:sym typeface="Wingdings" panose="05000000000000000000" pitchFamily="2" charset="2"/>
              </a:rPr>
              <a:t>3</a:t>
            </a:r>
          </a:p>
          <a:p>
            <a:pPr marL="609600" indent="-609600" eaLnBrk="1" hangingPunct="1">
              <a:buFontTx/>
              <a:buNone/>
            </a:pPr>
            <a:r>
              <a:rPr lang="en-GB" altLang="en-US" sz="2000" smtClean="0">
                <a:sym typeface="Wingdings" panose="05000000000000000000" pitchFamily="2" charset="2"/>
              </a:rPr>
              <a:t>4NH</a:t>
            </a:r>
            <a:r>
              <a:rPr lang="en-GB" altLang="en-US" sz="2000" baseline="-25000" smtClean="0">
                <a:sym typeface="Wingdings" panose="05000000000000000000" pitchFamily="2" charset="2"/>
              </a:rPr>
              <a:t>3</a:t>
            </a:r>
            <a:r>
              <a:rPr lang="en-GB" altLang="en-US" sz="2000" smtClean="0">
                <a:sym typeface="Wingdings" panose="05000000000000000000" pitchFamily="2" charset="2"/>
              </a:rPr>
              <a:t> + 5O</a:t>
            </a:r>
            <a:r>
              <a:rPr lang="en-GB" altLang="en-US" sz="2000" baseline="-25000" smtClean="0">
                <a:sym typeface="Wingdings" panose="05000000000000000000" pitchFamily="2" charset="2"/>
              </a:rPr>
              <a:t>2</a:t>
            </a:r>
            <a:r>
              <a:rPr lang="en-GB" altLang="en-US" sz="2000" smtClean="0">
                <a:sym typeface="Wingdings" panose="05000000000000000000" pitchFamily="2" charset="2"/>
              </a:rPr>
              <a:t>  4NO + 6H</a:t>
            </a:r>
            <a:r>
              <a:rPr lang="en-GB" altLang="en-US" sz="2000" baseline="-25000" smtClean="0">
                <a:sym typeface="Wingdings" panose="05000000000000000000" pitchFamily="2" charset="2"/>
              </a:rPr>
              <a:t>2</a:t>
            </a:r>
            <a:r>
              <a:rPr lang="en-GB" altLang="en-US" sz="2000" smtClean="0">
                <a:sym typeface="Wingdings" panose="05000000000000000000" pitchFamily="2" charset="2"/>
              </a:rPr>
              <a:t>O</a:t>
            </a:r>
          </a:p>
          <a:p>
            <a:pPr marL="609600" indent="-609600" eaLnBrk="1" hangingPunct="1">
              <a:buFontTx/>
              <a:buNone/>
            </a:pPr>
            <a:r>
              <a:rPr lang="en-GB" altLang="en-US" sz="2000" smtClean="0">
                <a:sym typeface="Wingdings" panose="05000000000000000000" pitchFamily="2" charset="2"/>
              </a:rPr>
              <a:t>2NO + O</a:t>
            </a:r>
            <a:r>
              <a:rPr lang="en-GB" altLang="en-US" sz="2000" baseline="-25000" smtClean="0">
                <a:sym typeface="Wingdings" panose="05000000000000000000" pitchFamily="2" charset="2"/>
              </a:rPr>
              <a:t>2</a:t>
            </a:r>
            <a:r>
              <a:rPr lang="en-GB" altLang="en-US" sz="2000" smtClean="0">
                <a:sym typeface="Wingdings" panose="05000000000000000000" pitchFamily="2" charset="2"/>
              </a:rPr>
              <a:t>  2NO</a:t>
            </a:r>
            <a:r>
              <a:rPr lang="en-GB" altLang="en-US" sz="2000" baseline="-25000" smtClean="0">
                <a:sym typeface="Wingdings" panose="05000000000000000000" pitchFamily="2" charset="2"/>
              </a:rPr>
              <a:t>2</a:t>
            </a:r>
          </a:p>
          <a:p>
            <a:pPr marL="609600" indent="-609600" eaLnBrk="1" hangingPunct="1">
              <a:buFontTx/>
              <a:buNone/>
            </a:pPr>
            <a:r>
              <a:rPr lang="en-GB" altLang="en-US" sz="2000" smtClean="0">
                <a:sym typeface="Wingdings" panose="05000000000000000000" pitchFamily="2" charset="2"/>
              </a:rPr>
              <a:t>2H</a:t>
            </a:r>
            <a:r>
              <a:rPr lang="en-GB" altLang="en-US" sz="2000" baseline="-25000" smtClean="0">
                <a:sym typeface="Wingdings" panose="05000000000000000000" pitchFamily="2" charset="2"/>
              </a:rPr>
              <a:t>2</a:t>
            </a:r>
            <a:r>
              <a:rPr lang="en-GB" altLang="en-US" sz="2000" smtClean="0">
                <a:sym typeface="Wingdings" panose="05000000000000000000" pitchFamily="2" charset="2"/>
              </a:rPr>
              <a:t>O + 4NO</a:t>
            </a:r>
            <a:r>
              <a:rPr lang="en-GB" altLang="en-US" sz="2000" baseline="-25000" smtClean="0">
                <a:sym typeface="Wingdings" panose="05000000000000000000" pitchFamily="2" charset="2"/>
              </a:rPr>
              <a:t>2</a:t>
            </a:r>
            <a:r>
              <a:rPr lang="en-GB" altLang="en-US" sz="2000" smtClean="0">
                <a:sym typeface="Wingdings" panose="05000000000000000000" pitchFamily="2" charset="2"/>
              </a:rPr>
              <a:t> + O</a:t>
            </a:r>
            <a:r>
              <a:rPr lang="en-GB" altLang="en-US" sz="2000" baseline="-25000" smtClean="0">
                <a:sym typeface="Wingdings" panose="05000000000000000000" pitchFamily="2" charset="2"/>
              </a:rPr>
              <a:t>2</a:t>
            </a:r>
            <a:r>
              <a:rPr lang="en-GB" altLang="en-US" sz="2000" smtClean="0">
                <a:sym typeface="Wingdings" panose="05000000000000000000" pitchFamily="2" charset="2"/>
              </a:rPr>
              <a:t>  4HNO</a:t>
            </a:r>
            <a:r>
              <a:rPr lang="en-GB" altLang="en-US" sz="2000" baseline="-25000" smtClean="0">
                <a:sym typeface="Wingdings" panose="05000000000000000000" pitchFamily="2" charset="2"/>
              </a:rPr>
              <a:t>3</a:t>
            </a:r>
          </a:p>
          <a:p>
            <a:pPr marL="609600" indent="-609600" eaLnBrk="1" hangingPunct="1">
              <a:buFontTx/>
              <a:buNone/>
            </a:pPr>
            <a:endParaRPr lang="en-GB" altLang="en-US" sz="2000" baseline="-25000" smtClean="0">
              <a:sym typeface="Wingdings" panose="05000000000000000000" pitchFamily="2" charset="2"/>
            </a:endParaRPr>
          </a:p>
          <a:p>
            <a:pPr marL="609600" indent="-609600" eaLnBrk="1" hangingPunct="1">
              <a:buFontTx/>
              <a:buNone/>
            </a:pPr>
            <a:r>
              <a:rPr lang="en-GB" altLang="en-US" sz="2000" smtClean="0">
                <a:sym typeface="Wingdings" panose="05000000000000000000" pitchFamily="2" charset="2"/>
              </a:rPr>
              <a:t>What mass of nitric acid can be produced from 1 tonne of nitrogen gas?</a:t>
            </a:r>
          </a:p>
          <a:p>
            <a:pPr marL="609600" indent="-609600" eaLnBrk="1" hangingPunct="1">
              <a:buFontTx/>
              <a:buNone/>
            </a:pPr>
            <a:r>
              <a:rPr lang="en-GB" altLang="en-US" sz="2000" smtClean="0">
                <a:sym typeface="Wingdings" panose="05000000000000000000" pitchFamily="2" charset="2"/>
              </a:rPr>
              <a:t>(H=1; N=14; O=16)</a:t>
            </a:r>
            <a:endParaRPr lang="en-GB" altLang="en-US" sz="1600" smtClean="0"/>
          </a:p>
          <a:p>
            <a:pPr marL="1009650" lvl="1" indent="-609600" eaLnBrk="1" hangingPunct="1"/>
            <a:endParaRPr lang="en-GB" altLang="en-US" sz="160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285750"/>
            <a:ext cx="8229600" cy="1143000"/>
          </a:xfrm>
        </p:spPr>
        <p:txBody>
          <a:bodyPr/>
          <a:lstStyle/>
          <a:p>
            <a:pPr eaLnBrk="1" hangingPunct="1"/>
            <a:r>
              <a:rPr lang="en-GB" altLang="en-US" sz="2800" b="1" u="sng" smtClean="0"/>
              <a:t>Using moles and Balanced Equations</a:t>
            </a:r>
          </a:p>
        </p:txBody>
      </p:sp>
      <p:pic>
        <p:nvPicPr>
          <p:cNvPr id="19459" name="Picture 2"/>
          <p:cNvPicPr>
            <a:picLocks noChangeAspect="1" noChangeArrowheads="1"/>
          </p:cNvPicPr>
          <p:nvPr/>
        </p:nvPicPr>
        <p:blipFill>
          <a:blip r:embed="rId2">
            <a:extLst>
              <a:ext uri="{28A0092B-C50C-407E-A947-70E740481C1C}">
                <a14:useLocalDpi xmlns:a14="http://schemas.microsoft.com/office/drawing/2010/main" val="0"/>
              </a:ext>
            </a:extLst>
          </a:blip>
          <a:srcRect l="24609" t="33749" r="25000" b="21249"/>
          <a:stretch>
            <a:fillRect/>
          </a:stretch>
        </p:blipFill>
        <p:spPr bwMode="auto">
          <a:xfrm>
            <a:off x="-540568" y="620688"/>
            <a:ext cx="10297144" cy="5746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p:nvCxnSpPr>
        <p:spPr>
          <a:xfrm>
            <a:off x="571500" y="2071688"/>
            <a:ext cx="214313" cy="1587"/>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143125" y="2071688"/>
            <a:ext cx="214313" cy="1587"/>
          </a:xfrm>
          <a:prstGeom prst="line">
            <a:avLst/>
          </a:prstGeom>
          <a:ln w="22225">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285750"/>
            <a:ext cx="8229600" cy="1143000"/>
          </a:xfrm>
        </p:spPr>
        <p:txBody>
          <a:bodyPr/>
          <a:lstStyle/>
          <a:p>
            <a:pPr eaLnBrk="1" hangingPunct="1"/>
            <a:r>
              <a:rPr lang="en-GB" altLang="en-US" sz="2800" b="1" u="sng" smtClean="0"/>
              <a:t>Using moles to Find Formulae</a:t>
            </a:r>
          </a:p>
        </p:txBody>
      </p:sp>
      <p:sp>
        <p:nvSpPr>
          <p:cNvPr id="6147" name="Rectangle 3"/>
          <p:cNvSpPr>
            <a:spLocks noGrp="1" noChangeArrowheads="1"/>
          </p:cNvSpPr>
          <p:nvPr>
            <p:ph type="body" idx="1"/>
          </p:nvPr>
        </p:nvSpPr>
        <p:spPr>
          <a:xfrm>
            <a:off x="457200" y="546100"/>
            <a:ext cx="8229600" cy="5883275"/>
          </a:xfrm>
        </p:spPr>
        <p:txBody>
          <a:bodyPr/>
          <a:lstStyle/>
          <a:p>
            <a:pPr marL="609600" indent="-609600" eaLnBrk="1" hangingPunct="1">
              <a:buFontTx/>
              <a:buNone/>
            </a:pPr>
            <a:r>
              <a:rPr lang="en-GB" altLang="en-US" sz="2000" smtClean="0">
                <a:sym typeface="Wingdings" panose="05000000000000000000" pitchFamily="2" charset="2"/>
              </a:rPr>
              <a:t>Assume that you know the formula for something like copper(II) </a:t>
            </a:r>
          </a:p>
          <a:p>
            <a:pPr marL="609600" indent="-609600" eaLnBrk="1" hangingPunct="1">
              <a:buFontTx/>
              <a:buNone/>
            </a:pPr>
            <a:r>
              <a:rPr lang="en-GB" altLang="en-US" sz="2000" smtClean="0">
                <a:sym typeface="Wingdings" panose="05000000000000000000" pitchFamily="2" charset="2"/>
              </a:rPr>
              <a:t>oxide,e.g. CuO.</a:t>
            </a:r>
          </a:p>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None/>
            </a:pPr>
            <a:r>
              <a:rPr lang="en-GB" altLang="en-US" sz="2000" smtClean="0">
                <a:sym typeface="Wingdings" panose="05000000000000000000" pitchFamily="2" charset="2"/>
              </a:rPr>
              <a:t>When you are doing sums, it is often useful to interpret a symbol as </a:t>
            </a:r>
          </a:p>
          <a:p>
            <a:pPr marL="609600" indent="-609600" eaLnBrk="1" hangingPunct="1">
              <a:buFontTx/>
              <a:buNone/>
            </a:pPr>
            <a:r>
              <a:rPr lang="en-GB" altLang="en-US" sz="2000" smtClean="0">
                <a:sym typeface="Wingdings" panose="05000000000000000000" pitchFamily="2" charset="2"/>
              </a:rPr>
              <a:t>meaning more than just “an atom of copper” or “an atom of oxygen”. </a:t>
            </a:r>
          </a:p>
          <a:p>
            <a:pPr marL="609600" indent="-609600" eaLnBrk="1" hangingPunct="1">
              <a:buFontTx/>
              <a:buNone/>
            </a:pPr>
            <a:r>
              <a:rPr lang="en-GB" altLang="en-US" sz="2000" smtClean="0">
                <a:sym typeface="Wingdings" panose="05000000000000000000" pitchFamily="2" charset="2"/>
              </a:rPr>
              <a:t>For calculation purposes we take the symbol Cu to mean </a:t>
            </a:r>
            <a:r>
              <a:rPr lang="en-GB" altLang="en-US" sz="2000" b="1" smtClean="0">
                <a:sym typeface="Wingdings" panose="05000000000000000000" pitchFamily="2" charset="2"/>
              </a:rPr>
              <a:t>1 mole of </a:t>
            </a:r>
          </a:p>
          <a:p>
            <a:pPr marL="609600" indent="-609600" eaLnBrk="1" hangingPunct="1">
              <a:buFontTx/>
              <a:buNone/>
            </a:pPr>
            <a:r>
              <a:rPr lang="en-GB" altLang="en-US" sz="2000" b="1" smtClean="0">
                <a:sym typeface="Wingdings" panose="05000000000000000000" pitchFamily="2" charset="2"/>
              </a:rPr>
              <a:t>copper atoms</a:t>
            </a:r>
            <a:r>
              <a:rPr lang="en-GB" altLang="en-US" sz="2000" smtClean="0">
                <a:sym typeface="Wingdings" panose="05000000000000000000" pitchFamily="2" charset="2"/>
              </a:rPr>
              <a:t>.</a:t>
            </a:r>
          </a:p>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None/>
            </a:pPr>
            <a:r>
              <a:rPr lang="en-GB" altLang="en-US" sz="2000" smtClean="0">
                <a:sym typeface="Wingdings" panose="05000000000000000000" pitchFamily="2" charset="2"/>
              </a:rPr>
              <a:t>In other words, “Cu” means “64g of copper”. “O” means “16g of </a:t>
            </a:r>
          </a:p>
          <a:p>
            <a:pPr marL="609600" indent="-609600" eaLnBrk="1" hangingPunct="1">
              <a:buFontTx/>
              <a:buNone/>
            </a:pPr>
            <a:r>
              <a:rPr lang="en-GB" altLang="en-US" sz="2000" smtClean="0">
                <a:sym typeface="Wingdings" panose="05000000000000000000" pitchFamily="2" charset="2"/>
              </a:rPr>
              <a:t>oxygen”.</a:t>
            </a:r>
          </a:p>
          <a:p>
            <a:pPr marL="609600" indent="-609600" eaLnBrk="1" hangingPunct="1">
              <a:buFontTx/>
              <a:buNone/>
            </a:pPr>
            <a:r>
              <a:rPr lang="en-GB" altLang="en-US" sz="2000" smtClean="0">
                <a:sym typeface="Wingdings" panose="05000000000000000000" pitchFamily="2" charset="2"/>
              </a:rPr>
              <a:t>(RAMs: O=16, Cu=64) So in Copper(II) oxide, the copper and oxygen  </a:t>
            </a:r>
          </a:p>
          <a:p>
            <a:pPr marL="609600" indent="-609600" eaLnBrk="1" hangingPunct="1">
              <a:buFontTx/>
              <a:buNone/>
            </a:pPr>
            <a:r>
              <a:rPr lang="en-GB" altLang="en-US" sz="2000" smtClean="0">
                <a:sym typeface="Wingdings" panose="05000000000000000000" pitchFamily="2" charset="2"/>
              </a:rPr>
              <a:t>are combined in the ratio of 64g of Cu to 16g of O.</a:t>
            </a:r>
          </a:p>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None/>
            </a:pPr>
            <a:r>
              <a:rPr lang="en-GB" altLang="en-US" sz="2000" smtClean="0">
                <a:sym typeface="Wingdings" panose="05000000000000000000" pitchFamily="2" charset="2"/>
              </a:rPr>
              <a:t>In a formula like H2O, you can read this as meaning that 2 moles of </a:t>
            </a:r>
          </a:p>
          <a:p>
            <a:pPr marL="609600" indent="-609600" eaLnBrk="1" hangingPunct="1">
              <a:buFontTx/>
              <a:buNone/>
            </a:pPr>
            <a:r>
              <a:rPr lang="en-GB" altLang="en-US" sz="2000" smtClean="0">
                <a:sym typeface="Wingdings" panose="05000000000000000000" pitchFamily="2" charset="2"/>
              </a:rPr>
              <a:t>hydrogen atoms are combined with 1 mole of oxygen atoms. In other </a:t>
            </a:r>
          </a:p>
          <a:p>
            <a:pPr marL="609600" indent="-609600" eaLnBrk="1" hangingPunct="1">
              <a:buFontTx/>
              <a:buNone/>
            </a:pPr>
            <a:r>
              <a:rPr lang="en-GB" altLang="en-US" sz="2000" smtClean="0">
                <a:sym typeface="Wingdings" panose="05000000000000000000" pitchFamily="2" charset="2"/>
              </a:rPr>
              <a:t>words, 2g of hydrogen are combined with 16g of oxygen. (RAM:H=1)</a:t>
            </a:r>
          </a:p>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None/>
            </a:pPr>
            <a:endParaRPr lang="en-GB" altLang="en-US" sz="1600" smtClean="0"/>
          </a:p>
          <a:p>
            <a:pPr marL="1009650" lvl="1" indent="-609600" eaLnBrk="1" hangingPunct="1"/>
            <a:endParaRPr lang="en-GB" altLang="en-US" sz="16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147">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147">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147">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147">
                                            <p:txEl>
                                              <p:pRg st="6" end="6"/>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6147">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147">
                                            <p:txEl>
                                              <p:pRg st="9" end="9"/>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147">
                                            <p:txEl>
                                              <p:pRg st="10" end="10"/>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6147">
                                            <p:txEl>
                                              <p:pRg st="11" end="11"/>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6147">
                                            <p:txEl>
                                              <p:pRg st="13" end="13"/>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147">
                                            <p:txEl>
                                              <p:pRg st="14" end="14"/>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6147">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285750"/>
            <a:ext cx="8229600" cy="1143000"/>
          </a:xfrm>
        </p:spPr>
        <p:txBody>
          <a:bodyPr/>
          <a:lstStyle/>
          <a:p>
            <a:pPr eaLnBrk="1" hangingPunct="1"/>
            <a:r>
              <a:rPr lang="en-GB" altLang="en-US" sz="2800" b="1" u="sng" smtClean="0"/>
              <a:t>Using moles to Find Formulae</a:t>
            </a:r>
          </a:p>
        </p:txBody>
      </p:sp>
      <p:sp>
        <p:nvSpPr>
          <p:cNvPr id="6147" name="Rectangle 3"/>
          <p:cNvSpPr>
            <a:spLocks noGrp="1" noChangeArrowheads="1"/>
          </p:cNvSpPr>
          <p:nvPr>
            <p:ph type="body" idx="1"/>
          </p:nvPr>
        </p:nvSpPr>
        <p:spPr>
          <a:xfrm>
            <a:off x="457200" y="546100"/>
            <a:ext cx="8229600" cy="5883275"/>
          </a:xfrm>
        </p:spPr>
        <p:txBody>
          <a:bodyPr/>
          <a:lstStyle/>
          <a:p>
            <a:pPr marL="609600" indent="-609600" eaLnBrk="1" hangingPunct="1">
              <a:buFontTx/>
              <a:buNone/>
            </a:pPr>
            <a:r>
              <a:rPr lang="en-GB" altLang="en-US" sz="2000" smtClean="0">
                <a:sym typeface="Wingdings" panose="05000000000000000000" pitchFamily="2" charset="2"/>
              </a:rPr>
              <a:t>Work out the formula for magnesium oxide supposing that 2.4g of </a:t>
            </a:r>
          </a:p>
          <a:p>
            <a:pPr marL="609600" indent="-609600" eaLnBrk="1" hangingPunct="1">
              <a:buFontTx/>
              <a:buNone/>
            </a:pPr>
            <a:r>
              <a:rPr lang="en-GB" altLang="en-US" sz="2000" smtClean="0">
                <a:sym typeface="Wingdings" panose="05000000000000000000" pitchFamily="2" charset="2"/>
              </a:rPr>
              <a:t>magnesium combined with 1.6g of oxygen. (O=16; Mg=24)</a:t>
            </a:r>
          </a:p>
          <a:p>
            <a:pPr marL="609600" indent="-609600" eaLnBrk="1" hangingPunct="1">
              <a:buFontTx/>
              <a:buNone/>
            </a:pPr>
            <a:endParaRPr lang="en-GB" altLang="en-US" sz="2000" smtClean="0">
              <a:sym typeface="Wingdings" panose="05000000000000000000" pitchFamily="2" charset="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14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285750"/>
            <a:ext cx="8229600" cy="1143000"/>
          </a:xfrm>
        </p:spPr>
        <p:txBody>
          <a:bodyPr/>
          <a:lstStyle/>
          <a:p>
            <a:pPr eaLnBrk="1" hangingPunct="1"/>
            <a:r>
              <a:rPr lang="en-GB" altLang="en-US" sz="2800" b="1" u="sng" smtClean="0"/>
              <a:t>Using moles to Find Formulae</a:t>
            </a:r>
          </a:p>
        </p:txBody>
      </p:sp>
      <p:sp>
        <p:nvSpPr>
          <p:cNvPr id="6147" name="Rectangle 3"/>
          <p:cNvSpPr>
            <a:spLocks noGrp="1" noChangeArrowheads="1"/>
          </p:cNvSpPr>
          <p:nvPr>
            <p:ph type="body" idx="1"/>
          </p:nvPr>
        </p:nvSpPr>
        <p:spPr>
          <a:xfrm>
            <a:off x="457200" y="546100"/>
            <a:ext cx="8229600" cy="5883275"/>
          </a:xfrm>
        </p:spPr>
        <p:txBody>
          <a:bodyPr/>
          <a:lstStyle/>
          <a:p>
            <a:pPr marL="609600" indent="-609600" eaLnBrk="1" hangingPunct="1">
              <a:buFontTx/>
              <a:buNone/>
            </a:pPr>
            <a:r>
              <a:rPr lang="en-GB" altLang="en-US" sz="2000" smtClean="0">
                <a:sym typeface="Wingdings" panose="05000000000000000000" pitchFamily="2" charset="2"/>
              </a:rPr>
              <a:t>Try this: </a:t>
            </a:r>
          </a:p>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None/>
            </a:pPr>
            <a:r>
              <a:rPr lang="en-GB" altLang="en-US" sz="2000" smtClean="0">
                <a:sym typeface="Wingdings" panose="05000000000000000000" pitchFamily="2" charset="2"/>
              </a:rPr>
              <a:t>Find the empirical formula of a compound containing 4.6g Na, 2.8g N, </a:t>
            </a:r>
          </a:p>
          <a:p>
            <a:pPr marL="609600" indent="-609600" eaLnBrk="1" hangingPunct="1">
              <a:buFontTx/>
              <a:buNone/>
            </a:pPr>
            <a:r>
              <a:rPr lang="en-GB" altLang="en-US" sz="2000" smtClean="0">
                <a:sym typeface="Wingdings" panose="05000000000000000000" pitchFamily="2" charset="2"/>
              </a:rPr>
              <a:t>9.6g O (N=14; O=16; Na=23)</a:t>
            </a:r>
          </a:p>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None/>
            </a:pPr>
            <a:endParaRPr lang="en-GB" altLang="en-US" sz="2000" b="1" smtClean="0">
              <a:solidFill>
                <a:srgbClr val="FF0000"/>
              </a:solidFill>
              <a:sym typeface="Wingdings" panose="05000000000000000000" pitchFamily="2" charset="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147">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14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285750"/>
            <a:ext cx="8229600" cy="1143000"/>
          </a:xfrm>
        </p:spPr>
        <p:txBody>
          <a:bodyPr/>
          <a:lstStyle/>
          <a:p>
            <a:pPr eaLnBrk="1" hangingPunct="1"/>
            <a:r>
              <a:rPr lang="en-GB" altLang="en-US" sz="2800" b="1" u="sng" smtClean="0"/>
              <a:t>Using moles to Find Formulae</a:t>
            </a:r>
          </a:p>
        </p:txBody>
      </p:sp>
      <p:sp>
        <p:nvSpPr>
          <p:cNvPr id="6147" name="Rectangle 3"/>
          <p:cNvSpPr>
            <a:spLocks noGrp="1" noChangeArrowheads="1"/>
          </p:cNvSpPr>
          <p:nvPr>
            <p:ph type="body" idx="1"/>
          </p:nvPr>
        </p:nvSpPr>
        <p:spPr>
          <a:xfrm>
            <a:off x="457200" y="546100"/>
            <a:ext cx="8229600" cy="5883275"/>
          </a:xfrm>
        </p:spPr>
        <p:txBody>
          <a:bodyPr/>
          <a:lstStyle/>
          <a:p>
            <a:pPr marL="609600" indent="-609600" eaLnBrk="1" hangingPunct="1">
              <a:buFontTx/>
              <a:buNone/>
            </a:pPr>
            <a:r>
              <a:rPr lang="en-GB" altLang="en-US" sz="2000" smtClean="0">
                <a:sym typeface="Wingdings" panose="05000000000000000000" pitchFamily="2" charset="2"/>
              </a:rPr>
              <a:t>Try this: </a:t>
            </a:r>
          </a:p>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None/>
            </a:pPr>
            <a:r>
              <a:rPr lang="en-GB" altLang="en-US" sz="2000" smtClean="0">
                <a:sym typeface="Wingdings" panose="05000000000000000000" pitchFamily="2" charset="2"/>
              </a:rPr>
              <a:t>Find the empirical formula of a compound containing 85.7% C, 14.3% </a:t>
            </a:r>
          </a:p>
          <a:p>
            <a:pPr marL="609600" indent="-609600" eaLnBrk="1" hangingPunct="1">
              <a:buFontTx/>
              <a:buNone/>
            </a:pPr>
            <a:r>
              <a:rPr lang="en-GB" altLang="en-US" sz="2000" smtClean="0">
                <a:sym typeface="Wingdings" panose="05000000000000000000" pitchFamily="2" charset="2"/>
              </a:rPr>
              <a:t>H by mass. (H=1; C=12)</a:t>
            </a:r>
          </a:p>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None/>
            </a:pPr>
            <a:endParaRPr lang="en-GB" altLang="en-US" sz="2000" b="1" smtClean="0">
              <a:solidFill>
                <a:srgbClr val="FF0000"/>
              </a:solidFill>
              <a:sym typeface="Wingdings" panose="05000000000000000000" pitchFamily="2" charset="2"/>
            </a:endParaRPr>
          </a:p>
          <a:p>
            <a:pPr marL="609600" indent="-609600" eaLnBrk="1" hangingPunct="1">
              <a:buFontTx/>
              <a:buNone/>
            </a:pPr>
            <a:endParaRPr lang="en-GB" altLang="en-US" sz="2000" b="1" smtClean="0">
              <a:solidFill>
                <a:srgbClr val="FF0000"/>
              </a:solidFill>
              <a:sym typeface="Wingdings" panose="05000000000000000000" pitchFamily="2" charset="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147">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14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242888" y="-285750"/>
            <a:ext cx="8686800" cy="1143000"/>
          </a:xfrm>
        </p:spPr>
        <p:txBody>
          <a:bodyPr/>
          <a:lstStyle/>
          <a:p>
            <a:pPr eaLnBrk="1" hangingPunct="1"/>
            <a:r>
              <a:rPr lang="en-GB" altLang="en-US" sz="2400" b="1" u="sng" smtClean="0"/>
              <a:t>Converting Empirical Formulae into Molecular Formulae</a:t>
            </a:r>
          </a:p>
        </p:txBody>
      </p:sp>
      <p:sp>
        <p:nvSpPr>
          <p:cNvPr id="6147" name="Rectangle 3"/>
          <p:cNvSpPr>
            <a:spLocks noGrp="1" noChangeArrowheads="1"/>
          </p:cNvSpPr>
          <p:nvPr>
            <p:ph type="body" idx="1"/>
          </p:nvPr>
        </p:nvSpPr>
        <p:spPr>
          <a:xfrm>
            <a:off x="457200" y="546100"/>
            <a:ext cx="8543925" cy="5883275"/>
          </a:xfrm>
        </p:spPr>
        <p:txBody>
          <a:bodyPr/>
          <a:lstStyle/>
          <a:p>
            <a:pPr marL="609600" indent="-609600" eaLnBrk="1" hangingPunct="1">
              <a:buFontTx/>
              <a:buNone/>
            </a:pPr>
            <a:r>
              <a:rPr lang="en-GB" altLang="en-US" sz="2000" smtClean="0">
                <a:sym typeface="Wingdings" panose="05000000000000000000" pitchFamily="2" charset="2"/>
              </a:rPr>
              <a:t>Think back to the previous question and answer.</a:t>
            </a:r>
          </a:p>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None/>
            </a:pPr>
            <a:r>
              <a:rPr lang="en-GB" altLang="en-US" sz="2000" smtClean="0">
                <a:sym typeface="Wingdings" panose="05000000000000000000" pitchFamily="2" charset="2"/>
              </a:rPr>
              <a:t>What is wrong with CH</a:t>
            </a:r>
            <a:r>
              <a:rPr lang="en-GB" altLang="en-US" sz="2000" baseline="-25000" smtClean="0">
                <a:sym typeface="Wingdings" panose="05000000000000000000" pitchFamily="2" charset="2"/>
              </a:rPr>
              <a:t>2</a:t>
            </a:r>
            <a:r>
              <a:rPr lang="en-GB" altLang="en-US" sz="2000" smtClean="0">
                <a:sym typeface="Wingdings" panose="05000000000000000000" pitchFamily="2" charset="2"/>
              </a:rPr>
              <a:t>?</a:t>
            </a:r>
          </a:p>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None/>
            </a:pPr>
            <a:r>
              <a:rPr lang="en-GB" altLang="en-US" sz="2000" smtClean="0">
                <a:sym typeface="Wingdings" panose="05000000000000000000" pitchFamily="2" charset="2"/>
              </a:rPr>
              <a:t>We need to work out the true molecular formula.</a:t>
            </a:r>
          </a:p>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None/>
            </a:pPr>
            <a:r>
              <a:rPr lang="en-GB" altLang="en-US" sz="2000" smtClean="0">
                <a:sym typeface="Wingdings" panose="05000000000000000000" pitchFamily="2" charset="2"/>
              </a:rPr>
              <a:t>You can do this if you know the RFM of the compound (or the mass of 1 </a:t>
            </a:r>
          </a:p>
          <a:p>
            <a:pPr marL="609600" indent="-609600" eaLnBrk="1" hangingPunct="1">
              <a:buFontTx/>
              <a:buNone/>
            </a:pPr>
            <a:r>
              <a:rPr lang="en-GB" altLang="en-US" sz="2000" smtClean="0">
                <a:sym typeface="Wingdings" panose="05000000000000000000" pitchFamily="2" charset="2"/>
              </a:rPr>
              <a:t>mole – which is just the RFM expressed in grams)</a:t>
            </a:r>
          </a:p>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None/>
            </a:pPr>
            <a:r>
              <a:rPr lang="en-GB" altLang="en-US" sz="2000" smtClean="0">
                <a:sym typeface="Wingdings" panose="05000000000000000000" pitchFamily="2" charset="2"/>
              </a:rPr>
              <a:t>In the previous question suppose the RFM was 56.</a:t>
            </a:r>
          </a:p>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None/>
            </a:pPr>
            <a:r>
              <a:rPr lang="en-GB" altLang="en-US" sz="2000" smtClean="0">
                <a:sym typeface="Wingdings" panose="05000000000000000000" pitchFamily="2" charset="2"/>
              </a:rPr>
              <a:t>CH</a:t>
            </a:r>
            <a:r>
              <a:rPr lang="en-GB" altLang="en-US" sz="2000" baseline="-25000" smtClean="0">
                <a:sym typeface="Wingdings" panose="05000000000000000000" pitchFamily="2" charset="2"/>
              </a:rPr>
              <a:t>2</a:t>
            </a:r>
            <a:r>
              <a:rPr lang="en-GB" altLang="en-US" sz="2000" smtClean="0">
                <a:sym typeface="Wingdings" panose="05000000000000000000" pitchFamily="2" charset="2"/>
              </a:rPr>
              <a:t> has a RFM of 14 (H=1; C=12)</a:t>
            </a:r>
          </a:p>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None/>
            </a:pPr>
            <a:r>
              <a:rPr lang="en-GB" altLang="en-US" sz="2000" smtClean="0">
                <a:sym typeface="Wingdings" panose="05000000000000000000" pitchFamily="2" charset="2"/>
              </a:rPr>
              <a:t>How many multiples of that do you have to take in order to get a total of </a:t>
            </a:r>
          </a:p>
          <a:p>
            <a:pPr marL="609600" indent="-609600" eaLnBrk="1" hangingPunct="1">
              <a:buFontTx/>
              <a:buNone/>
            </a:pPr>
            <a:r>
              <a:rPr lang="en-GB" altLang="en-US" sz="2000" smtClean="0">
                <a:sym typeface="Wingdings" panose="05000000000000000000" pitchFamily="2" charset="2"/>
              </a:rPr>
              <a:t>56?</a:t>
            </a:r>
          </a:p>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None/>
            </a:pPr>
            <a:r>
              <a:rPr lang="en-GB" altLang="en-US" sz="2000" smtClean="0">
                <a:sym typeface="Wingdings" panose="05000000000000000000" pitchFamily="2" charset="2"/>
              </a:rPr>
              <a:t>56/14 = 4 and so you need 4 lots of CH</a:t>
            </a:r>
            <a:r>
              <a:rPr lang="en-GB" altLang="en-US" sz="2000" baseline="-25000" smtClean="0">
                <a:sym typeface="Wingdings" panose="05000000000000000000" pitchFamily="2" charset="2"/>
              </a:rPr>
              <a:t>2</a:t>
            </a:r>
            <a:r>
              <a:rPr lang="en-GB" altLang="en-US" sz="2000" smtClean="0">
                <a:sym typeface="Wingdings" panose="05000000000000000000" pitchFamily="2" charset="2"/>
              </a:rPr>
              <a:t> – in other words, C</a:t>
            </a:r>
            <a:r>
              <a:rPr lang="en-GB" altLang="en-US" sz="2000" baseline="-25000" smtClean="0">
                <a:sym typeface="Wingdings" panose="05000000000000000000" pitchFamily="2" charset="2"/>
              </a:rPr>
              <a:t>4</a:t>
            </a:r>
            <a:r>
              <a:rPr lang="en-GB" altLang="en-US" sz="2000" smtClean="0">
                <a:sym typeface="Wingdings" panose="05000000000000000000" pitchFamily="2" charset="2"/>
              </a:rPr>
              <a:t>H</a:t>
            </a:r>
            <a:r>
              <a:rPr lang="en-GB" altLang="en-US" sz="2000" baseline="-25000" smtClean="0">
                <a:sym typeface="Wingdings" panose="05000000000000000000" pitchFamily="2" charset="2"/>
              </a:rPr>
              <a:t>8</a:t>
            </a:r>
            <a:r>
              <a:rPr lang="en-GB" altLang="en-US" sz="2000" smtClean="0">
                <a:sym typeface="Wingdings" panose="05000000000000000000" pitchFamily="2" charset="2"/>
              </a:rPr>
              <a:t>.</a:t>
            </a:r>
          </a:p>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None/>
            </a:pPr>
            <a:endParaRPr lang="en-GB" altLang="en-US" sz="2000" b="1" baseline="-25000" smtClean="0">
              <a:solidFill>
                <a:srgbClr val="FF0000"/>
              </a:solidFill>
              <a:sym typeface="Wingdings" panose="05000000000000000000" pitchFamily="2" charset="2"/>
            </a:endParaRPr>
          </a:p>
          <a:p>
            <a:pPr marL="609600" indent="-609600" eaLnBrk="1" hangingPunct="1">
              <a:buFontTx/>
              <a:buNone/>
            </a:pPr>
            <a:endParaRPr lang="en-GB" altLang="en-US" sz="2000" b="1" smtClean="0">
              <a:solidFill>
                <a:srgbClr val="FF0000"/>
              </a:solidFill>
              <a:sym typeface="Wingdings" panose="05000000000000000000" pitchFamily="2" charset="2"/>
            </a:endParaRPr>
          </a:p>
          <a:p>
            <a:pPr marL="609600" indent="-609600" eaLnBrk="1" hangingPunct="1">
              <a:buFontTx/>
              <a:buNone/>
            </a:pPr>
            <a:endParaRPr lang="en-GB" altLang="en-US" sz="2000" b="1" smtClean="0">
              <a:solidFill>
                <a:srgbClr val="FF0000"/>
              </a:solidFill>
              <a:sym typeface="Wingdings" panose="05000000000000000000" pitchFamily="2" charset="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147">
                                            <p:txEl>
                                              <p:pRg st="2" end="2"/>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6147">
                                            <p:txEl>
                                              <p:pRg st="4" end="4"/>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6147">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147">
                                            <p:txEl>
                                              <p:pRg st="7" end="7"/>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6147">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147">
                                            <p:txEl>
                                              <p:pRg st="11" end="11"/>
                                            </p:txEl>
                                          </p:spTgt>
                                        </p:tgtEl>
                                        <p:attrNameLst>
                                          <p:attrName>style.visibility</p:attrName>
                                        </p:attrNameLst>
                                      </p:cBhvr>
                                      <p:to>
                                        <p:strVal val="visible"/>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1" presetClass="entr" presetSubtype="0" fill="hold" nodeType="clickEffect">
                                  <p:stCondLst>
                                    <p:cond delay="0"/>
                                  </p:stCondLst>
                                  <p:childTnLst>
                                    <p:set>
                                      <p:cBhvr>
                                        <p:cTn id="28" dur="1" fill="hold">
                                          <p:stCondLst>
                                            <p:cond delay="0"/>
                                          </p:stCondLst>
                                        </p:cTn>
                                        <p:tgtEl>
                                          <p:spTgt spid="6147">
                                            <p:txEl>
                                              <p:pRg st="13" end="13"/>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6147">
                                            <p:txEl>
                                              <p:pRg st="14" end="14"/>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6147">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242888" y="-285750"/>
            <a:ext cx="8686800" cy="1143000"/>
          </a:xfrm>
        </p:spPr>
        <p:txBody>
          <a:bodyPr/>
          <a:lstStyle/>
          <a:p>
            <a:pPr eaLnBrk="1" hangingPunct="1"/>
            <a:r>
              <a:rPr lang="en-GB" altLang="en-US" sz="2400" b="1" u="sng" smtClean="0"/>
              <a:t>Converting Empirical Formulae into Molecular Formulae</a:t>
            </a:r>
          </a:p>
        </p:txBody>
      </p:sp>
      <p:sp>
        <p:nvSpPr>
          <p:cNvPr id="6147" name="Rectangle 3"/>
          <p:cNvSpPr>
            <a:spLocks noGrp="1" noChangeArrowheads="1"/>
          </p:cNvSpPr>
          <p:nvPr>
            <p:ph type="body" idx="1"/>
          </p:nvPr>
        </p:nvSpPr>
        <p:spPr>
          <a:xfrm>
            <a:off x="457200" y="546100"/>
            <a:ext cx="8543925" cy="5883275"/>
          </a:xfrm>
        </p:spPr>
        <p:txBody>
          <a:bodyPr/>
          <a:lstStyle/>
          <a:p>
            <a:pPr marL="609600" indent="-609600" eaLnBrk="1" hangingPunct="1">
              <a:buFontTx/>
              <a:buNone/>
            </a:pPr>
            <a:r>
              <a:rPr lang="en-GB" altLang="en-US" sz="2000" smtClean="0">
                <a:sym typeface="Wingdings" panose="05000000000000000000" pitchFamily="2" charset="2"/>
              </a:rPr>
              <a:t>If you are given percentage composition figures and a relative formula </a:t>
            </a:r>
          </a:p>
          <a:p>
            <a:pPr marL="609600" indent="-609600" eaLnBrk="1" hangingPunct="1">
              <a:buFontTx/>
              <a:buNone/>
            </a:pPr>
            <a:r>
              <a:rPr lang="en-GB" altLang="en-US" sz="2000" smtClean="0">
                <a:sym typeface="Wingdings" panose="05000000000000000000" pitchFamily="2" charset="2"/>
              </a:rPr>
              <a:t>mass (or the mass of 1 mole) and re just asked to find out the molecular </a:t>
            </a:r>
          </a:p>
          <a:p>
            <a:pPr marL="609600" indent="-609600" eaLnBrk="1" hangingPunct="1">
              <a:buFontTx/>
              <a:buNone/>
            </a:pPr>
            <a:r>
              <a:rPr lang="en-GB" altLang="en-US" sz="2000" smtClean="0">
                <a:sym typeface="Wingdings" panose="05000000000000000000" pitchFamily="2" charset="2"/>
              </a:rPr>
              <a:t>formula, you can go straight to it without having to work out the empirical </a:t>
            </a:r>
          </a:p>
          <a:p>
            <a:pPr marL="609600" indent="-609600" eaLnBrk="1" hangingPunct="1">
              <a:buFontTx/>
              <a:buNone/>
            </a:pPr>
            <a:r>
              <a:rPr lang="en-GB" altLang="en-US" sz="2000" smtClean="0">
                <a:sym typeface="Wingdings" panose="05000000000000000000" pitchFamily="2" charset="2"/>
              </a:rPr>
              <a:t>formula first.</a:t>
            </a:r>
          </a:p>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None/>
            </a:pPr>
            <a:r>
              <a:rPr lang="en-GB" altLang="en-US" sz="2000" smtClean="0">
                <a:sym typeface="Wingdings" panose="05000000000000000000" pitchFamily="2" charset="2"/>
              </a:rPr>
              <a:t>A compound contained the following percentages by mass: 52.2% C. </a:t>
            </a:r>
          </a:p>
          <a:p>
            <a:pPr marL="609600" indent="-609600" eaLnBrk="1" hangingPunct="1">
              <a:buFontTx/>
              <a:buNone/>
            </a:pPr>
            <a:r>
              <a:rPr lang="en-GB" altLang="en-US" sz="2000" smtClean="0">
                <a:sym typeface="Wingdings" panose="05000000000000000000" pitchFamily="2" charset="2"/>
              </a:rPr>
              <a:t>13.0% H, 34.8% O. 1 mole of it weighed 46g. Find the molecular formula </a:t>
            </a:r>
          </a:p>
          <a:p>
            <a:pPr marL="609600" indent="-609600" eaLnBrk="1" hangingPunct="1">
              <a:buFontTx/>
              <a:buNone/>
            </a:pPr>
            <a:r>
              <a:rPr lang="en-GB" altLang="en-US" sz="2000" smtClean="0">
                <a:sym typeface="Wingdings" panose="05000000000000000000" pitchFamily="2" charset="2"/>
              </a:rPr>
              <a:t>of the compound (H=1, C=12, O=16).</a:t>
            </a:r>
          </a:p>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None/>
            </a:pPr>
            <a:endParaRPr lang="en-GB" altLang="en-US" sz="2000" b="1" baseline="-25000" smtClean="0">
              <a:solidFill>
                <a:srgbClr val="FF0000"/>
              </a:solidFill>
              <a:sym typeface="Wingdings" panose="05000000000000000000" pitchFamily="2" charset="2"/>
            </a:endParaRPr>
          </a:p>
          <a:p>
            <a:pPr marL="609600" indent="-609600" eaLnBrk="1" hangingPunct="1">
              <a:buFontTx/>
              <a:buNone/>
            </a:pPr>
            <a:endParaRPr lang="en-GB" altLang="en-US" sz="2000" b="1" smtClean="0">
              <a:solidFill>
                <a:srgbClr val="FF0000"/>
              </a:solidFill>
              <a:sym typeface="Wingdings" panose="05000000000000000000" pitchFamily="2" charset="2"/>
            </a:endParaRPr>
          </a:p>
          <a:p>
            <a:pPr marL="609600" indent="-609600" eaLnBrk="1" hangingPunct="1">
              <a:buFontTx/>
              <a:buNone/>
            </a:pPr>
            <a:endParaRPr lang="en-GB" altLang="en-US" sz="2000" b="1" smtClean="0">
              <a:solidFill>
                <a:srgbClr val="FF0000"/>
              </a:solidFill>
              <a:sym typeface="Wingdings" panose="05000000000000000000" pitchFamily="2" charset="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14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147">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147">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6147">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147">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14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57200" y="-171450"/>
            <a:ext cx="8229600" cy="1143000"/>
          </a:xfrm>
        </p:spPr>
        <p:txBody>
          <a:bodyPr/>
          <a:lstStyle/>
          <a:p>
            <a:pPr eaLnBrk="1" hangingPunct="1"/>
            <a:r>
              <a:rPr lang="en-GB" altLang="en-US" b="1" u="sng" smtClean="0"/>
              <a:t>Moles</a:t>
            </a:r>
          </a:p>
        </p:txBody>
      </p:sp>
      <p:sp>
        <p:nvSpPr>
          <p:cNvPr id="6147" name="Rectangle 3"/>
          <p:cNvSpPr>
            <a:spLocks noGrp="1" noChangeArrowheads="1"/>
          </p:cNvSpPr>
          <p:nvPr>
            <p:ph type="body" idx="1"/>
          </p:nvPr>
        </p:nvSpPr>
        <p:spPr>
          <a:xfrm>
            <a:off x="457200" y="428625"/>
            <a:ext cx="8229600" cy="5688013"/>
          </a:xfrm>
        </p:spPr>
        <p:txBody>
          <a:bodyPr/>
          <a:lstStyle/>
          <a:p>
            <a:pPr marL="609600" indent="-609600" eaLnBrk="1" hangingPunct="1">
              <a:buFontTx/>
              <a:buNone/>
            </a:pPr>
            <a:endParaRPr lang="en-GB" altLang="en-US" sz="2000" smtClean="0"/>
          </a:p>
          <a:p>
            <a:pPr marL="609600" indent="-609600" eaLnBrk="1" hangingPunct="1">
              <a:buFontTx/>
              <a:buAutoNum type="arabicPeriod" startAt="2"/>
            </a:pPr>
            <a:r>
              <a:rPr lang="en-GB" altLang="en-US" sz="1800" smtClean="0"/>
              <a:t>What mass of Mg contains the same number of Mg atoms, as there are molecules of CO</a:t>
            </a:r>
            <a:r>
              <a:rPr lang="en-GB" altLang="en-US" sz="1800" baseline="-25000" smtClean="0"/>
              <a:t>2</a:t>
            </a:r>
            <a:r>
              <a:rPr lang="en-GB" altLang="en-US" sz="1800" smtClean="0"/>
              <a:t> in 1000g of CO</a:t>
            </a:r>
            <a:r>
              <a:rPr lang="en-GB" altLang="en-US" sz="1800" baseline="-25000" smtClean="0"/>
              <a:t>2</a:t>
            </a:r>
            <a:r>
              <a:rPr lang="en-GB" altLang="en-US" sz="1800" smtClean="0"/>
              <a:t>?</a:t>
            </a:r>
            <a:endParaRPr lang="en-GB" altLang="en-US" sz="1800" baseline="-25000" smtClean="0"/>
          </a:p>
          <a:p>
            <a:pPr marL="609600" indent="-609600" eaLnBrk="1" hangingPunct="1"/>
            <a:endParaRPr lang="en-GB" altLang="en-US" sz="2000" smtClean="0"/>
          </a:p>
        </p:txBody>
      </p:sp>
      <p:sp>
        <p:nvSpPr>
          <p:cNvPr id="6148" name="Rectangle 4"/>
          <p:cNvSpPr>
            <a:spLocks noChangeArrowheads="1"/>
          </p:cNvSpPr>
          <p:nvPr/>
        </p:nvSpPr>
        <p:spPr bwMode="auto">
          <a:xfrm>
            <a:off x="250825" y="768350"/>
            <a:ext cx="8640763" cy="73183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242888" y="-285750"/>
            <a:ext cx="8686800" cy="1143000"/>
          </a:xfrm>
        </p:spPr>
        <p:txBody>
          <a:bodyPr/>
          <a:lstStyle/>
          <a:p>
            <a:pPr eaLnBrk="1" hangingPunct="1"/>
            <a:r>
              <a:rPr lang="en-GB" altLang="en-US" sz="2400" b="1" u="sng" smtClean="0"/>
              <a:t>Converting Empirical Formulae into Molecular Formulae</a:t>
            </a:r>
          </a:p>
        </p:txBody>
      </p:sp>
      <p:sp>
        <p:nvSpPr>
          <p:cNvPr id="6147" name="Rectangle 3"/>
          <p:cNvSpPr>
            <a:spLocks noGrp="1" noChangeArrowheads="1"/>
          </p:cNvSpPr>
          <p:nvPr>
            <p:ph type="body" idx="1"/>
          </p:nvPr>
        </p:nvSpPr>
        <p:spPr>
          <a:xfrm>
            <a:off x="457200" y="546100"/>
            <a:ext cx="8543925" cy="5883275"/>
          </a:xfrm>
        </p:spPr>
        <p:txBody>
          <a:bodyPr/>
          <a:lstStyle/>
          <a:p>
            <a:pPr marL="609600" indent="-609600" eaLnBrk="1" hangingPunct="1">
              <a:buFontTx/>
              <a:buNone/>
            </a:pPr>
            <a:r>
              <a:rPr lang="en-GB" altLang="en-US" sz="2000" smtClean="0">
                <a:sym typeface="Wingdings" panose="05000000000000000000" pitchFamily="2" charset="2"/>
              </a:rPr>
              <a:t>Try these:</a:t>
            </a:r>
          </a:p>
          <a:p>
            <a:pPr marL="609600" indent="-609600" eaLnBrk="1" hangingPunct="1">
              <a:buFontTx/>
              <a:buNone/>
            </a:pPr>
            <a:endParaRPr lang="en-GB" altLang="en-US" sz="2000" b="1" smtClean="0">
              <a:solidFill>
                <a:srgbClr val="FF0000"/>
              </a:solidFill>
              <a:sym typeface="Wingdings" panose="05000000000000000000" pitchFamily="2" charset="2"/>
            </a:endParaRPr>
          </a:p>
          <a:p>
            <a:pPr marL="609600" indent="-609600" eaLnBrk="1" hangingPunct="1">
              <a:buFontTx/>
              <a:buAutoNum type="arabicPeriod"/>
            </a:pPr>
            <a:r>
              <a:rPr lang="en-GB" altLang="en-US" sz="2000" smtClean="0">
                <a:sym typeface="Wingdings" panose="05000000000000000000" pitchFamily="2" charset="2"/>
              </a:rPr>
              <a:t>1.24g of phosphorus was burnt completely in oxygen to give 2.84g of phosphorus oxide. Find (a) the empirical formula of the oxide, and (b) the molecular formula of the oxide given that 1 mole of the oxide weighs 284g. (O=16, P=31).</a:t>
            </a:r>
          </a:p>
          <a:p>
            <a:pPr marL="609600" indent="-609600" eaLnBrk="1" hangingPunct="1">
              <a:buFontTx/>
              <a:buAutoNum type="arabicPeriod"/>
            </a:pPr>
            <a:endParaRPr lang="en-GB" altLang="en-US" sz="2000" smtClean="0">
              <a:sym typeface="Wingdings" panose="05000000000000000000" pitchFamily="2" charset="2"/>
            </a:endParaRPr>
          </a:p>
          <a:p>
            <a:pPr marL="609600" indent="-609600" eaLnBrk="1" hangingPunct="1">
              <a:buFontTx/>
              <a:buAutoNum type="arabicPeriod"/>
            </a:pPr>
            <a:r>
              <a:rPr lang="en-GB" altLang="en-US" sz="2000" smtClean="0">
                <a:sym typeface="Wingdings" panose="05000000000000000000" pitchFamily="2" charset="2"/>
              </a:rPr>
              <a:t>An organic compound contained 66.7% C, 11.1% H, 22.2% O by mass. Its relative formula mass was 72. Find (a) the empirical formula of the compound and (b) the molecular formula of the compound. (H=1, C=12, O=16).</a:t>
            </a:r>
          </a:p>
          <a:p>
            <a:pPr marL="609600" indent="-609600" eaLnBrk="1" hangingPunct="1">
              <a:buFontTx/>
              <a:buAutoNum type="arabicPeriod"/>
            </a:pPr>
            <a:endParaRPr lang="en-GB" altLang="en-US" sz="2000" smtClean="0">
              <a:sym typeface="Wingdings" panose="05000000000000000000" pitchFamily="2" charset="2"/>
            </a:endParaRPr>
          </a:p>
          <a:p>
            <a:pPr marL="609600" indent="-609600" eaLnBrk="1" hangingPunct="1">
              <a:buFontTx/>
              <a:buAutoNum type="arabicPeriod"/>
            </a:pPr>
            <a:r>
              <a:rPr lang="en-GB" altLang="en-US" sz="2000" smtClean="0">
                <a:sym typeface="Wingdings" panose="05000000000000000000" pitchFamily="2" charset="2"/>
              </a:rPr>
              <a:t>A student took 2 exactly equal volume of calcium iodide solution. To one, she added an excess of silver nitrate solution which precipitated all the iodine out as 9.40g of silver iodide, AgI. To the second volume she added an excess of sodium carbonate solution which precipitated all the calcium out as 2.00g of calcium carbonate, CaCO</a:t>
            </a:r>
            <a:r>
              <a:rPr lang="en-GB" altLang="en-US" sz="2000" baseline="-25000" smtClean="0">
                <a:sym typeface="Wingdings" panose="05000000000000000000" pitchFamily="2" charset="2"/>
              </a:rPr>
              <a:t>3</a:t>
            </a:r>
            <a:r>
              <a:rPr lang="en-GB" altLang="en-US" sz="2000" smtClean="0">
                <a:sym typeface="Wingdings" panose="05000000000000000000" pitchFamily="2" charset="2"/>
              </a:rPr>
              <a:t>. Confirm that the formula of the calcium iodide is CaI</a:t>
            </a:r>
            <a:r>
              <a:rPr lang="en-GB" altLang="en-US" sz="2000" baseline="-25000" smtClean="0">
                <a:sym typeface="Wingdings" panose="05000000000000000000" pitchFamily="2" charset="2"/>
              </a:rPr>
              <a:t>2</a:t>
            </a:r>
            <a:r>
              <a:rPr lang="en-GB" altLang="en-US" sz="2000" smtClean="0">
                <a:sym typeface="Wingdings" panose="05000000000000000000" pitchFamily="2" charset="2"/>
              </a:rPr>
              <a:t>. (C=12; O=16; Ca=40; Ag=108; I=127) </a:t>
            </a:r>
          </a:p>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None/>
            </a:pPr>
            <a:endParaRPr lang="en-GB" altLang="en-US" sz="2000" b="1" baseline="-25000" smtClean="0">
              <a:solidFill>
                <a:srgbClr val="FF0000"/>
              </a:solidFill>
              <a:sym typeface="Wingdings" panose="05000000000000000000" pitchFamily="2" charset="2"/>
            </a:endParaRPr>
          </a:p>
          <a:p>
            <a:pPr marL="609600" indent="-609600" eaLnBrk="1" hangingPunct="1">
              <a:buFontTx/>
              <a:buNone/>
            </a:pPr>
            <a:endParaRPr lang="en-GB" altLang="en-US" sz="2000" b="1" smtClean="0">
              <a:solidFill>
                <a:srgbClr val="FF0000"/>
              </a:solidFill>
              <a:sym typeface="Wingdings" panose="05000000000000000000" pitchFamily="2" charset="2"/>
            </a:endParaRPr>
          </a:p>
          <a:p>
            <a:pPr marL="609600" indent="-609600" eaLnBrk="1" hangingPunct="1">
              <a:buFontTx/>
              <a:buNone/>
            </a:pPr>
            <a:endParaRPr lang="en-GB" altLang="en-US" sz="2000" b="1" smtClean="0">
              <a:solidFill>
                <a:srgbClr val="FF0000"/>
              </a:solidFill>
              <a:sym typeface="Wingdings" panose="05000000000000000000" pitchFamily="2" charset="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147">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147">
                                            <p:txEl>
                                              <p:pRg st="4" end="4"/>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14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242888" y="-285750"/>
            <a:ext cx="8686800" cy="1143000"/>
          </a:xfrm>
        </p:spPr>
        <p:txBody>
          <a:bodyPr/>
          <a:lstStyle/>
          <a:p>
            <a:pPr eaLnBrk="1" hangingPunct="1"/>
            <a:r>
              <a:rPr lang="en-GB" altLang="en-US" sz="2400" b="1" u="sng" smtClean="0"/>
              <a:t>Converting Empirical Formulae into Molecular Formulae</a:t>
            </a:r>
          </a:p>
        </p:txBody>
      </p:sp>
      <p:sp>
        <p:nvSpPr>
          <p:cNvPr id="27651" name="Rectangle 3"/>
          <p:cNvSpPr>
            <a:spLocks noGrp="1" noChangeArrowheads="1"/>
          </p:cNvSpPr>
          <p:nvPr>
            <p:ph type="body" idx="1"/>
          </p:nvPr>
        </p:nvSpPr>
        <p:spPr>
          <a:xfrm>
            <a:off x="457200" y="546100"/>
            <a:ext cx="8543925" cy="5883275"/>
          </a:xfrm>
        </p:spPr>
        <p:txBody>
          <a:bodyPr/>
          <a:lstStyle/>
          <a:p>
            <a:pPr marL="609600" indent="-609600" eaLnBrk="1" hangingPunct="1">
              <a:buFontTx/>
              <a:buNone/>
            </a:pPr>
            <a:r>
              <a:rPr lang="en-GB" altLang="en-US" sz="2000" smtClean="0">
                <a:sym typeface="Wingdings" panose="05000000000000000000" pitchFamily="2" charset="2"/>
              </a:rPr>
              <a:t>Try these:</a:t>
            </a:r>
          </a:p>
          <a:p>
            <a:pPr marL="609600" indent="-609600" eaLnBrk="1" hangingPunct="1">
              <a:buFontTx/>
              <a:buNone/>
            </a:pPr>
            <a:endParaRPr lang="en-GB" altLang="en-US" sz="2000" b="1" smtClean="0">
              <a:solidFill>
                <a:srgbClr val="FF0000"/>
              </a:solidFill>
              <a:sym typeface="Wingdings" panose="05000000000000000000" pitchFamily="2" charset="2"/>
            </a:endParaRPr>
          </a:p>
          <a:p>
            <a:pPr marL="609600" indent="-609600" eaLnBrk="1" hangingPunct="1">
              <a:buFontTx/>
              <a:buAutoNum type="arabicPeriod"/>
            </a:pPr>
            <a:r>
              <a:rPr lang="en-GB" altLang="en-US" sz="2000" smtClean="0">
                <a:sym typeface="Wingdings" panose="05000000000000000000" pitchFamily="2" charset="2"/>
              </a:rPr>
              <a:t>1.24g of phosphorus was burnt completely in oxygen to give 2.84g of phosphorus oxide. Find (a) the empirical formula of the oxide, and (b) the molecular formula of the oxide given that 1 mole of the oxide weighs 284g. (O=16, P=31).</a:t>
            </a:r>
          </a:p>
          <a:p>
            <a:pPr marL="609600" indent="-609600" eaLnBrk="1" hangingPunct="1">
              <a:buFontTx/>
              <a:buNone/>
            </a:pPr>
            <a:endParaRPr lang="en-GB" altLang="en-US" sz="2000" b="1" smtClean="0">
              <a:solidFill>
                <a:srgbClr val="FF0000"/>
              </a:solidFill>
              <a:sym typeface="Wingdings" panose="05000000000000000000" pitchFamily="2" charset="2"/>
            </a:endParaRPr>
          </a:p>
          <a:p>
            <a:pPr marL="609600" indent="-609600" eaLnBrk="1" hangingPunct="1">
              <a:buFontTx/>
              <a:buNone/>
            </a:pPr>
            <a:endParaRPr lang="en-GB" altLang="en-US" sz="2000" b="1" smtClean="0">
              <a:solidFill>
                <a:srgbClr val="FF0000"/>
              </a:solidFill>
              <a:sym typeface="Wingdings" panose="05000000000000000000" pitchFamily="2" charset="2"/>
            </a:endParaRPr>
          </a:p>
          <a:p>
            <a:pPr marL="609600" indent="-609600" eaLnBrk="1" hangingPunct="1">
              <a:buFontTx/>
              <a:buNone/>
            </a:pPr>
            <a:endParaRPr lang="en-GB" altLang="en-US" sz="2000" b="1" smtClean="0">
              <a:solidFill>
                <a:srgbClr val="FF0000"/>
              </a:solidFill>
              <a:sym typeface="Wingdings" panose="05000000000000000000" pitchFamily="2" charset="2"/>
            </a:endParaRPr>
          </a:p>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None/>
            </a:pPr>
            <a:endParaRPr lang="en-GB" altLang="en-US" sz="2000" b="1" baseline="-25000" smtClean="0">
              <a:solidFill>
                <a:srgbClr val="FF0000"/>
              </a:solidFill>
              <a:sym typeface="Wingdings" panose="05000000000000000000" pitchFamily="2" charset="2"/>
            </a:endParaRPr>
          </a:p>
          <a:p>
            <a:pPr marL="609600" indent="-609600" eaLnBrk="1" hangingPunct="1">
              <a:buFontTx/>
              <a:buNone/>
            </a:pPr>
            <a:endParaRPr lang="en-GB" altLang="en-US" sz="2000" b="1" smtClean="0">
              <a:solidFill>
                <a:srgbClr val="FF0000"/>
              </a:solidFill>
              <a:sym typeface="Wingdings" panose="05000000000000000000" pitchFamily="2" charset="2"/>
            </a:endParaRPr>
          </a:p>
          <a:p>
            <a:pPr marL="609600" indent="-609600" eaLnBrk="1" hangingPunct="1">
              <a:buFontTx/>
              <a:buNone/>
            </a:pPr>
            <a:endParaRPr lang="en-GB" altLang="en-US" sz="2000" b="1" smtClean="0">
              <a:solidFill>
                <a:srgbClr val="FF0000"/>
              </a:solidFill>
              <a:sym typeface="Wingdings" panose="05000000000000000000" pitchFamily="2" charset="2"/>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242888" y="-285750"/>
            <a:ext cx="8686800" cy="1143000"/>
          </a:xfrm>
        </p:spPr>
        <p:txBody>
          <a:bodyPr/>
          <a:lstStyle/>
          <a:p>
            <a:pPr eaLnBrk="1" hangingPunct="1"/>
            <a:r>
              <a:rPr lang="en-GB" altLang="en-US" sz="2400" b="1" u="sng" smtClean="0"/>
              <a:t>Converting Empirical Formulae into Molecular Formulae</a:t>
            </a:r>
          </a:p>
        </p:txBody>
      </p:sp>
      <p:sp>
        <p:nvSpPr>
          <p:cNvPr id="6147" name="Rectangle 3"/>
          <p:cNvSpPr>
            <a:spLocks noGrp="1" noChangeArrowheads="1"/>
          </p:cNvSpPr>
          <p:nvPr>
            <p:ph type="body" idx="1"/>
          </p:nvPr>
        </p:nvSpPr>
        <p:spPr>
          <a:xfrm>
            <a:off x="357188" y="500063"/>
            <a:ext cx="8543925" cy="5883275"/>
          </a:xfrm>
        </p:spPr>
        <p:txBody>
          <a:bodyPr/>
          <a:lstStyle/>
          <a:p>
            <a:pPr marL="609600" indent="-609600" eaLnBrk="1" hangingPunct="1">
              <a:buFontTx/>
              <a:buAutoNum type="arabicPeriod" startAt="2"/>
            </a:pPr>
            <a:r>
              <a:rPr lang="en-GB" altLang="en-US" sz="2000" smtClean="0">
                <a:sym typeface="Wingdings" panose="05000000000000000000" pitchFamily="2" charset="2"/>
              </a:rPr>
              <a:t>An organic compound contained 66.7% C, 11.1% H, 22.2% O by mass. Its relative formula mass was 72. Find (a) the empirical formula of the compound and (b) the molecular formula of the compound. (H=1, C=12, O=16).</a:t>
            </a:r>
          </a:p>
          <a:p>
            <a:pPr marL="609600" indent="-609600" eaLnBrk="1" hangingPunct="1">
              <a:buFontTx/>
              <a:buAutoNum type="arabicPeriod" startAt="2"/>
            </a:pPr>
            <a:endParaRPr lang="en-GB" altLang="en-US" sz="2000" smtClean="0">
              <a:sym typeface="Wingdings" panose="05000000000000000000" pitchFamily="2" charset="2"/>
            </a:endParaRPr>
          </a:p>
          <a:p>
            <a:pPr marL="609600" indent="-609600" eaLnBrk="1" hangingPunct="1">
              <a:buFontTx/>
              <a:buNone/>
            </a:pPr>
            <a:r>
              <a:rPr lang="en-GB" altLang="en-US" sz="2000" b="1" smtClean="0">
                <a:solidFill>
                  <a:srgbClr val="FF0000"/>
                </a:solidFill>
                <a:sym typeface="Wingdings" panose="05000000000000000000" pitchFamily="2" charset="2"/>
              </a:rPr>
              <a:t>					</a:t>
            </a:r>
            <a:endParaRPr lang="en-GB" altLang="en-US" sz="2000" smtClean="0">
              <a:sym typeface="Wingdings" panose="05000000000000000000" pitchFamily="2" charset="2"/>
            </a:endParaRPr>
          </a:p>
          <a:p>
            <a:pPr marL="609600" indent="-609600" eaLnBrk="1" hangingPunct="1">
              <a:buFontTx/>
              <a:buNone/>
            </a:pPr>
            <a:endParaRPr lang="en-GB" altLang="en-US" sz="2000" b="1" smtClean="0">
              <a:solidFill>
                <a:srgbClr val="FF0000"/>
              </a:solidFill>
              <a:sym typeface="Wingdings" panose="05000000000000000000" pitchFamily="2" charset="2"/>
            </a:endParaRPr>
          </a:p>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None/>
            </a:pPr>
            <a:endParaRPr lang="en-GB" altLang="en-US" sz="2000" b="1" baseline="-25000" smtClean="0">
              <a:solidFill>
                <a:srgbClr val="FF0000"/>
              </a:solidFill>
              <a:sym typeface="Wingdings" panose="05000000000000000000" pitchFamily="2" charset="2"/>
            </a:endParaRPr>
          </a:p>
          <a:p>
            <a:pPr marL="609600" indent="-609600" eaLnBrk="1" hangingPunct="1">
              <a:buFontTx/>
              <a:buNone/>
            </a:pPr>
            <a:endParaRPr lang="en-GB" altLang="en-US" sz="2000" b="1" smtClean="0">
              <a:solidFill>
                <a:srgbClr val="FF0000"/>
              </a:solidFill>
              <a:sym typeface="Wingdings" panose="05000000000000000000" pitchFamily="2" charset="2"/>
            </a:endParaRPr>
          </a:p>
          <a:p>
            <a:pPr marL="609600" indent="-609600" eaLnBrk="1" hangingPunct="1">
              <a:buFontTx/>
              <a:buNone/>
            </a:pPr>
            <a:endParaRPr lang="en-GB" altLang="en-US" sz="2000" b="1" smtClean="0">
              <a:solidFill>
                <a:srgbClr val="FF0000"/>
              </a:solidFill>
              <a:sym typeface="Wingdings" panose="05000000000000000000" pitchFamily="2" charset="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14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242888" y="-285750"/>
            <a:ext cx="8686800" cy="1143000"/>
          </a:xfrm>
        </p:spPr>
        <p:txBody>
          <a:bodyPr/>
          <a:lstStyle/>
          <a:p>
            <a:pPr eaLnBrk="1" hangingPunct="1"/>
            <a:r>
              <a:rPr lang="en-GB" altLang="en-US" sz="2400" b="1" u="sng" smtClean="0"/>
              <a:t>Converting Empirical Formulae into Molecular Formulae</a:t>
            </a:r>
          </a:p>
        </p:txBody>
      </p:sp>
      <p:sp>
        <p:nvSpPr>
          <p:cNvPr id="6147" name="Rectangle 3"/>
          <p:cNvSpPr>
            <a:spLocks noGrp="1" noChangeArrowheads="1"/>
          </p:cNvSpPr>
          <p:nvPr>
            <p:ph type="body" idx="1"/>
          </p:nvPr>
        </p:nvSpPr>
        <p:spPr>
          <a:xfrm>
            <a:off x="457200" y="546100"/>
            <a:ext cx="8543925" cy="5883275"/>
          </a:xfrm>
        </p:spPr>
        <p:txBody>
          <a:bodyPr/>
          <a:lstStyle/>
          <a:p>
            <a:pPr marL="609600" indent="-609600" eaLnBrk="1" hangingPunct="1">
              <a:buFontTx/>
              <a:buAutoNum type="arabicPeriod" startAt="3"/>
            </a:pPr>
            <a:r>
              <a:rPr lang="en-GB" altLang="en-US" sz="2000" smtClean="0">
                <a:sym typeface="Wingdings" panose="05000000000000000000" pitchFamily="2" charset="2"/>
              </a:rPr>
              <a:t>A student took 2 exactly equal volume of calcium iodide solution. To one, she added an excess of silver nitrate solution which precipitated all the iodine out as 9.40g of silver iodide, AgI. To the second volume she added an excess of sodium carbonate solution which precipitated all the calcium out as 2.00g of calcium carbonate, CaCO</a:t>
            </a:r>
            <a:r>
              <a:rPr lang="en-GB" altLang="en-US" sz="2000" baseline="-25000" smtClean="0">
                <a:sym typeface="Wingdings" panose="05000000000000000000" pitchFamily="2" charset="2"/>
              </a:rPr>
              <a:t>3</a:t>
            </a:r>
            <a:r>
              <a:rPr lang="en-GB" altLang="en-US" sz="2000" smtClean="0">
                <a:sym typeface="Wingdings" panose="05000000000000000000" pitchFamily="2" charset="2"/>
              </a:rPr>
              <a:t>. Confirm that the formula of the calcium iodide is CaI</a:t>
            </a:r>
            <a:r>
              <a:rPr lang="en-GB" altLang="en-US" sz="2000" baseline="-25000" smtClean="0">
                <a:sym typeface="Wingdings" panose="05000000000000000000" pitchFamily="2" charset="2"/>
              </a:rPr>
              <a:t>2</a:t>
            </a:r>
            <a:r>
              <a:rPr lang="en-GB" altLang="en-US" sz="2000" smtClean="0">
                <a:sym typeface="Wingdings" panose="05000000000000000000" pitchFamily="2" charset="2"/>
              </a:rPr>
              <a:t>. (C=12; O=16; Ca=40; Ag=108; I=127)</a:t>
            </a:r>
          </a:p>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None/>
            </a:pPr>
            <a:endParaRPr lang="en-GB" altLang="en-US" sz="2000" b="1" baseline="-25000" smtClean="0">
              <a:solidFill>
                <a:srgbClr val="FF0000"/>
              </a:solidFill>
              <a:sym typeface="Wingdings" panose="05000000000000000000" pitchFamily="2" charset="2"/>
            </a:endParaRPr>
          </a:p>
          <a:p>
            <a:pPr marL="609600" indent="-609600" eaLnBrk="1" hangingPunct="1">
              <a:buFontTx/>
              <a:buNone/>
            </a:pPr>
            <a:endParaRPr lang="en-GB" altLang="en-US" sz="2000" b="1" smtClean="0">
              <a:solidFill>
                <a:srgbClr val="FF0000"/>
              </a:solidFill>
              <a:sym typeface="Wingdings" panose="05000000000000000000" pitchFamily="2" charset="2"/>
            </a:endParaRPr>
          </a:p>
          <a:p>
            <a:pPr marL="609600" indent="-609600" eaLnBrk="1" hangingPunct="1">
              <a:buFontTx/>
              <a:buNone/>
            </a:pPr>
            <a:endParaRPr lang="en-GB" altLang="en-US" sz="2000" b="1" smtClean="0">
              <a:solidFill>
                <a:srgbClr val="FF0000"/>
              </a:solidFill>
              <a:sym typeface="Wingdings" panose="05000000000000000000" pitchFamily="2" charset="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42888" y="-285750"/>
            <a:ext cx="8686800" cy="1143000"/>
          </a:xfrm>
        </p:spPr>
        <p:txBody>
          <a:bodyPr/>
          <a:lstStyle/>
          <a:p>
            <a:pPr eaLnBrk="1" hangingPunct="1"/>
            <a:r>
              <a:rPr lang="en-GB" altLang="en-US" sz="2400" b="1" u="sng" smtClean="0"/>
              <a:t>Converting Empirical Formulae into Molecular Formulae</a:t>
            </a:r>
          </a:p>
        </p:txBody>
      </p:sp>
      <p:sp>
        <p:nvSpPr>
          <p:cNvPr id="6147" name="Rectangle 3"/>
          <p:cNvSpPr>
            <a:spLocks noGrp="1" noChangeArrowheads="1"/>
          </p:cNvSpPr>
          <p:nvPr>
            <p:ph type="body" idx="1"/>
          </p:nvPr>
        </p:nvSpPr>
        <p:spPr>
          <a:xfrm>
            <a:off x="457200" y="546100"/>
            <a:ext cx="8543925" cy="5883275"/>
          </a:xfrm>
        </p:spPr>
        <p:txBody>
          <a:bodyPr/>
          <a:lstStyle/>
          <a:p>
            <a:pPr marL="609600" indent="-609600" eaLnBrk="1" hangingPunct="1">
              <a:buFontTx/>
              <a:buAutoNum type="arabicPeriod" startAt="3"/>
            </a:pPr>
            <a:r>
              <a:rPr lang="en-GB" altLang="en-US" sz="2000" smtClean="0">
                <a:sym typeface="Wingdings" panose="05000000000000000000" pitchFamily="2" charset="2"/>
              </a:rPr>
              <a:t>A student took 2 exactly equal volume of calcium iodide solution. To one, she added an excess of silver nitrate solution which precipitated all the iodine out as 9.40g of silver iodide, AgI. To the second volume she added an excess of sodium carbonate solution which precipitated all the calcium out as 2.00g of calcium carbonate, CaCO</a:t>
            </a:r>
            <a:r>
              <a:rPr lang="en-GB" altLang="en-US" sz="2000" baseline="-25000" smtClean="0">
                <a:sym typeface="Wingdings" panose="05000000000000000000" pitchFamily="2" charset="2"/>
              </a:rPr>
              <a:t>3</a:t>
            </a:r>
            <a:r>
              <a:rPr lang="en-GB" altLang="en-US" sz="2000" smtClean="0">
                <a:sym typeface="Wingdings" panose="05000000000000000000" pitchFamily="2" charset="2"/>
              </a:rPr>
              <a:t>. Confirm that the formula of the calcium iodide is CaI</a:t>
            </a:r>
            <a:r>
              <a:rPr lang="en-GB" altLang="en-US" sz="2000" baseline="-25000" smtClean="0">
                <a:sym typeface="Wingdings" panose="05000000000000000000" pitchFamily="2" charset="2"/>
              </a:rPr>
              <a:t>2</a:t>
            </a:r>
            <a:r>
              <a:rPr lang="en-GB" altLang="en-US" sz="2000" smtClean="0">
                <a:sym typeface="Wingdings" panose="05000000000000000000" pitchFamily="2" charset="2"/>
              </a:rPr>
              <a:t>. (C=12; O=16; Ca=40; Ag=108; I=127)</a:t>
            </a:r>
          </a:p>
          <a:p>
            <a:pPr marL="609600" indent="-609600" eaLnBrk="1" hangingPunct="1">
              <a:buFontTx/>
              <a:buNone/>
            </a:pPr>
            <a:endParaRPr lang="en-GB" altLang="en-US" sz="2000" b="1" smtClean="0">
              <a:solidFill>
                <a:srgbClr val="FF0000"/>
              </a:solidFill>
              <a:sym typeface="Wingdings" panose="05000000000000000000" pitchFamily="2" charset="2"/>
            </a:endParaRPr>
          </a:p>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None/>
            </a:pPr>
            <a:endParaRPr lang="en-GB" altLang="en-US" sz="2000" b="1" baseline="-25000" smtClean="0">
              <a:solidFill>
                <a:srgbClr val="FF0000"/>
              </a:solidFill>
              <a:sym typeface="Wingdings" panose="05000000000000000000" pitchFamily="2" charset="2"/>
            </a:endParaRPr>
          </a:p>
          <a:p>
            <a:pPr marL="609600" indent="-609600" eaLnBrk="1" hangingPunct="1">
              <a:buFontTx/>
              <a:buNone/>
            </a:pPr>
            <a:endParaRPr lang="en-GB" altLang="en-US" sz="2000" b="1" smtClean="0">
              <a:solidFill>
                <a:srgbClr val="FF0000"/>
              </a:solidFill>
              <a:sym typeface="Wingdings" panose="05000000000000000000" pitchFamily="2" charset="2"/>
            </a:endParaRPr>
          </a:p>
          <a:p>
            <a:pPr marL="609600" indent="-609600" eaLnBrk="1" hangingPunct="1">
              <a:buFontTx/>
              <a:buNone/>
            </a:pPr>
            <a:endParaRPr lang="en-GB" altLang="en-US" sz="2000" b="1" smtClean="0">
              <a:solidFill>
                <a:srgbClr val="FF0000"/>
              </a:solidFill>
              <a:sym typeface="Wingdings" panose="05000000000000000000" pitchFamily="2" charset="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14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242888" y="-285750"/>
            <a:ext cx="8686800" cy="1143000"/>
          </a:xfrm>
        </p:spPr>
        <p:txBody>
          <a:bodyPr/>
          <a:lstStyle/>
          <a:p>
            <a:pPr eaLnBrk="1" hangingPunct="1"/>
            <a:r>
              <a:rPr lang="en-GB" altLang="en-US" sz="2400" b="1" u="sng" smtClean="0"/>
              <a:t>Gas Volumes</a:t>
            </a:r>
          </a:p>
        </p:txBody>
      </p:sp>
      <p:sp>
        <p:nvSpPr>
          <p:cNvPr id="32771" name="Rectangle 3"/>
          <p:cNvSpPr>
            <a:spLocks noGrp="1" noChangeArrowheads="1"/>
          </p:cNvSpPr>
          <p:nvPr>
            <p:ph type="body" idx="1"/>
          </p:nvPr>
        </p:nvSpPr>
        <p:spPr>
          <a:xfrm>
            <a:off x="285750" y="404813"/>
            <a:ext cx="8543925" cy="5883275"/>
          </a:xfrm>
        </p:spPr>
        <p:txBody>
          <a:bodyPr/>
          <a:lstStyle/>
          <a:p>
            <a:pPr marL="609600" indent="-609600" eaLnBrk="1" hangingPunct="1">
              <a:buFontTx/>
              <a:buNone/>
            </a:pPr>
            <a:r>
              <a:rPr lang="en-GB" altLang="en-US" sz="2000" smtClean="0">
                <a:sym typeface="Wingdings" panose="05000000000000000000" pitchFamily="2" charset="2"/>
              </a:rPr>
              <a:t>Notes to remember:</a:t>
            </a:r>
          </a:p>
          <a:p>
            <a:pPr marL="609600" indent="-609600" eaLnBrk="1" hangingPunct="1">
              <a:buFontTx/>
              <a:buNone/>
            </a:pPr>
            <a:r>
              <a:rPr lang="en-GB" altLang="en-US" sz="2000" smtClean="0">
                <a:sym typeface="Wingdings" panose="05000000000000000000" pitchFamily="2" charset="2"/>
              </a:rPr>
              <a:t>Volumes (of gases or liquids) are measured in:</a:t>
            </a:r>
          </a:p>
          <a:p>
            <a:pPr marL="609600" indent="-609600" eaLnBrk="1" hangingPunct="1"/>
            <a:r>
              <a:rPr lang="en-GB" altLang="en-US" sz="2000" smtClean="0">
                <a:sym typeface="Wingdings" panose="05000000000000000000" pitchFamily="2" charset="2"/>
              </a:rPr>
              <a:t>Cubic centimetres (cm</a:t>
            </a:r>
            <a:r>
              <a:rPr lang="en-GB" altLang="en-US" sz="2000" baseline="30000" smtClean="0">
                <a:sym typeface="Wingdings" panose="05000000000000000000" pitchFamily="2" charset="2"/>
              </a:rPr>
              <a:t>3</a:t>
            </a:r>
            <a:r>
              <a:rPr lang="en-GB" altLang="en-US" sz="2000" smtClean="0">
                <a:sym typeface="Wingdings" panose="05000000000000000000" pitchFamily="2" charset="2"/>
              </a:rPr>
              <a:t>)</a:t>
            </a:r>
          </a:p>
          <a:p>
            <a:pPr marL="609600" indent="-609600" eaLnBrk="1" hangingPunct="1"/>
            <a:r>
              <a:rPr lang="en-GB" altLang="en-US" sz="2000" smtClean="0">
                <a:sym typeface="Wingdings" panose="05000000000000000000" pitchFamily="2" charset="2"/>
              </a:rPr>
              <a:t>Cubic decimetres (dm</a:t>
            </a:r>
            <a:r>
              <a:rPr lang="en-GB" altLang="en-US" sz="2000" baseline="30000" smtClean="0">
                <a:sym typeface="Wingdings" panose="05000000000000000000" pitchFamily="2" charset="2"/>
              </a:rPr>
              <a:t>3</a:t>
            </a:r>
            <a:r>
              <a:rPr lang="en-GB" altLang="en-US" sz="2000" smtClean="0">
                <a:sym typeface="Wingdings" panose="05000000000000000000" pitchFamily="2" charset="2"/>
              </a:rPr>
              <a:t>)</a:t>
            </a:r>
          </a:p>
          <a:p>
            <a:pPr marL="609600" indent="-609600" eaLnBrk="1" hangingPunct="1"/>
            <a:r>
              <a:rPr lang="en-GB" altLang="en-US" sz="2000" smtClean="0">
                <a:sym typeface="Wingdings" panose="05000000000000000000" pitchFamily="2" charset="2"/>
              </a:rPr>
              <a:t>Litres (L)</a:t>
            </a:r>
          </a:p>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None/>
            </a:pPr>
            <a:r>
              <a:rPr lang="en-GB" altLang="en-US" sz="2000" smtClean="0">
                <a:sym typeface="Wingdings" panose="05000000000000000000" pitchFamily="2" charset="2"/>
              </a:rPr>
              <a:t>1 litre = 1dm</a:t>
            </a:r>
            <a:r>
              <a:rPr lang="en-GB" altLang="en-US" sz="2000" baseline="30000" smtClean="0">
                <a:sym typeface="Wingdings" panose="05000000000000000000" pitchFamily="2" charset="2"/>
              </a:rPr>
              <a:t>3 </a:t>
            </a:r>
            <a:r>
              <a:rPr lang="en-GB" altLang="en-US" sz="2000" smtClean="0">
                <a:sym typeface="Wingdings" panose="05000000000000000000" pitchFamily="2" charset="2"/>
              </a:rPr>
              <a:t>= 1000cm</a:t>
            </a:r>
            <a:r>
              <a:rPr lang="en-GB" altLang="en-US" sz="2000" baseline="30000" smtClean="0">
                <a:sym typeface="Wingdings" panose="05000000000000000000" pitchFamily="2" charset="2"/>
              </a:rPr>
              <a:t>3</a:t>
            </a:r>
          </a:p>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None/>
            </a:pPr>
            <a:r>
              <a:rPr lang="en-GB" altLang="en-US" sz="2000" smtClean="0">
                <a:sym typeface="Wingdings" panose="05000000000000000000" pitchFamily="2" charset="2"/>
              </a:rPr>
              <a:t>Look at the following:</a:t>
            </a:r>
          </a:p>
          <a:p>
            <a:pPr marL="609600" indent="-609600" eaLnBrk="1" hangingPunct="1">
              <a:buFontTx/>
              <a:buNone/>
            </a:pPr>
            <a:r>
              <a:rPr lang="en-GB" altLang="en-US" sz="2000" b="1" smtClean="0">
                <a:sym typeface="Wingdings" panose="05000000000000000000" pitchFamily="2" charset="2"/>
              </a:rPr>
              <a:t>CH</a:t>
            </a:r>
            <a:r>
              <a:rPr lang="en-GB" altLang="en-US" sz="2000" b="1" baseline="-25000" smtClean="0">
                <a:sym typeface="Wingdings" panose="05000000000000000000" pitchFamily="2" charset="2"/>
              </a:rPr>
              <a:t>4(g)</a:t>
            </a:r>
            <a:r>
              <a:rPr lang="en-GB" altLang="en-US" sz="2000" b="1" smtClean="0">
                <a:sym typeface="Wingdings" panose="05000000000000000000" pitchFamily="2" charset="2"/>
              </a:rPr>
              <a:t> + 2O</a:t>
            </a:r>
            <a:r>
              <a:rPr lang="en-GB" altLang="en-US" sz="2000" b="1" baseline="-25000" smtClean="0">
                <a:sym typeface="Wingdings" panose="05000000000000000000" pitchFamily="2" charset="2"/>
              </a:rPr>
              <a:t>2(g)</a:t>
            </a:r>
            <a:r>
              <a:rPr lang="en-GB" altLang="en-US" sz="2000" b="1" smtClean="0">
                <a:sym typeface="Wingdings" panose="05000000000000000000" pitchFamily="2" charset="2"/>
              </a:rPr>
              <a:t>  CO</a:t>
            </a:r>
            <a:r>
              <a:rPr lang="en-GB" altLang="en-US" sz="2000" b="1" baseline="-25000" smtClean="0">
                <a:sym typeface="Wingdings" panose="05000000000000000000" pitchFamily="2" charset="2"/>
              </a:rPr>
              <a:t>2(g)</a:t>
            </a:r>
            <a:r>
              <a:rPr lang="en-GB" altLang="en-US" sz="2000" b="1" smtClean="0">
                <a:sym typeface="Wingdings" panose="05000000000000000000" pitchFamily="2" charset="2"/>
              </a:rPr>
              <a:t> + 2H</a:t>
            </a:r>
            <a:r>
              <a:rPr lang="en-GB" altLang="en-US" sz="2000" b="1" baseline="-25000" smtClean="0">
                <a:sym typeface="Wingdings" panose="05000000000000000000" pitchFamily="2" charset="2"/>
              </a:rPr>
              <a:t>2</a:t>
            </a:r>
            <a:r>
              <a:rPr lang="en-GB" altLang="en-US" sz="2000" b="1" smtClean="0">
                <a:sym typeface="Wingdings" panose="05000000000000000000" pitchFamily="2" charset="2"/>
              </a:rPr>
              <a:t>O</a:t>
            </a:r>
            <a:r>
              <a:rPr lang="en-GB" altLang="en-US" sz="2000" b="1" baseline="-25000" smtClean="0">
                <a:sym typeface="Wingdings" panose="05000000000000000000" pitchFamily="2" charset="2"/>
              </a:rPr>
              <a:t>(l)</a:t>
            </a:r>
          </a:p>
          <a:p>
            <a:pPr marL="609600" indent="-609600" eaLnBrk="1" hangingPunct="1">
              <a:buFontTx/>
              <a:buNone/>
            </a:pPr>
            <a:endParaRPr lang="en-GB" altLang="en-US" sz="2000" b="1" baseline="-25000" smtClean="0">
              <a:sym typeface="Wingdings" panose="05000000000000000000" pitchFamily="2" charset="2"/>
            </a:endParaRPr>
          </a:p>
          <a:p>
            <a:pPr marL="609600" indent="-609600" eaLnBrk="1" hangingPunct="1">
              <a:buFontTx/>
              <a:buNone/>
            </a:pPr>
            <a:r>
              <a:rPr lang="en-GB" altLang="en-US" sz="2000" smtClean="0">
                <a:sym typeface="Wingdings" panose="05000000000000000000" pitchFamily="2" charset="2"/>
              </a:rPr>
              <a:t>This equation says that you need twice as many molecules of O</a:t>
            </a:r>
            <a:r>
              <a:rPr lang="en-GB" altLang="en-US" sz="2000" baseline="-25000" smtClean="0">
                <a:sym typeface="Wingdings" panose="05000000000000000000" pitchFamily="2" charset="2"/>
              </a:rPr>
              <a:t>2</a:t>
            </a:r>
            <a:r>
              <a:rPr lang="en-GB" altLang="en-US" sz="2000" smtClean="0">
                <a:sym typeface="Wingdings" panose="05000000000000000000" pitchFamily="2" charset="2"/>
              </a:rPr>
              <a:t> as you </a:t>
            </a:r>
          </a:p>
          <a:p>
            <a:pPr marL="609600" indent="-609600" eaLnBrk="1" hangingPunct="1">
              <a:buFontTx/>
              <a:buNone/>
            </a:pPr>
            <a:r>
              <a:rPr lang="en-GB" altLang="en-US" sz="2000" smtClean="0">
                <a:sym typeface="Wingdings" panose="05000000000000000000" pitchFamily="2" charset="2"/>
              </a:rPr>
              <a:t>do of methane. According to Avogadro’s law, this means that you will </a:t>
            </a:r>
          </a:p>
          <a:p>
            <a:pPr marL="609600" indent="-609600" eaLnBrk="1" hangingPunct="1">
              <a:buFontTx/>
              <a:buNone/>
            </a:pPr>
            <a:r>
              <a:rPr lang="en-GB" altLang="en-US" sz="2000" smtClean="0">
                <a:sym typeface="Wingdings" panose="05000000000000000000" pitchFamily="2" charset="2"/>
              </a:rPr>
              <a:t>need twice the volume of oxygen as the volume of methane.</a:t>
            </a:r>
          </a:p>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None/>
            </a:pPr>
            <a:r>
              <a:rPr lang="en-GB" altLang="en-US" sz="2000" smtClean="0">
                <a:sym typeface="Wingdings" panose="05000000000000000000" pitchFamily="2" charset="2"/>
              </a:rPr>
              <a:t>So, if you have to burn 1 litre (1dm</a:t>
            </a:r>
            <a:r>
              <a:rPr lang="en-GB" altLang="en-US" sz="2000" baseline="30000" smtClean="0">
                <a:sym typeface="Wingdings" panose="05000000000000000000" pitchFamily="2" charset="2"/>
              </a:rPr>
              <a:t>3</a:t>
            </a:r>
            <a:r>
              <a:rPr lang="en-GB" altLang="en-US" sz="2000" smtClean="0">
                <a:sym typeface="Wingdings" panose="05000000000000000000" pitchFamily="2" charset="2"/>
              </a:rPr>
              <a:t>) of methane, you will need 2 litres </a:t>
            </a:r>
          </a:p>
          <a:p>
            <a:pPr marL="609600" indent="-609600" eaLnBrk="1" hangingPunct="1">
              <a:buFontTx/>
              <a:buNone/>
            </a:pPr>
            <a:r>
              <a:rPr lang="en-GB" altLang="en-US" sz="2000" smtClean="0">
                <a:sym typeface="Wingdings" panose="05000000000000000000" pitchFamily="2" charset="2"/>
              </a:rPr>
              <a:t>(2dm</a:t>
            </a:r>
            <a:r>
              <a:rPr lang="en-GB" altLang="en-US" sz="2000" baseline="30000" smtClean="0">
                <a:sym typeface="Wingdings" panose="05000000000000000000" pitchFamily="2" charset="2"/>
              </a:rPr>
              <a:t>3</a:t>
            </a:r>
            <a:r>
              <a:rPr lang="en-GB" altLang="en-US" sz="2000" smtClean="0">
                <a:sym typeface="Wingdings" panose="05000000000000000000" pitchFamily="2" charset="2"/>
              </a:rPr>
              <a:t>) of O</a:t>
            </a:r>
            <a:r>
              <a:rPr lang="en-GB" altLang="en-US" sz="2000" baseline="-25000" smtClean="0">
                <a:sym typeface="Wingdings" panose="05000000000000000000" pitchFamily="2" charset="2"/>
              </a:rPr>
              <a:t>2</a:t>
            </a:r>
            <a:r>
              <a:rPr lang="en-GB" altLang="en-US" sz="2000" smtClean="0">
                <a:sym typeface="Wingdings" panose="05000000000000000000" pitchFamily="2" charset="2"/>
              </a:rPr>
              <a:t>. </a:t>
            </a:r>
            <a:r>
              <a:rPr lang="en-GB" altLang="en-US" sz="2000" b="1" smtClean="0">
                <a:sym typeface="Wingdings" panose="05000000000000000000" pitchFamily="2" charset="2"/>
              </a:rPr>
              <a:t>What can you say about the number of molecules of </a:t>
            </a:r>
          </a:p>
          <a:p>
            <a:pPr marL="609600" indent="-609600" eaLnBrk="1" hangingPunct="1">
              <a:buFontTx/>
              <a:buNone/>
            </a:pPr>
            <a:r>
              <a:rPr lang="en-GB" altLang="en-US" sz="2000" b="1" smtClean="0">
                <a:sym typeface="Wingdings" panose="05000000000000000000" pitchFamily="2" charset="2"/>
              </a:rPr>
              <a:t>CO</a:t>
            </a:r>
            <a:r>
              <a:rPr lang="en-GB" altLang="en-US" sz="2000" b="1" baseline="-25000" smtClean="0">
                <a:sym typeface="Wingdings" panose="05000000000000000000" pitchFamily="2" charset="2"/>
              </a:rPr>
              <a:t>2</a:t>
            </a:r>
            <a:r>
              <a:rPr lang="en-GB" altLang="en-US" sz="2000" b="1" smtClean="0">
                <a:sym typeface="Wingdings" panose="05000000000000000000" pitchFamily="2" charset="2"/>
              </a:rPr>
              <a:t> produced and the volume?</a:t>
            </a:r>
            <a:endParaRPr lang="en-GB" altLang="en-US" sz="2000" b="1" smtClean="0">
              <a:solidFill>
                <a:srgbClr val="FF0000"/>
              </a:solidFill>
              <a:sym typeface="Wingdings" panose="05000000000000000000" pitchFamily="2" charset="2"/>
            </a:endParaRPr>
          </a:p>
        </p:txBody>
      </p:sp>
      <p:sp>
        <p:nvSpPr>
          <p:cNvPr id="32773" name="Text Box 5"/>
          <p:cNvSpPr txBox="1">
            <a:spLocks noChangeArrowheads="1"/>
          </p:cNvSpPr>
          <p:nvPr/>
        </p:nvSpPr>
        <p:spPr bwMode="auto">
          <a:xfrm>
            <a:off x="5076825" y="1724025"/>
            <a:ext cx="3816350" cy="1200150"/>
          </a:xfrm>
          <a:prstGeom prst="rect">
            <a:avLst/>
          </a:prstGeom>
          <a:noFill/>
          <a:ln w="9525">
            <a:solidFill>
              <a:schemeClr val="tx1"/>
            </a:solidFill>
            <a:miter lim="800000"/>
            <a:headEnd/>
            <a:tailEnd/>
          </a:ln>
          <a:effectLst/>
        </p:spPr>
        <p:txBody>
          <a:bodyPr>
            <a:spAutoFit/>
          </a:bodyPr>
          <a:lstStyle/>
          <a:p>
            <a:pPr>
              <a:spcBef>
                <a:spcPct val="50000"/>
              </a:spcBef>
              <a:defRPr/>
            </a:pPr>
            <a:r>
              <a:rPr lang="en-GB" u="sng">
                <a:effectLst>
                  <a:outerShdw blurRad="38100" dist="38100" dir="2700000" algn="tl">
                    <a:srgbClr val="C0C0C0"/>
                  </a:outerShdw>
                </a:effectLst>
                <a:latin typeface="Arial" charset="0"/>
              </a:rPr>
              <a:t>Avogadro’s law:</a:t>
            </a:r>
            <a:r>
              <a:rPr lang="en-GB">
                <a:latin typeface="Arial" charset="0"/>
              </a:rPr>
              <a:t> </a:t>
            </a:r>
            <a:r>
              <a:rPr lang="en-GB" b="1">
                <a:latin typeface="Arial" charset="0"/>
              </a:rPr>
              <a:t>Equal volumes of gases at the same temperature and pressure contain equal numbers of molecules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773"/>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32771">
                                            <p:txEl>
                                              <p:pRg st="8" end="8"/>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2771">
                                            <p:txEl>
                                              <p:pRg st="9" end="9"/>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32771">
                                            <p:txEl>
                                              <p:pRg st="11" end="1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2771">
                                            <p:txEl>
                                              <p:pRg st="12" end="1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2771">
                                            <p:txEl>
                                              <p:pRg st="13" end="13"/>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2771">
                                            <p:txEl>
                                              <p:pRg st="15" end="1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2771">
                                            <p:txEl>
                                              <p:pRg st="16" end="1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2771">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3"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idx="4294967295"/>
          </p:nvPr>
        </p:nvSpPr>
        <p:spPr>
          <a:xfrm>
            <a:off x="242888" y="-285750"/>
            <a:ext cx="8686800" cy="1143000"/>
          </a:xfrm>
        </p:spPr>
        <p:txBody>
          <a:bodyPr/>
          <a:lstStyle/>
          <a:p>
            <a:pPr eaLnBrk="1" hangingPunct="1"/>
            <a:r>
              <a:rPr lang="en-GB" altLang="en-US" sz="2400" b="1" u="sng" smtClean="0"/>
              <a:t>Gas Volumes</a:t>
            </a:r>
          </a:p>
        </p:txBody>
      </p:sp>
      <p:sp>
        <p:nvSpPr>
          <p:cNvPr id="32771" name="Rectangle 3"/>
          <p:cNvSpPr>
            <a:spLocks noGrp="1" noChangeArrowheads="1"/>
          </p:cNvSpPr>
          <p:nvPr>
            <p:ph type="body" idx="4294967295"/>
          </p:nvPr>
        </p:nvSpPr>
        <p:spPr>
          <a:xfrm>
            <a:off x="285750" y="404813"/>
            <a:ext cx="8543925" cy="5883275"/>
          </a:xfrm>
        </p:spPr>
        <p:txBody>
          <a:bodyPr/>
          <a:lstStyle/>
          <a:p>
            <a:pPr marL="609600" indent="-609600" eaLnBrk="1" hangingPunct="1">
              <a:buFontTx/>
              <a:buNone/>
            </a:pPr>
            <a:r>
              <a:rPr lang="en-GB" altLang="en-US" sz="2000" smtClean="0">
                <a:sym typeface="Wingdings" panose="05000000000000000000" pitchFamily="2" charset="2"/>
              </a:rPr>
              <a:t>Try these:</a:t>
            </a:r>
          </a:p>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AutoNum type="arabicPeriod"/>
            </a:pPr>
            <a:r>
              <a:rPr lang="en-GB" altLang="en-US" sz="2000" smtClean="0">
                <a:sym typeface="Wingdings" panose="05000000000000000000" pitchFamily="2" charset="2"/>
              </a:rPr>
              <a:t>Hydrogen and oxygen react according to the equation:</a:t>
            </a:r>
          </a:p>
          <a:p>
            <a:pPr marL="609600" indent="-609600" eaLnBrk="1" hangingPunct="1">
              <a:buFontTx/>
              <a:buNone/>
            </a:pPr>
            <a:r>
              <a:rPr lang="en-GB" altLang="en-US" sz="2000" smtClean="0">
                <a:sym typeface="Wingdings" panose="05000000000000000000" pitchFamily="2" charset="2"/>
              </a:rPr>
              <a:t>		2H</a:t>
            </a:r>
            <a:r>
              <a:rPr lang="en-GB" altLang="en-US" sz="2000" baseline="-25000" smtClean="0">
                <a:sym typeface="Wingdings" panose="05000000000000000000" pitchFamily="2" charset="2"/>
              </a:rPr>
              <a:t>2(g)</a:t>
            </a:r>
            <a:r>
              <a:rPr lang="en-GB" altLang="en-US" sz="2000" smtClean="0">
                <a:sym typeface="Wingdings" panose="05000000000000000000" pitchFamily="2" charset="2"/>
              </a:rPr>
              <a:t> + O</a:t>
            </a:r>
            <a:r>
              <a:rPr lang="en-GB" altLang="en-US" sz="2000" baseline="-25000" smtClean="0">
                <a:sym typeface="Wingdings" panose="05000000000000000000" pitchFamily="2" charset="2"/>
              </a:rPr>
              <a:t>2(g) </a:t>
            </a:r>
            <a:r>
              <a:rPr lang="en-GB" altLang="en-US" sz="2000" smtClean="0">
                <a:sym typeface="Wingdings" panose="05000000000000000000" pitchFamily="2" charset="2"/>
              </a:rPr>
              <a:t> 2H</a:t>
            </a:r>
            <a:r>
              <a:rPr lang="en-GB" altLang="en-US" sz="2000" baseline="-25000" smtClean="0">
                <a:sym typeface="Wingdings" panose="05000000000000000000" pitchFamily="2" charset="2"/>
              </a:rPr>
              <a:t>2</a:t>
            </a:r>
            <a:r>
              <a:rPr lang="en-GB" altLang="en-US" sz="2000" smtClean="0">
                <a:sym typeface="Wingdings" panose="05000000000000000000" pitchFamily="2" charset="2"/>
              </a:rPr>
              <a:t>O</a:t>
            </a:r>
            <a:r>
              <a:rPr lang="en-GB" altLang="en-US" sz="2000" baseline="-25000" smtClean="0">
                <a:sym typeface="Wingdings" panose="05000000000000000000" pitchFamily="2" charset="2"/>
              </a:rPr>
              <a:t>(l)</a:t>
            </a:r>
            <a:endParaRPr lang="en-GB" altLang="en-US" sz="2000" smtClean="0">
              <a:sym typeface="Wingdings" panose="05000000000000000000" pitchFamily="2" charset="2"/>
            </a:endParaRPr>
          </a:p>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None/>
            </a:pPr>
            <a:r>
              <a:rPr lang="en-GB" altLang="en-US" sz="2000" smtClean="0">
                <a:sym typeface="Wingdings" panose="05000000000000000000" pitchFamily="2" charset="2"/>
              </a:rPr>
              <a:t>	What volume of air is needed for the complete combustion of 500cm</a:t>
            </a:r>
            <a:r>
              <a:rPr lang="en-GB" altLang="en-US" sz="2000" baseline="30000" smtClean="0">
                <a:sym typeface="Wingdings" panose="05000000000000000000" pitchFamily="2" charset="2"/>
              </a:rPr>
              <a:t>3</a:t>
            </a:r>
            <a:r>
              <a:rPr lang="en-GB" altLang="en-US" sz="2000" smtClean="0">
                <a:sym typeface="Wingdings" panose="05000000000000000000" pitchFamily="2" charset="2"/>
              </a:rPr>
              <a:t> of hydrogen?</a:t>
            </a:r>
          </a:p>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AutoNum type="arabicPeriod" startAt="2"/>
            </a:pPr>
            <a:r>
              <a:rPr lang="en-GB" altLang="en-US" sz="2000" smtClean="0">
                <a:sym typeface="Wingdings" panose="05000000000000000000" pitchFamily="2" charset="2"/>
              </a:rPr>
              <a:t>What volume of carbon dioxide is produced by the complete combustion of 1dm</a:t>
            </a:r>
            <a:r>
              <a:rPr lang="en-GB" altLang="en-US" sz="2000" baseline="30000" smtClean="0">
                <a:sym typeface="Wingdings" panose="05000000000000000000" pitchFamily="2" charset="2"/>
              </a:rPr>
              <a:t>3</a:t>
            </a:r>
            <a:r>
              <a:rPr lang="en-GB" altLang="en-US" sz="2000" smtClean="0">
                <a:sym typeface="Wingdings" panose="05000000000000000000" pitchFamily="2" charset="2"/>
              </a:rPr>
              <a:t> of butane, C</a:t>
            </a:r>
            <a:r>
              <a:rPr lang="en-GB" altLang="en-US" sz="2000" baseline="-25000" smtClean="0">
                <a:sym typeface="Wingdings" panose="05000000000000000000" pitchFamily="2" charset="2"/>
              </a:rPr>
              <a:t>4</a:t>
            </a:r>
            <a:r>
              <a:rPr lang="en-GB" altLang="en-US" sz="2000" smtClean="0">
                <a:sym typeface="Wingdings" panose="05000000000000000000" pitchFamily="2" charset="2"/>
              </a:rPr>
              <a:t>H</a:t>
            </a:r>
            <a:r>
              <a:rPr lang="en-GB" altLang="en-US" sz="2000" baseline="-25000" smtClean="0">
                <a:sym typeface="Wingdings" panose="05000000000000000000" pitchFamily="2" charset="2"/>
              </a:rPr>
              <a:t>10</a:t>
            </a:r>
            <a:r>
              <a:rPr lang="en-GB" altLang="en-US" sz="2000" smtClean="0">
                <a:sym typeface="Wingdings" panose="05000000000000000000" pitchFamily="2" charset="2"/>
              </a:rPr>
              <a:t>?</a:t>
            </a:r>
          </a:p>
          <a:p>
            <a:pPr marL="609600" indent="-609600" eaLnBrk="1" hangingPunct="1">
              <a:buFontTx/>
              <a:buAutoNum type="arabicPeriod" startAt="2"/>
            </a:pPr>
            <a:endParaRPr lang="en-GB" altLang="en-US" sz="2000" smtClean="0">
              <a:sym typeface="Wingdings" panose="05000000000000000000" pitchFamily="2" charset="2"/>
            </a:endParaRPr>
          </a:p>
          <a:p>
            <a:pPr marL="609600" indent="-609600" eaLnBrk="1" hangingPunct="1">
              <a:buFontTx/>
              <a:buNone/>
            </a:pPr>
            <a:r>
              <a:rPr lang="en-GB" altLang="en-US" sz="2000" smtClean="0">
                <a:sym typeface="Wingdings" panose="05000000000000000000" pitchFamily="2" charset="2"/>
              </a:rPr>
              <a:t>	2C</a:t>
            </a:r>
            <a:r>
              <a:rPr lang="en-GB" altLang="en-US" sz="2000" baseline="-25000" smtClean="0">
                <a:sym typeface="Wingdings" panose="05000000000000000000" pitchFamily="2" charset="2"/>
              </a:rPr>
              <a:t>4</a:t>
            </a:r>
            <a:r>
              <a:rPr lang="en-GB" altLang="en-US" sz="2000" smtClean="0">
                <a:sym typeface="Wingdings" panose="05000000000000000000" pitchFamily="2" charset="2"/>
              </a:rPr>
              <a:t>H</a:t>
            </a:r>
            <a:r>
              <a:rPr lang="en-GB" altLang="en-US" sz="2000" baseline="-25000" smtClean="0">
                <a:sym typeface="Wingdings" panose="05000000000000000000" pitchFamily="2" charset="2"/>
              </a:rPr>
              <a:t>10(g) </a:t>
            </a:r>
            <a:r>
              <a:rPr lang="en-GB" altLang="en-US" sz="2000" smtClean="0">
                <a:sym typeface="Wingdings" panose="05000000000000000000" pitchFamily="2" charset="2"/>
              </a:rPr>
              <a:t>+ 13O</a:t>
            </a:r>
            <a:r>
              <a:rPr lang="en-GB" altLang="en-US" sz="2000" baseline="-25000" smtClean="0">
                <a:sym typeface="Wingdings" panose="05000000000000000000" pitchFamily="2" charset="2"/>
              </a:rPr>
              <a:t>2 </a:t>
            </a:r>
            <a:r>
              <a:rPr lang="en-GB" altLang="en-US" sz="2000" smtClean="0">
                <a:sym typeface="Wingdings" panose="05000000000000000000" pitchFamily="2" charset="2"/>
              </a:rPr>
              <a:t> 8CO</a:t>
            </a:r>
            <a:r>
              <a:rPr lang="en-GB" altLang="en-US" sz="2000" baseline="-25000" smtClean="0">
                <a:sym typeface="Wingdings" panose="05000000000000000000" pitchFamily="2" charset="2"/>
              </a:rPr>
              <a:t>2(g)</a:t>
            </a:r>
            <a:r>
              <a:rPr lang="en-GB" altLang="en-US" sz="2000" smtClean="0">
                <a:sym typeface="Wingdings" panose="05000000000000000000" pitchFamily="2" charset="2"/>
              </a:rPr>
              <a:t> + 10H</a:t>
            </a:r>
            <a:r>
              <a:rPr lang="en-GB" altLang="en-US" sz="2000" baseline="-25000" smtClean="0">
                <a:sym typeface="Wingdings" panose="05000000000000000000" pitchFamily="2" charset="2"/>
              </a:rPr>
              <a:t>2</a:t>
            </a:r>
            <a:r>
              <a:rPr lang="en-GB" altLang="en-US" sz="2000" smtClean="0">
                <a:sym typeface="Wingdings" panose="05000000000000000000" pitchFamily="2" charset="2"/>
              </a:rPr>
              <a:t>O</a:t>
            </a:r>
            <a:r>
              <a:rPr lang="en-GB" altLang="en-US" sz="2000" baseline="-25000" smtClean="0">
                <a:sym typeface="Wingdings" panose="05000000000000000000" pitchFamily="2" charset="2"/>
              </a:rPr>
              <a:t>(l)</a:t>
            </a:r>
            <a:endParaRPr lang="en-GB" altLang="en-US" sz="2000" smtClean="0">
              <a:sym typeface="Wingdings" panose="05000000000000000000" pitchFamily="2" charset="2"/>
            </a:endParaRPr>
          </a:p>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None/>
            </a:pPr>
            <a:endParaRPr lang="en-GB" altLang="en-US" sz="2000" baseline="-25000" smtClean="0">
              <a:sym typeface="Wingdings" panose="05000000000000000000" pitchFamily="2" charset="2"/>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a:xfrm>
            <a:off x="242888" y="-285750"/>
            <a:ext cx="8686800" cy="1143000"/>
          </a:xfrm>
        </p:spPr>
        <p:txBody>
          <a:bodyPr/>
          <a:lstStyle/>
          <a:p>
            <a:pPr eaLnBrk="1" hangingPunct="1"/>
            <a:r>
              <a:rPr lang="en-GB" altLang="en-US" sz="2400" b="1" u="sng" smtClean="0"/>
              <a:t>Gas Volumes</a:t>
            </a:r>
          </a:p>
        </p:txBody>
      </p:sp>
      <p:sp>
        <p:nvSpPr>
          <p:cNvPr id="33795" name="Rectangle 3"/>
          <p:cNvSpPr>
            <a:spLocks noGrp="1" noChangeArrowheads="1"/>
          </p:cNvSpPr>
          <p:nvPr>
            <p:ph type="body" idx="4294967295"/>
          </p:nvPr>
        </p:nvSpPr>
        <p:spPr>
          <a:xfrm>
            <a:off x="285750" y="404813"/>
            <a:ext cx="8543925" cy="6337300"/>
          </a:xfrm>
        </p:spPr>
        <p:txBody>
          <a:bodyPr/>
          <a:lstStyle/>
          <a:p>
            <a:pPr marL="609600" indent="-609600" eaLnBrk="1" hangingPunct="1">
              <a:lnSpc>
                <a:spcPct val="90000"/>
              </a:lnSpc>
              <a:buFontTx/>
              <a:buNone/>
            </a:pPr>
            <a:r>
              <a:rPr lang="en-GB" altLang="en-US" sz="2000" smtClean="0">
                <a:sym typeface="Wingdings" panose="05000000000000000000" pitchFamily="2" charset="2"/>
              </a:rPr>
              <a:t>Try these:</a:t>
            </a:r>
          </a:p>
          <a:p>
            <a:pPr marL="609600" indent="-609600" eaLnBrk="1" hangingPunct="1">
              <a:lnSpc>
                <a:spcPct val="90000"/>
              </a:lnSpc>
              <a:buFontTx/>
              <a:buNone/>
            </a:pPr>
            <a:endParaRPr lang="en-GB" altLang="en-US" sz="2000" smtClean="0">
              <a:sym typeface="Wingdings" panose="05000000000000000000" pitchFamily="2" charset="2"/>
            </a:endParaRPr>
          </a:p>
          <a:p>
            <a:pPr marL="609600" indent="-609600" eaLnBrk="1" hangingPunct="1">
              <a:lnSpc>
                <a:spcPct val="90000"/>
              </a:lnSpc>
              <a:buFontTx/>
              <a:buAutoNum type="arabicPeriod"/>
            </a:pPr>
            <a:r>
              <a:rPr lang="en-GB" altLang="en-US" sz="2000" smtClean="0">
                <a:sym typeface="Wingdings" panose="05000000000000000000" pitchFamily="2" charset="2"/>
              </a:rPr>
              <a:t>Hydrogen and oxygen react according to the equation:</a:t>
            </a:r>
          </a:p>
          <a:p>
            <a:pPr marL="609600" indent="-609600" eaLnBrk="1" hangingPunct="1">
              <a:lnSpc>
                <a:spcPct val="90000"/>
              </a:lnSpc>
              <a:buFontTx/>
              <a:buNone/>
            </a:pPr>
            <a:r>
              <a:rPr lang="en-GB" altLang="en-US" sz="2000" smtClean="0">
                <a:sym typeface="Wingdings" panose="05000000000000000000" pitchFamily="2" charset="2"/>
              </a:rPr>
              <a:t>		2H</a:t>
            </a:r>
            <a:r>
              <a:rPr lang="en-GB" altLang="en-US" sz="2000" baseline="-25000" smtClean="0">
                <a:sym typeface="Wingdings" panose="05000000000000000000" pitchFamily="2" charset="2"/>
              </a:rPr>
              <a:t>2(g)</a:t>
            </a:r>
            <a:r>
              <a:rPr lang="en-GB" altLang="en-US" sz="2000" smtClean="0">
                <a:sym typeface="Wingdings" panose="05000000000000000000" pitchFamily="2" charset="2"/>
              </a:rPr>
              <a:t> + O</a:t>
            </a:r>
            <a:r>
              <a:rPr lang="en-GB" altLang="en-US" sz="2000" baseline="-25000" smtClean="0">
                <a:sym typeface="Wingdings" panose="05000000000000000000" pitchFamily="2" charset="2"/>
              </a:rPr>
              <a:t>2(g) </a:t>
            </a:r>
            <a:r>
              <a:rPr lang="en-GB" altLang="en-US" sz="2000" smtClean="0">
                <a:sym typeface="Wingdings" panose="05000000000000000000" pitchFamily="2" charset="2"/>
              </a:rPr>
              <a:t> 2H</a:t>
            </a:r>
            <a:r>
              <a:rPr lang="en-GB" altLang="en-US" sz="2000" baseline="-25000" smtClean="0">
                <a:sym typeface="Wingdings" panose="05000000000000000000" pitchFamily="2" charset="2"/>
              </a:rPr>
              <a:t>2</a:t>
            </a:r>
            <a:r>
              <a:rPr lang="en-GB" altLang="en-US" sz="2000" smtClean="0">
                <a:sym typeface="Wingdings" panose="05000000000000000000" pitchFamily="2" charset="2"/>
              </a:rPr>
              <a:t>O</a:t>
            </a:r>
            <a:r>
              <a:rPr lang="en-GB" altLang="en-US" sz="2000" baseline="-25000" smtClean="0">
                <a:sym typeface="Wingdings" panose="05000000000000000000" pitchFamily="2" charset="2"/>
              </a:rPr>
              <a:t>(l)</a:t>
            </a:r>
            <a:endParaRPr lang="en-GB" altLang="en-US" sz="2000" smtClean="0">
              <a:sym typeface="Wingdings" panose="05000000000000000000" pitchFamily="2" charset="2"/>
            </a:endParaRPr>
          </a:p>
          <a:p>
            <a:pPr marL="609600" indent="-609600" eaLnBrk="1" hangingPunct="1">
              <a:lnSpc>
                <a:spcPct val="90000"/>
              </a:lnSpc>
              <a:buFontTx/>
              <a:buNone/>
            </a:pPr>
            <a:endParaRPr lang="en-GB" altLang="en-US" sz="2000" smtClean="0">
              <a:sym typeface="Wingdings" panose="05000000000000000000" pitchFamily="2" charset="2"/>
            </a:endParaRPr>
          </a:p>
          <a:p>
            <a:pPr marL="609600" indent="-609600" eaLnBrk="1" hangingPunct="1">
              <a:lnSpc>
                <a:spcPct val="90000"/>
              </a:lnSpc>
              <a:buFontTx/>
              <a:buNone/>
            </a:pPr>
            <a:r>
              <a:rPr lang="en-GB" altLang="en-US" sz="2000" smtClean="0">
                <a:sym typeface="Wingdings" panose="05000000000000000000" pitchFamily="2" charset="2"/>
              </a:rPr>
              <a:t>	What volume of air is needed for the complete combustion of 500cm</a:t>
            </a:r>
            <a:r>
              <a:rPr lang="en-GB" altLang="en-US" sz="2000" baseline="30000" smtClean="0">
                <a:sym typeface="Wingdings" panose="05000000000000000000" pitchFamily="2" charset="2"/>
              </a:rPr>
              <a:t>3</a:t>
            </a:r>
            <a:r>
              <a:rPr lang="en-GB" altLang="en-US" sz="2000" smtClean="0">
                <a:sym typeface="Wingdings" panose="05000000000000000000" pitchFamily="2" charset="2"/>
              </a:rPr>
              <a:t> of hydrogen?</a:t>
            </a:r>
          </a:p>
          <a:p>
            <a:pPr marL="609600" indent="-609600" eaLnBrk="1" hangingPunct="1">
              <a:lnSpc>
                <a:spcPct val="90000"/>
              </a:lnSpc>
              <a:buFontTx/>
              <a:buNone/>
            </a:pPr>
            <a:endParaRPr lang="en-GB" altLang="en-US" sz="2000" smtClean="0">
              <a:sym typeface="Wingdings" panose="05000000000000000000" pitchFamily="2" charset="2"/>
            </a:endParaRPr>
          </a:p>
          <a:p>
            <a:pPr marL="609600" indent="-609600" eaLnBrk="1" hangingPunct="1">
              <a:lnSpc>
                <a:spcPct val="90000"/>
              </a:lnSpc>
              <a:buFontTx/>
              <a:buNone/>
            </a:pPr>
            <a:endParaRPr lang="en-GB" altLang="en-US" sz="2000" smtClean="0">
              <a:sym typeface="Wingdings" panose="05000000000000000000" pitchFamily="2" charset="2"/>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idx="4294967295"/>
          </p:nvPr>
        </p:nvSpPr>
        <p:spPr>
          <a:xfrm>
            <a:off x="242888" y="-285750"/>
            <a:ext cx="8686800" cy="1143000"/>
          </a:xfrm>
        </p:spPr>
        <p:txBody>
          <a:bodyPr/>
          <a:lstStyle/>
          <a:p>
            <a:pPr eaLnBrk="1" hangingPunct="1"/>
            <a:r>
              <a:rPr lang="en-GB" altLang="en-US" sz="2400" b="1" u="sng" smtClean="0"/>
              <a:t>Gas Volumes</a:t>
            </a:r>
          </a:p>
        </p:txBody>
      </p:sp>
      <p:sp>
        <p:nvSpPr>
          <p:cNvPr id="34819" name="Rectangle 3"/>
          <p:cNvSpPr>
            <a:spLocks noGrp="1" noChangeArrowheads="1"/>
          </p:cNvSpPr>
          <p:nvPr>
            <p:ph type="body" idx="4294967295"/>
          </p:nvPr>
        </p:nvSpPr>
        <p:spPr>
          <a:xfrm>
            <a:off x="285750" y="404813"/>
            <a:ext cx="8543925" cy="5883275"/>
          </a:xfrm>
        </p:spPr>
        <p:txBody>
          <a:bodyPr/>
          <a:lstStyle/>
          <a:p>
            <a:pPr marL="609600" indent="-609600" eaLnBrk="1" hangingPunct="1">
              <a:buFontTx/>
              <a:buNone/>
            </a:pPr>
            <a:r>
              <a:rPr lang="en-GB" altLang="en-US" sz="2000" smtClean="0">
                <a:sym typeface="Wingdings" panose="05000000000000000000" pitchFamily="2" charset="2"/>
              </a:rPr>
              <a:t>Try these:</a:t>
            </a:r>
          </a:p>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AutoNum type="arabicPeriod" startAt="2"/>
            </a:pPr>
            <a:r>
              <a:rPr lang="en-GB" altLang="en-US" sz="2000" smtClean="0">
                <a:sym typeface="Wingdings" panose="05000000000000000000" pitchFamily="2" charset="2"/>
              </a:rPr>
              <a:t>What volume of carbon dioxide is produced by the complete combustion of 1dm</a:t>
            </a:r>
            <a:r>
              <a:rPr lang="en-GB" altLang="en-US" sz="2000" baseline="30000" smtClean="0">
                <a:sym typeface="Wingdings" panose="05000000000000000000" pitchFamily="2" charset="2"/>
              </a:rPr>
              <a:t>3</a:t>
            </a:r>
            <a:r>
              <a:rPr lang="en-GB" altLang="en-US" sz="2000" smtClean="0">
                <a:sym typeface="Wingdings" panose="05000000000000000000" pitchFamily="2" charset="2"/>
              </a:rPr>
              <a:t> of butane, C</a:t>
            </a:r>
            <a:r>
              <a:rPr lang="en-GB" altLang="en-US" sz="2000" baseline="-25000" smtClean="0">
                <a:sym typeface="Wingdings" panose="05000000000000000000" pitchFamily="2" charset="2"/>
              </a:rPr>
              <a:t>4</a:t>
            </a:r>
            <a:r>
              <a:rPr lang="en-GB" altLang="en-US" sz="2000" smtClean="0">
                <a:sym typeface="Wingdings" panose="05000000000000000000" pitchFamily="2" charset="2"/>
              </a:rPr>
              <a:t>H</a:t>
            </a:r>
            <a:r>
              <a:rPr lang="en-GB" altLang="en-US" sz="2000" baseline="-25000" smtClean="0">
                <a:sym typeface="Wingdings" panose="05000000000000000000" pitchFamily="2" charset="2"/>
              </a:rPr>
              <a:t>10</a:t>
            </a:r>
            <a:r>
              <a:rPr lang="en-GB" altLang="en-US" sz="2000" smtClean="0">
                <a:sym typeface="Wingdings" panose="05000000000000000000" pitchFamily="2" charset="2"/>
              </a:rPr>
              <a:t>?</a:t>
            </a:r>
          </a:p>
          <a:p>
            <a:pPr marL="609600" indent="-609600" eaLnBrk="1" hangingPunct="1">
              <a:buFontTx/>
              <a:buAutoNum type="arabicPeriod" startAt="2"/>
            </a:pPr>
            <a:endParaRPr lang="en-GB" altLang="en-US" sz="2000" smtClean="0">
              <a:sym typeface="Wingdings" panose="05000000000000000000" pitchFamily="2" charset="2"/>
            </a:endParaRPr>
          </a:p>
          <a:p>
            <a:pPr marL="609600" indent="-609600" eaLnBrk="1" hangingPunct="1">
              <a:buFontTx/>
              <a:buNone/>
            </a:pPr>
            <a:r>
              <a:rPr lang="en-GB" altLang="en-US" sz="2000" smtClean="0">
                <a:sym typeface="Wingdings" panose="05000000000000000000" pitchFamily="2" charset="2"/>
              </a:rPr>
              <a:t>	2C</a:t>
            </a:r>
            <a:r>
              <a:rPr lang="en-GB" altLang="en-US" sz="2000" baseline="-25000" smtClean="0">
                <a:sym typeface="Wingdings" panose="05000000000000000000" pitchFamily="2" charset="2"/>
              </a:rPr>
              <a:t>4</a:t>
            </a:r>
            <a:r>
              <a:rPr lang="en-GB" altLang="en-US" sz="2000" smtClean="0">
                <a:sym typeface="Wingdings" panose="05000000000000000000" pitchFamily="2" charset="2"/>
              </a:rPr>
              <a:t>H</a:t>
            </a:r>
            <a:r>
              <a:rPr lang="en-GB" altLang="en-US" sz="2000" baseline="-25000" smtClean="0">
                <a:sym typeface="Wingdings" panose="05000000000000000000" pitchFamily="2" charset="2"/>
              </a:rPr>
              <a:t>10(g) </a:t>
            </a:r>
            <a:r>
              <a:rPr lang="en-GB" altLang="en-US" sz="2000" smtClean="0">
                <a:sym typeface="Wingdings" panose="05000000000000000000" pitchFamily="2" charset="2"/>
              </a:rPr>
              <a:t>+ 13O</a:t>
            </a:r>
            <a:r>
              <a:rPr lang="en-GB" altLang="en-US" sz="2000" baseline="-25000" smtClean="0">
                <a:sym typeface="Wingdings" panose="05000000000000000000" pitchFamily="2" charset="2"/>
              </a:rPr>
              <a:t>2 </a:t>
            </a:r>
            <a:r>
              <a:rPr lang="en-GB" altLang="en-US" sz="2000" smtClean="0">
                <a:sym typeface="Wingdings" panose="05000000000000000000" pitchFamily="2" charset="2"/>
              </a:rPr>
              <a:t> 8CO</a:t>
            </a:r>
            <a:r>
              <a:rPr lang="en-GB" altLang="en-US" sz="2000" baseline="-25000" smtClean="0">
                <a:sym typeface="Wingdings" panose="05000000000000000000" pitchFamily="2" charset="2"/>
              </a:rPr>
              <a:t>2(g)</a:t>
            </a:r>
            <a:r>
              <a:rPr lang="en-GB" altLang="en-US" sz="2000" smtClean="0">
                <a:sym typeface="Wingdings" panose="05000000000000000000" pitchFamily="2" charset="2"/>
              </a:rPr>
              <a:t> + 10H</a:t>
            </a:r>
            <a:r>
              <a:rPr lang="en-GB" altLang="en-US" sz="2000" baseline="-25000" smtClean="0">
                <a:sym typeface="Wingdings" panose="05000000000000000000" pitchFamily="2" charset="2"/>
              </a:rPr>
              <a:t>2</a:t>
            </a:r>
            <a:r>
              <a:rPr lang="en-GB" altLang="en-US" sz="2000" smtClean="0">
                <a:sym typeface="Wingdings" panose="05000000000000000000" pitchFamily="2" charset="2"/>
              </a:rPr>
              <a:t>O</a:t>
            </a:r>
            <a:r>
              <a:rPr lang="en-GB" altLang="en-US" sz="2000" baseline="-25000" smtClean="0">
                <a:sym typeface="Wingdings" panose="05000000000000000000" pitchFamily="2" charset="2"/>
              </a:rPr>
              <a:t>(l)</a:t>
            </a:r>
            <a:endParaRPr lang="en-GB" altLang="en-US" sz="2000" smtClean="0">
              <a:sym typeface="Wingdings" panose="05000000000000000000" pitchFamily="2" charset="2"/>
            </a:endParaRPr>
          </a:p>
          <a:p>
            <a:pPr marL="609600" indent="-609600" eaLnBrk="1" hangingPunct="1">
              <a:buFontTx/>
              <a:buNone/>
            </a:pPr>
            <a:endParaRPr lang="en-GB" altLang="en-US" sz="2000" smtClean="0">
              <a:sym typeface="Wingdings" panose="05000000000000000000" pitchFamily="2" charset="2"/>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idx="4294967295"/>
          </p:nvPr>
        </p:nvSpPr>
        <p:spPr>
          <a:xfrm>
            <a:off x="242888" y="-285750"/>
            <a:ext cx="8686800" cy="1143000"/>
          </a:xfrm>
        </p:spPr>
        <p:txBody>
          <a:bodyPr/>
          <a:lstStyle/>
          <a:p>
            <a:pPr eaLnBrk="1" hangingPunct="1"/>
            <a:r>
              <a:rPr lang="en-GB" altLang="en-US" sz="2400" b="1" u="sng" smtClean="0"/>
              <a:t>Using Gas Volumes to Determine Equations and Formulae</a:t>
            </a:r>
          </a:p>
        </p:txBody>
      </p:sp>
      <p:sp>
        <p:nvSpPr>
          <p:cNvPr id="35843" name="Rectangle 3"/>
          <p:cNvSpPr>
            <a:spLocks noGrp="1" noChangeArrowheads="1"/>
          </p:cNvSpPr>
          <p:nvPr>
            <p:ph type="body" idx="4294967295"/>
          </p:nvPr>
        </p:nvSpPr>
        <p:spPr>
          <a:xfrm>
            <a:off x="285750" y="404813"/>
            <a:ext cx="8543925" cy="5883275"/>
          </a:xfrm>
        </p:spPr>
        <p:txBody>
          <a:bodyPr/>
          <a:lstStyle/>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None/>
            </a:pPr>
            <a:r>
              <a:rPr lang="en-GB" altLang="en-US" sz="2000" smtClean="0">
                <a:sym typeface="Wingdings" panose="05000000000000000000" pitchFamily="2" charset="2"/>
              </a:rPr>
              <a:t>Try these:</a:t>
            </a:r>
          </a:p>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AutoNum type="arabicPeriod"/>
            </a:pPr>
            <a:r>
              <a:rPr lang="en-GB" altLang="en-US" sz="2000" smtClean="0">
                <a:sym typeface="Wingdings" panose="05000000000000000000" pitchFamily="2" charset="2"/>
              </a:rPr>
              <a:t>20cm</a:t>
            </a:r>
            <a:r>
              <a:rPr lang="en-GB" altLang="en-US" sz="2000" baseline="30000" smtClean="0">
                <a:sym typeface="Wingdings" panose="05000000000000000000" pitchFamily="2" charset="2"/>
              </a:rPr>
              <a:t>3</a:t>
            </a:r>
            <a:r>
              <a:rPr lang="en-GB" altLang="en-US" sz="2000" smtClean="0">
                <a:sym typeface="Wingdings" panose="05000000000000000000" pitchFamily="2" charset="2"/>
              </a:rPr>
              <a:t> of an unknown hydrocarbon, C</a:t>
            </a:r>
            <a:r>
              <a:rPr lang="en-GB" altLang="en-US" sz="2000" baseline="-25000" smtClean="0">
                <a:sym typeface="Wingdings" panose="05000000000000000000" pitchFamily="2" charset="2"/>
              </a:rPr>
              <a:t>x</a:t>
            </a:r>
            <a:r>
              <a:rPr lang="en-GB" altLang="en-US" sz="2000" smtClean="0">
                <a:sym typeface="Wingdings" panose="05000000000000000000" pitchFamily="2" charset="2"/>
              </a:rPr>
              <a:t>H</a:t>
            </a:r>
            <a:r>
              <a:rPr lang="en-GB" altLang="en-US" sz="2000" baseline="-25000" smtClean="0">
                <a:sym typeface="Wingdings" panose="05000000000000000000" pitchFamily="2" charset="2"/>
              </a:rPr>
              <a:t>y</a:t>
            </a:r>
            <a:r>
              <a:rPr lang="en-GB" altLang="en-US" sz="2000" smtClean="0">
                <a:sym typeface="Wingdings" panose="05000000000000000000" pitchFamily="2" charset="2"/>
              </a:rPr>
              <a:t>, needed 70cm</a:t>
            </a:r>
            <a:r>
              <a:rPr lang="en-GB" altLang="en-US" sz="2000" baseline="30000" smtClean="0">
                <a:sym typeface="Wingdings" panose="05000000000000000000" pitchFamily="2" charset="2"/>
              </a:rPr>
              <a:t>3</a:t>
            </a:r>
            <a:r>
              <a:rPr lang="en-GB" altLang="en-US" sz="2000" smtClean="0">
                <a:sym typeface="Wingdings" panose="05000000000000000000" pitchFamily="2" charset="2"/>
              </a:rPr>
              <a:t> of oxygen for complete combustion. 40cm</a:t>
            </a:r>
            <a:r>
              <a:rPr lang="en-GB" altLang="en-US" sz="2000" baseline="30000" smtClean="0">
                <a:sym typeface="Wingdings" panose="05000000000000000000" pitchFamily="2" charset="2"/>
              </a:rPr>
              <a:t>3</a:t>
            </a:r>
            <a:r>
              <a:rPr lang="en-GB" altLang="en-US" sz="2000" smtClean="0">
                <a:sym typeface="Wingdings" panose="05000000000000000000" pitchFamily="2" charset="2"/>
              </a:rPr>
              <a:t> of CO</a:t>
            </a:r>
            <a:r>
              <a:rPr lang="en-GB" altLang="en-US" sz="2000" baseline="-25000" smtClean="0">
                <a:sym typeface="Wingdings" panose="05000000000000000000" pitchFamily="2" charset="2"/>
              </a:rPr>
              <a:t>2</a:t>
            </a:r>
            <a:r>
              <a:rPr lang="en-GB" altLang="en-US" sz="2000" smtClean="0">
                <a:sym typeface="Wingdings" panose="05000000000000000000" pitchFamily="2" charset="2"/>
              </a:rPr>
              <a:t> were produced as well as 60cm</a:t>
            </a:r>
            <a:r>
              <a:rPr lang="en-GB" altLang="en-US" sz="2000" baseline="30000" smtClean="0">
                <a:sym typeface="Wingdings" panose="05000000000000000000" pitchFamily="2" charset="2"/>
              </a:rPr>
              <a:t>3</a:t>
            </a:r>
            <a:r>
              <a:rPr lang="en-GB" altLang="en-US" sz="2000" smtClean="0">
                <a:sym typeface="Wingdings" panose="05000000000000000000" pitchFamily="2" charset="2"/>
              </a:rPr>
              <a:t> of steam. All volumes were measured at 100</a:t>
            </a:r>
            <a:r>
              <a:rPr lang="en-US" altLang="en-US" sz="2000" smtClean="0">
                <a:cs typeface="Arial" panose="020B0604020202020204" pitchFamily="34" charset="0"/>
                <a:sym typeface="Wingdings" panose="05000000000000000000" pitchFamily="2" charset="2"/>
              </a:rPr>
              <a:t>°C and the same laboratory pressure. Write the equation for the reaction and so find the formula of the hydrocarbon.</a:t>
            </a:r>
          </a:p>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AutoNum type="arabicPeriod" startAt="2"/>
            </a:pPr>
            <a:r>
              <a:rPr lang="en-GB" altLang="en-US" sz="2000" smtClean="0">
                <a:sym typeface="Wingdings" panose="05000000000000000000" pitchFamily="2" charset="2"/>
              </a:rPr>
              <a:t>10cm</a:t>
            </a:r>
            <a:r>
              <a:rPr lang="en-GB" altLang="en-US" sz="2000" baseline="30000" smtClean="0">
                <a:sym typeface="Wingdings" panose="05000000000000000000" pitchFamily="2" charset="2"/>
              </a:rPr>
              <a:t>3</a:t>
            </a:r>
            <a:r>
              <a:rPr lang="en-GB" altLang="en-US" sz="2000" smtClean="0">
                <a:sym typeface="Wingdings" panose="05000000000000000000" pitchFamily="2" charset="2"/>
              </a:rPr>
              <a:t> of an unknown hydrocarbon, C</a:t>
            </a:r>
            <a:r>
              <a:rPr lang="en-GB" altLang="en-US" sz="2000" baseline="-25000" smtClean="0">
                <a:sym typeface="Wingdings" panose="05000000000000000000" pitchFamily="2" charset="2"/>
              </a:rPr>
              <a:t>x</a:t>
            </a:r>
            <a:r>
              <a:rPr lang="en-GB" altLang="en-US" sz="2000" smtClean="0">
                <a:sym typeface="Wingdings" panose="05000000000000000000" pitchFamily="2" charset="2"/>
              </a:rPr>
              <a:t>H</a:t>
            </a:r>
            <a:r>
              <a:rPr lang="en-GB" altLang="en-US" sz="2000" baseline="-25000" smtClean="0">
                <a:sym typeface="Wingdings" panose="05000000000000000000" pitchFamily="2" charset="2"/>
              </a:rPr>
              <a:t>y</a:t>
            </a:r>
            <a:r>
              <a:rPr lang="en-GB" altLang="en-US" sz="2000" smtClean="0">
                <a:sym typeface="Wingdings" panose="05000000000000000000" pitchFamily="2" charset="2"/>
              </a:rPr>
              <a:t>, needed 30cm</a:t>
            </a:r>
            <a:r>
              <a:rPr lang="en-GB" altLang="en-US" sz="2000" baseline="30000" smtClean="0">
                <a:sym typeface="Wingdings" panose="05000000000000000000" pitchFamily="2" charset="2"/>
              </a:rPr>
              <a:t>3</a:t>
            </a:r>
            <a:r>
              <a:rPr lang="en-GB" altLang="en-US" sz="2000" smtClean="0">
                <a:sym typeface="Wingdings" panose="05000000000000000000" pitchFamily="2" charset="2"/>
              </a:rPr>
              <a:t> of oxygen for complete combustion. 20cm</a:t>
            </a:r>
            <a:r>
              <a:rPr lang="en-GB" altLang="en-US" sz="2000" baseline="30000" smtClean="0">
                <a:sym typeface="Wingdings" panose="05000000000000000000" pitchFamily="2" charset="2"/>
              </a:rPr>
              <a:t>3</a:t>
            </a:r>
            <a:r>
              <a:rPr lang="en-GB" altLang="en-US" sz="2000" smtClean="0">
                <a:sym typeface="Wingdings" panose="05000000000000000000" pitchFamily="2" charset="2"/>
              </a:rPr>
              <a:t> of CO</a:t>
            </a:r>
            <a:r>
              <a:rPr lang="en-GB" altLang="en-US" sz="2000" baseline="-25000" smtClean="0">
                <a:sym typeface="Wingdings" panose="05000000000000000000" pitchFamily="2" charset="2"/>
              </a:rPr>
              <a:t>2</a:t>
            </a:r>
            <a:r>
              <a:rPr lang="en-GB" altLang="en-US" sz="2000" smtClean="0">
                <a:sym typeface="Wingdings" panose="05000000000000000000" pitchFamily="2" charset="2"/>
              </a:rPr>
              <a:t>. All volumes were measured at room temp</a:t>
            </a:r>
            <a:r>
              <a:rPr lang="en-US" altLang="en-US" sz="2000" smtClean="0">
                <a:cs typeface="Arial" panose="020B0604020202020204" pitchFamily="34" charset="0"/>
                <a:sym typeface="Wingdings" panose="05000000000000000000" pitchFamily="2" charset="2"/>
              </a:rPr>
              <a:t> and pressure. Write the equation for the reaction and so find the formula of the hydrocarbon.</a:t>
            </a:r>
          </a:p>
          <a:p>
            <a:pPr marL="609600" indent="-609600" eaLnBrk="1" hangingPunct="1">
              <a:buFontTx/>
              <a:buNone/>
            </a:pPr>
            <a:endParaRPr lang="en-GB" altLang="en-US" sz="2000" baseline="-25000" smtClean="0">
              <a:sym typeface="Wingdings" panose="05000000000000000000" pitchFamily="2" charset="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171450"/>
            <a:ext cx="8229600" cy="1143000"/>
          </a:xfrm>
        </p:spPr>
        <p:txBody>
          <a:bodyPr/>
          <a:lstStyle/>
          <a:p>
            <a:pPr eaLnBrk="1" hangingPunct="1"/>
            <a:r>
              <a:rPr lang="en-GB" altLang="en-US" sz="4000" b="1" u="sng" smtClean="0"/>
              <a:t>Simple Calculations with Moles</a:t>
            </a:r>
          </a:p>
        </p:txBody>
      </p:sp>
      <p:sp>
        <p:nvSpPr>
          <p:cNvPr id="7171" name="Rectangle 3"/>
          <p:cNvSpPr>
            <a:spLocks noGrp="1" noChangeArrowheads="1"/>
          </p:cNvSpPr>
          <p:nvPr>
            <p:ph type="body" idx="1"/>
          </p:nvPr>
        </p:nvSpPr>
        <p:spPr>
          <a:xfrm>
            <a:off x="457200" y="785813"/>
            <a:ext cx="8229600" cy="6072187"/>
          </a:xfrm>
        </p:spPr>
        <p:txBody>
          <a:bodyPr/>
          <a:lstStyle/>
          <a:p>
            <a:pPr marL="609600" indent="-609600" eaLnBrk="1" hangingPunct="1">
              <a:buFontTx/>
              <a:buNone/>
            </a:pPr>
            <a:r>
              <a:rPr lang="en-GB" altLang="en-US" sz="2400" smtClean="0"/>
              <a:t>Number of moles = 	     </a:t>
            </a:r>
            <a:r>
              <a:rPr lang="en-GB" altLang="en-US" sz="2400" u="sng" smtClean="0"/>
              <a:t>mass (g)</a:t>
            </a:r>
          </a:p>
          <a:p>
            <a:pPr marL="609600" indent="-609600" eaLnBrk="1" hangingPunct="1">
              <a:buFontTx/>
              <a:buNone/>
            </a:pPr>
            <a:r>
              <a:rPr lang="en-GB" altLang="en-US" sz="2400" smtClean="0"/>
              <a:t>			           mass of 1 mole (g)</a:t>
            </a:r>
          </a:p>
          <a:p>
            <a:pPr marL="609600" indent="-609600" eaLnBrk="1" hangingPunct="1">
              <a:buFontTx/>
              <a:buAutoNum type="arabicPeriod"/>
            </a:pPr>
            <a:r>
              <a:rPr lang="en-GB" altLang="en-US" sz="2000" smtClean="0"/>
              <a:t>How many water molecules are there in 1 drop of water? (Assume 1 drop = 0.05cm</a:t>
            </a:r>
            <a:r>
              <a:rPr lang="en-GB" altLang="en-US" sz="2000" baseline="30000" smtClean="0"/>
              <a:t>3</a:t>
            </a:r>
            <a:r>
              <a:rPr lang="en-GB" altLang="en-US" sz="2000" smtClean="0"/>
              <a:t> and the density of water = 1 g cm</a:t>
            </a:r>
            <a:r>
              <a:rPr lang="en-GB" altLang="en-US" sz="2000" baseline="30000" smtClean="0"/>
              <a:t>-3</a:t>
            </a:r>
          </a:p>
          <a:p>
            <a:pPr marL="609600" indent="-609600" eaLnBrk="1" hangingPunct="1">
              <a:buFontTx/>
              <a:buAutoNum type="arabicPeriod"/>
            </a:pPr>
            <a:endParaRPr lang="en-GB" altLang="en-US" sz="2000" smtClean="0"/>
          </a:p>
          <a:p>
            <a:pPr marL="609600" indent="-609600" eaLnBrk="1" hangingPunct="1">
              <a:buFontTx/>
              <a:buAutoNum type="arabicPeriod"/>
            </a:pPr>
            <a:endParaRPr lang="en-GB" altLang="en-US" sz="2000" smtClean="0"/>
          </a:p>
          <a:p>
            <a:pPr marL="609600" indent="-609600" eaLnBrk="1" hangingPunct="1">
              <a:buFontTx/>
              <a:buAutoNum type="arabicPeriod"/>
            </a:pPr>
            <a:r>
              <a:rPr lang="en-GB" altLang="en-US" sz="2000" smtClean="0"/>
              <a:t>Seawater contains about 30g of ionic sodium chloride, Na</a:t>
            </a:r>
            <a:r>
              <a:rPr lang="en-GB" altLang="en-US" sz="2000" baseline="30000" smtClean="0"/>
              <a:t>+</a:t>
            </a:r>
            <a:r>
              <a:rPr lang="en-GB" altLang="en-US" sz="2000" smtClean="0"/>
              <a:t>Cl</a:t>
            </a:r>
            <a:r>
              <a:rPr lang="en-GB" altLang="en-US" sz="2000" baseline="30000" smtClean="0"/>
              <a:t>-</a:t>
            </a:r>
            <a:r>
              <a:rPr lang="en-GB" altLang="en-US" sz="2000" smtClean="0"/>
              <a:t>, in every 1000cm</a:t>
            </a:r>
            <a:r>
              <a:rPr lang="en-GB" altLang="en-US" sz="2000" baseline="30000" smtClean="0"/>
              <a:t>3</a:t>
            </a:r>
            <a:r>
              <a:rPr lang="en-GB" altLang="en-US" sz="2000" smtClean="0"/>
              <a:t> of water. What volume of sea water contains 10</a:t>
            </a:r>
            <a:r>
              <a:rPr lang="en-GB" altLang="en-US" sz="2000" baseline="30000" smtClean="0"/>
              <a:t>20</a:t>
            </a:r>
            <a:r>
              <a:rPr lang="en-GB" altLang="en-US" sz="2000" smtClean="0"/>
              <a:t> ion pairs, Na</a:t>
            </a:r>
            <a:r>
              <a:rPr lang="en-GB" altLang="en-US" sz="2000" baseline="30000" smtClean="0"/>
              <a:t>+</a:t>
            </a:r>
            <a:r>
              <a:rPr lang="en-GB" altLang="en-US" sz="2000" smtClean="0"/>
              <a:t>Cl</a:t>
            </a:r>
            <a:r>
              <a:rPr lang="en-GB" altLang="en-US" sz="2000" baseline="30000" smtClean="0"/>
              <a:t>-</a:t>
            </a:r>
            <a:r>
              <a:rPr lang="en-GB" altLang="en-US" sz="2000" smtClean="0"/>
              <a:t>? (Na=23; Cl=35.5)</a:t>
            </a:r>
          </a:p>
          <a:p>
            <a:pPr marL="609600" indent="-609600" eaLnBrk="1" hangingPunct="1">
              <a:buFontTx/>
              <a:buAutoNum type="arabicPeriod"/>
            </a:pPr>
            <a:endParaRPr lang="en-GB" altLang="en-US" sz="2000" smtClean="0"/>
          </a:p>
          <a:p>
            <a:pPr marL="609600" indent="-609600" eaLnBrk="1" hangingPunct="1">
              <a:buFontTx/>
              <a:buAutoNum type="arabicPeriod"/>
            </a:pPr>
            <a:endParaRPr lang="en-GB" altLang="en-US" sz="2000" smtClean="0"/>
          </a:p>
          <a:p>
            <a:pPr marL="609600" indent="-609600" eaLnBrk="1" hangingPunct="1">
              <a:buFontTx/>
              <a:buAutoNum type="arabicPeriod"/>
            </a:pPr>
            <a:r>
              <a:rPr lang="en-GB" altLang="en-US" sz="2000" smtClean="0"/>
              <a:t>Which of the following contains the greatest number of stated particles?</a:t>
            </a:r>
          </a:p>
          <a:p>
            <a:pPr marL="609600" indent="-609600" eaLnBrk="1" hangingPunct="1"/>
            <a:endParaRPr lang="en-GB" altLang="en-US" sz="1600" baseline="-25000" smtClean="0"/>
          </a:p>
          <a:p>
            <a:pPr marL="1009650" lvl="1" indent="-609600" eaLnBrk="1" hangingPunct="1">
              <a:buFontTx/>
              <a:buAutoNum type="alphaUcPeriod"/>
            </a:pPr>
            <a:r>
              <a:rPr lang="en-GB" altLang="en-US" sz="1800" smtClean="0"/>
              <a:t>Molecules of hydrogen in 1g of hydrogen gas, H</a:t>
            </a:r>
            <a:r>
              <a:rPr lang="en-GB" altLang="en-US" sz="1800" baseline="-25000" smtClean="0"/>
              <a:t>2</a:t>
            </a:r>
            <a:r>
              <a:rPr lang="en-GB" altLang="en-US" sz="1800" smtClean="0"/>
              <a:t>.</a:t>
            </a:r>
          </a:p>
          <a:p>
            <a:pPr marL="1009650" lvl="1" indent="-609600" eaLnBrk="1" hangingPunct="1">
              <a:buFontTx/>
              <a:buAutoNum type="alphaUcPeriod"/>
            </a:pPr>
            <a:r>
              <a:rPr lang="en-GB" altLang="en-US" sz="1800" smtClean="0"/>
              <a:t>Atoms of helium in 1g of helium gas, He.</a:t>
            </a:r>
          </a:p>
          <a:p>
            <a:pPr marL="1009650" lvl="1" indent="-609600" eaLnBrk="1" hangingPunct="1">
              <a:buFontTx/>
              <a:buAutoNum type="alphaUcPeriod"/>
            </a:pPr>
            <a:r>
              <a:rPr lang="en-GB" altLang="en-US" sz="1800" smtClean="0"/>
              <a:t>Atoms of beryllium in 1g of beryllium, Be.</a:t>
            </a:r>
          </a:p>
          <a:p>
            <a:pPr marL="1009650" lvl="1" indent="-609600" eaLnBrk="1" hangingPunct="1">
              <a:buFontTx/>
              <a:buNone/>
            </a:pPr>
            <a:endParaRPr lang="en-GB" altLang="en-US" sz="1600" smtClean="0"/>
          </a:p>
          <a:p>
            <a:pPr marL="1009650" lvl="1" indent="-609600" eaLnBrk="1" hangingPunct="1"/>
            <a:endParaRPr lang="en-GB" altLang="en-US" sz="160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idx="4294967295"/>
          </p:nvPr>
        </p:nvSpPr>
        <p:spPr>
          <a:xfrm>
            <a:off x="242888" y="-285750"/>
            <a:ext cx="8686800" cy="1143000"/>
          </a:xfrm>
        </p:spPr>
        <p:txBody>
          <a:bodyPr/>
          <a:lstStyle/>
          <a:p>
            <a:pPr eaLnBrk="1" hangingPunct="1"/>
            <a:r>
              <a:rPr lang="en-GB" altLang="en-US" sz="2400" b="1" u="sng" smtClean="0"/>
              <a:t>Using Gas Volumes to Determine Equations and Formulae</a:t>
            </a:r>
          </a:p>
        </p:txBody>
      </p:sp>
      <p:sp>
        <p:nvSpPr>
          <p:cNvPr id="36867" name="Rectangle 3"/>
          <p:cNvSpPr>
            <a:spLocks noGrp="1" noChangeArrowheads="1"/>
          </p:cNvSpPr>
          <p:nvPr>
            <p:ph type="body" idx="4294967295"/>
          </p:nvPr>
        </p:nvSpPr>
        <p:spPr>
          <a:xfrm>
            <a:off x="250825" y="404813"/>
            <a:ext cx="8543925" cy="5883275"/>
          </a:xfrm>
        </p:spPr>
        <p:txBody>
          <a:bodyPr/>
          <a:lstStyle/>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None/>
            </a:pPr>
            <a:r>
              <a:rPr lang="en-GB" altLang="en-US" sz="2000" smtClean="0">
                <a:sym typeface="Wingdings" panose="05000000000000000000" pitchFamily="2" charset="2"/>
              </a:rPr>
              <a:t>Try these:</a:t>
            </a:r>
          </a:p>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AutoNum type="arabicPeriod"/>
            </a:pPr>
            <a:r>
              <a:rPr lang="en-GB" altLang="en-US" sz="2000" smtClean="0">
                <a:sym typeface="Wingdings" panose="05000000000000000000" pitchFamily="2" charset="2"/>
              </a:rPr>
              <a:t>20cm</a:t>
            </a:r>
            <a:r>
              <a:rPr lang="en-GB" altLang="en-US" sz="2000" baseline="30000" smtClean="0">
                <a:sym typeface="Wingdings" panose="05000000000000000000" pitchFamily="2" charset="2"/>
              </a:rPr>
              <a:t>3</a:t>
            </a:r>
            <a:r>
              <a:rPr lang="en-GB" altLang="en-US" sz="2000" smtClean="0">
                <a:sym typeface="Wingdings" panose="05000000000000000000" pitchFamily="2" charset="2"/>
              </a:rPr>
              <a:t> of an unknown hydrocarbon, C</a:t>
            </a:r>
            <a:r>
              <a:rPr lang="en-GB" altLang="en-US" sz="2000" baseline="-25000" smtClean="0">
                <a:sym typeface="Wingdings" panose="05000000000000000000" pitchFamily="2" charset="2"/>
              </a:rPr>
              <a:t>x</a:t>
            </a:r>
            <a:r>
              <a:rPr lang="en-GB" altLang="en-US" sz="2000" smtClean="0">
                <a:sym typeface="Wingdings" panose="05000000000000000000" pitchFamily="2" charset="2"/>
              </a:rPr>
              <a:t>H</a:t>
            </a:r>
            <a:r>
              <a:rPr lang="en-GB" altLang="en-US" sz="2000" baseline="-25000" smtClean="0">
                <a:sym typeface="Wingdings" panose="05000000000000000000" pitchFamily="2" charset="2"/>
              </a:rPr>
              <a:t>y</a:t>
            </a:r>
            <a:r>
              <a:rPr lang="en-GB" altLang="en-US" sz="2000" smtClean="0">
                <a:sym typeface="Wingdings" panose="05000000000000000000" pitchFamily="2" charset="2"/>
              </a:rPr>
              <a:t>, needed 70cm</a:t>
            </a:r>
            <a:r>
              <a:rPr lang="en-GB" altLang="en-US" sz="2000" baseline="30000" smtClean="0">
                <a:sym typeface="Wingdings" panose="05000000000000000000" pitchFamily="2" charset="2"/>
              </a:rPr>
              <a:t>3</a:t>
            </a:r>
            <a:r>
              <a:rPr lang="en-GB" altLang="en-US" sz="2000" smtClean="0">
                <a:sym typeface="Wingdings" panose="05000000000000000000" pitchFamily="2" charset="2"/>
              </a:rPr>
              <a:t> of oxygen for complete combustion. 40cm</a:t>
            </a:r>
            <a:r>
              <a:rPr lang="en-GB" altLang="en-US" sz="2000" baseline="30000" smtClean="0">
                <a:sym typeface="Wingdings" panose="05000000000000000000" pitchFamily="2" charset="2"/>
              </a:rPr>
              <a:t>3</a:t>
            </a:r>
            <a:r>
              <a:rPr lang="en-GB" altLang="en-US" sz="2000" smtClean="0">
                <a:sym typeface="Wingdings" panose="05000000000000000000" pitchFamily="2" charset="2"/>
              </a:rPr>
              <a:t> of CO</a:t>
            </a:r>
            <a:r>
              <a:rPr lang="en-GB" altLang="en-US" sz="2000" baseline="-25000" smtClean="0">
                <a:sym typeface="Wingdings" panose="05000000000000000000" pitchFamily="2" charset="2"/>
              </a:rPr>
              <a:t>2</a:t>
            </a:r>
            <a:r>
              <a:rPr lang="en-GB" altLang="en-US" sz="2000" smtClean="0">
                <a:sym typeface="Wingdings" panose="05000000000000000000" pitchFamily="2" charset="2"/>
              </a:rPr>
              <a:t> were produced as well as 60cm</a:t>
            </a:r>
            <a:r>
              <a:rPr lang="en-GB" altLang="en-US" sz="2000" baseline="30000" smtClean="0">
                <a:sym typeface="Wingdings" panose="05000000000000000000" pitchFamily="2" charset="2"/>
              </a:rPr>
              <a:t>3</a:t>
            </a:r>
            <a:r>
              <a:rPr lang="en-GB" altLang="en-US" sz="2000" smtClean="0">
                <a:sym typeface="Wingdings" panose="05000000000000000000" pitchFamily="2" charset="2"/>
              </a:rPr>
              <a:t> of steam. All volumes were measured at 100</a:t>
            </a:r>
            <a:r>
              <a:rPr lang="en-US" altLang="en-US" sz="2000" smtClean="0">
                <a:cs typeface="Arial" panose="020B0604020202020204" pitchFamily="34" charset="0"/>
                <a:sym typeface="Wingdings" panose="05000000000000000000" pitchFamily="2" charset="2"/>
              </a:rPr>
              <a:t>°C and the same laboratory pressure. Write the equation for the reaction and so find the formula of the hydrocarbon.</a:t>
            </a:r>
          </a:p>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None/>
            </a:pPr>
            <a:endParaRPr lang="en-GB" altLang="en-US" sz="2000" b="1" baseline="-25000" smtClean="0">
              <a:solidFill>
                <a:srgbClr val="FF0000"/>
              </a:solidFill>
              <a:sym typeface="Wingdings" panose="05000000000000000000" pitchFamily="2" charset="2"/>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idx="4294967295"/>
          </p:nvPr>
        </p:nvSpPr>
        <p:spPr>
          <a:xfrm>
            <a:off x="242888" y="-285750"/>
            <a:ext cx="8686800" cy="1143000"/>
          </a:xfrm>
        </p:spPr>
        <p:txBody>
          <a:bodyPr/>
          <a:lstStyle/>
          <a:p>
            <a:pPr eaLnBrk="1" hangingPunct="1"/>
            <a:r>
              <a:rPr lang="en-GB" altLang="en-US" sz="2400" b="1" u="sng" smtClean="0"/>
              <a:t>Using Gas Volumes to Determine Equations and Formulae</a:t>
            </a:r>
          </a:p>
        </p:txBody>
      </p:sp>
      <p:sp>
        <p:nvSpPr>
          <p:cNvPr id="37891" name="Rectangle 3"/>
          <p:cNvSpPr>
            <a:spLocks noGrp="1" noChangeArrowheads="1"/>
          </p:cNvSpPr>
          <p:nvPr>
            <p:ph type="body" idx="4294967295"/>
          </p:nvPr>
        </p:nvSpPr>
        <p:spPr>
          <a:xfrm>
            <a:off x="285750" y="404813"/>
            <a:ext cx="8543925" cy="6453187"/>
          </a:xfrm>
        </p:spPr>
        <p:txBody>
          <a:bodyPr/>
          <a:lstStyle/>
          <a:p>
            <a:pPr marL="609600" indent="-609600" eaLnBrk="1" hangingPunct="1">
              <a:lnSpc>
                <a:spcPct val="90000"/>
              </a:lnSpc>
              <a:buFontTx/>
              <a:buNone/>
            </a:pPr>
            <a:endParaRPr lang="en-GB" altLang="en-US" sz="2000" smtClean="0">
              <a:sym typeface="Wingdings" panose="05000000000000000000" pitchFamily="2" charset="2"/>
            </a:endParaRPr>
          </a:p>
          <a:p>
            <a:pPr marL="609600" indent="-609600" eaLnBrk="1" hangingPunct="1">
              <a:lnSpc>
                <a:spcPct val="90000"/>
              </a:lnSpc>
              <a:buFontTx/>
              <a:buNone/>
            </a:pPr>
            <a:r>
              <a:rPr lang="en-GB" altLang="en-US" sz="2000" smtClean="0">
                <a:sym typeface="Wingdings" panose="05000000000000000000" pitchFamily="2" charset="2"/>
              </a:rPr>
              <a:t>Try these:</a:t>
            </a:r>
          </a:p>
          <a:p>
            <a:pPr marL="609600" indent="-609600" eaLnBrk="1" hangingPunct="1">
              <a:lnSpc>
                <a:spcPct val="90000"/>
              </a:lnSpc>
              <a:buFontTx/>
              <a:buNone/>
            </a:pPr>
            <a:endParaRPr lang="en-GB" altLang="en-US" sz="2000" smtClean="0">
              <a:sym typeface="Wingdings" panose="05000000000000000000" pitchFamily="2" charset="2"/>
            </a:endParaRPr>
          </a:p>
          <a:p>
            <a:pPr marL="609600" indent="-609600" eaLnBrk="1" hangingPunct="1">
              <a:lnSpc>
                <a:spcPct val="90000"/>
              </a:lnSpc>
              <a:buFontTx/>
              <a:buAutoNum type="arabicPeriod"/>
            </a:pPr>
            <a:r>
              <a:rPr lang="en-GB" altLang="en-US" sz="2000" smtClean="0">
                <a:sym typeface="Wingdings" panose="05000000000000000000" pitchFamily="2" charset="2"/>
              </a:rPr>
              <a:t>20cm</a:t>
            </a:r>
            <a:r>
              <a:rPr lang="en-GB" altLang="en-US" sz="2000" baseline="30000" smtClean="0">
                <a:sym typeface="Wingdings" panose="05000000000000000000" pitchFamily="2" charset="2"/>
              </a:rPr>
              <a:t>3</a:t>
            </a:r>
            <a:r>
              <a:rPr lang="en-GB" altLang="en-US" sz="2000" smtClean="0">
                <a:sym typeface="Wingdings" panose="05000000000000000000" pitchFamily="2" charset="2"/>
              </a:rPr>
              <a:t> of an unknown hydrocarbon, C</a:t>
            </a:r>
            <a:r>
              <a:rPr lang="en-GB" altLang="en-US" sz="2000" baseline="-25000" smtClean="0">
                <a:sym typeface="Wingdings" panose="05000000000000000000" pitchFamily="2" charset="2"/>
              </a:rPr>
              <a:t>x</a:t>
            </a:r>
            <a:r>
              <a:rPr lang="en-GB" altLang="en-US" sz="2000" smtClean="0">
                <a:sym typeface="Wingdings" panose="05000000000000000000" pitchFamily="2" charset="2"/>
              </a:rPr>
              <a:t>H</a:t>
            </a:r>
            <a:r>
              <a:rPr lang="en-GB" altLang="en-US" sz="2000" baseline="-25000" smtClean="0">
                <a:sym typeface="Wingdings" panose="05000000000000000000" pitchFamily="2" charset="2"/>
              </a:rPr>
              <a:t>y</a:t>
            </a:r>
            <a:r>
              <a:rPr lang="en-GB" altLang="en-US" sz="2000" smtClean="0">
                <a:sym typeface="Wingdings" panose="05000000000000000000" pitchFamily="2" charset="2"/>
              </a:rPr>
              <a:t>, needed 70cm</a:t>
            </a:r>
            <a:r>
              <a:rPr lang="en-GB" altLang="en-US" sz="2000" baseline="30000" smtClean="0">
                <a:sym typeface="Wingdings" panose="05000000000000000000" pitchFamily="2" charset="2"/>
              </a:rPr>
              <a:t>3</a:t>
            </a:r>
            <a:r>
              <a:rPr lang="en-GB" altLang="en-US" sz="2000" smtClean="0">
                <a:sym typeface="Wingdings" panose="05000000000000000000" pitchFamily="2" charset="2"/>
              </a:rPr>
              <a:t> of oxygen for complete combustion. 40cm</a:t>
            </a:r>
            <a:r>
              <a:rPr lang="en-GB" altLang="en-US" sz="2000" baseline="30000" smtClean="0">
                <a:sym typeface="Wingdings" panose="05000000000000000000" pitchFamily="2" charset="2"/>
              </a:rPr>
              <a:t>3</a:t>
            </a:r>
            <a:r>
              <a:rPr lang="en-GB" altLang="en-US" sz="2000" smtClean="0">
                <a:sym typeface="Wingdings" panose="05000000000000000000" pitchFamily="2" charset="2"/>
              </a:rPr>
              <a:t> of CO</a:t>
            </a:r>
            <a:r>
              <a:rPr lang="en-GB" altLang="en-US" sz="2000" baseline="-25000" smtClean="0">
                <a:sym typeface="Wingdings" panose="05000000000000000000" pitchFamily="2" charset="2"/>
              </a:rPr>
              <a:t>2</a:t>
            </a:r>
            <a:r>
              <a:rPr lang="en-GB" altLang="en-US" sz="2000" smtClean="0">
                <a:sym typeface="Wingdings" panose="05000000000000000000" pitchFamily="2" charset="2"/>
              </a:rPr>
              <a:t> were produced as well as 60cm</a:t>
            </a:r>
            <a:r>
              <a:rPr lang="en-GB" altLang="en-US" sz="2000" baseline="30000" smtClean="0">
                <a:sym typeface="Wingdings" panose="05000000000000000000" pitchFamily="2" charset="2"/>
              </a:rPr>
              <a:t>3</a:t>
            </a:r>
            <a:r>
              <a:rPr lang="en-GB" altLang="en-US" sz="2000" smtClean="0">
                <a:sym typeface="Wingdings" panose="05000000000000000000" pitchFamily="2" charset="2"/>
              </a:rPr>
              <a:t> of steam. All volumes were measured at 100</a:t>
            </a:r>
            <a:r>
              <a:rPr lang="en-US" altLang="en-US" sz="2000" smtClean="0">
                <a:cs typeface="Arial" panose="020B0604020202020204" pitchFamily="34" charset="0"/>
                <a:sym typeface="Wingdings" panose="05000000000000000000" pitchFamily="2" charset="2"/>
              </a:rPr>
              <a:t>°C and the same laboratory pressure. Write the equation for the reaction and so find the formula of the hydrocarbon.</a:t>
            </a:r>
          </a:p>
          <a:p>
            <a:pPr marL="609600" indent="-609600" eaLnBrk="1" hangingPunct="1">
              <a:lnSpc>
                <a:spcPct val="90000"/>
              </a:lnSpc>
              <a:buFontTx/>
              <a:buNone/>
            </a:pPr>
            <a:endParaRPr lang="en-GB" altLang="en-US" sz="2000" smtClean="0">
              <a:sym typeface="Wingdings" panose="05000000000000000000" pitchFamily="2" charset="2"/>
            </a:endParaRPr>
          </a:p>
          <a:p>
            <a:pPr marL="609600" indent="-609600" eaLnBrk="1" hangingPunct="1">
              <a:lnSpc>
                <a:spcPct val="90000"/>
              </a:lnSpc>
              <a:buFontTx/>
              <a:buNone/>
            </a:pPr>
            <a:endParaRPr lang="en-GB" altLang="en-US" sz="2000" smtClean="0">
              <a:sym typeface="Wingdings" panose="05000000000000000000" pitchFamily="2" charset="2"/>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a:xfrm>
            <a:off x="242888" y="-285750"/>
            <a:ext cx="8686800" cy="1143000"/>
          </a:xfrm>
        </p:spPr>
        <p:txBody>
          <a:bodyPr/>
          <a:lstStyle/>
          <a:p>
            <a:pPr eaLnBrk="1" hangingPunct="1"/>
            <a:r>
              <a:rPr lang="en-GB" altLang="en-US" sz="2400" b="1" u="sng" smtClean="0"/>
              <a:t>Using Gas Volumes to Determine Equations and Formulae</a:t>
            </a:r>
          </a:p>
        </p:txBody>
      </p:sp>
      <p:sp>
        <p:nvSpPr>
          <p:cNvPr id="38915" name="Rectangle 3"/>
          <p:cNvSpPr>
            <a:spLocks noGrp="1" noChangeArrowheads="1"/>
          </p:cNvSpPr>
          <p:nvPr>
            <p:ph type="body" idx="4294967295"/>
          </p:nvPr>
        </p:nvSpPr>
        <p:spPr>
          <a:xfrm>
            <a:off x="285750" y="404813"/>
            <a:ext cx="8543925" cy="6453187"/>
          </a:xfrm>
        </p:spPr>
        <p:txBody>
          <a:bodyPr/>
          <a:lstStyle/>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None/>
            </a:pPr>
            <a:r>
              <a:rPr lang="en-GB" altLang="en-US" sz="2000" smtClean="0">
                <a:sym typeface="Wingdings" panose="05000000000000000000" pitchFamily="2" charset="2"/>
              </a:rPr>
              <a:t>Try these:</a:t>
            </a:r>
          </a:p>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AutoNum type="arabicPeriod"/>
            </a:pPr>
            <a:r>
              <a:rPr lang="en-GB" altLang="en-US" sz="2000" smtClean="0">
                <a:sym typeface="Wingdings" panose="05000000000000000000" pitchFamily="2" charset="2"/>
              </a:rPr>
              <a:t>20cm</a:t>
            </a:r>
            <a:r>
              <a:rPr lang="en-GB" altLang="en-US" sz="2000" baseline="30000" smtClean="0">
                <a:sym typeface="Wingdings" panose="05000000000000000000" pitchFamily="2" charset="2"/>
              </a:rPr>
              <a:t>3</a:t>
            </a:r>
            <a:r>
              <a:rPr lang="en-GB" altLang="en-US" sz="2000" smtClean="0">
                <a:sym typeface="Wingdings" panose="05000000000000000000" pitchFamily="2" charset="2"/>
              </a:rPr>
              <a:t> of an unknown hydrocarbon, C</a:t>
            </a:r>
            <a:r>
              <a:rPr lang="en-GB" altLang="en-US" sz="2000" baseline="-25000" smtClean="0">
                <a:sym typeface="Wingdings" panose="05000000000000000000" pitchFamily="2" charset="2"/>
              </a:rPr>
              <a:t>x</a:t>
            </a:r>
            <a:r>
              <a:rPr lang="en-GB" altLang="en-US" sz="2000" smtClean="0">
                <a:sym typeface="Wingdings" panose="05000000000000000000" pitchFamily="2" charset="2"/>
              </a:rPr>
              <a:t>H</a:t>
            </a:r>
            <a:r>
              <a:rPr lang="en-GB" altLang="en-US" sz="2000" baseline="-25000" smtClean="0">
                <a:sym typeface="Wingdings" panose="05000000000000000000" pitchFamily="2" charset="2"/>
              </a:rPr>
              <a:t>y</a:t>
            </a:r>
            <a:r>
              <a:rPr lang="en-GB" altLang="en-US" sz="2000" smtClean="0">
                <a:sym typeface="Wingdings" panose="05000000000000000000" pitchFamily="2" charset="2"/>
              </a:rPr>
              <a:t>, needed 70cm</a:t>
            </a:r>
            <a:r>
              <a:rPr lang="en-GB" altLang="en-US" sz="2000" baseline="30000" smtClean="0">
                <a:sym typeface="Wingdings" panose="05000000000000000000" pitchFamily="2" charset="2"/>
              </a:rPr>
              <a:t>3</a:t>
            </a:r>
            <a:r>
              <a:rPr lang="en-GB" altLang="en-US" sz="2000" smtClean="0">
                <a:sym typeface="Wingdings" panose="05000000000000000000" pitchFamily="2" charset="2"/>
              </a:rPr>
              <a:t> of oxygen for complete combustion. 40cm</a:t>
            </a:r>
            <a:r>
              <a:rPr lang="en-GB" altLang="en-US" sz="2000" baseline="30000" smtClean="0">
                <a:sym typeface="Wingdings" panose="05000000000000000000" pitchFamily="2" charset="2"/>
              </a:rPr>
              <a:t>3</a:t>
            </a:r>
            <a:r>
              <a:rPr lang="en-GB" altLang="en-US" sz="2000" smtClean="0">
                <a:sym typeface="Wingdings" panose="05000000000000000000" pitchFamily="2" charset="2"/>
              </a:rPr>
              <a:t> of CO</a:t>
            </a:r>
            <a:r>
              <a:rPr lang="en-GB" altLang="en-US" sz="2000" baseline="-25000" smtClean="0">
                <a:sym typeface="Wingdings" panose="05000000000000000000" pitchFamily="2" charset="2"/>
              </a:rPr>
              <a:t>2</a:t>
            </a:r>
            <a:r>
              <a:rPr lang="en-GB" altLang="en-US" sz="2000" smtClean="0">
                <a:sym typeface="Wingdings" panose="05000000000000000000" pitchFamily="2" charset="2"/>
              </a:rPr>
              <a:t> were produced as well as 60cm</a:t>
            </a:r>
            <a:r>
              <a:rPr lang="en-GB" altLang="en-US" sz="2000" baseline="30000" smtClean="0">
                <a:sym typeface="Wingdings" panose="05000000000000000000" pitchFamily="2" charset="2"/>
              </a:rPr>
              <a:t>3</a:t>
            </a:r>
            <a:r>
              <a:rPr lang="en-GB" altLang="en-US" sz="2000" smtClean="0">
                <a:sym typeface="Wingdings" panose="05000000000000000000" pitchFamily="2" charset="2"/>
              </a:rPr>
              <a:t> of steam. All volumes were measured at 100</a:t>
            </a:r>
            <a:r>
              <a:rPr lang="en-US" altLang="en-US" sz="2000" smtClean="0">
                <a:cs typeface="Arial" panose="020B0604020202020204" pitchFamily="34" charset="0"/>
                <a:sym typeface="Wingdings" panose="05000000000000000000" pitchFamily="2" charset="2"/>
              </a:rPr>
              <a:t>°C and the same laboratory pressure. Write the equation for the reaction and so find the formula of the hydrocarbon.</a:t>
            </a:r>
          </a:p>
          <a:p>
            <a:pPr marL="609600" indent="-609600" eaLnBrk="1" hangingPunct="1">
              <a:buFontTx/>
              <a:buNone/>
            </a:pPr>
            <a:endParaRPr lang="en-GB" altLang="en-US" sz="2000" smtClean="0">
              <a:sym typeface="Wingdings" panose="05000000000000000000" pitchFamily="2" charset="2"/>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idx="4294967295"/>
          </p:nvPr>
        </p:nvSpPr>
        <p:spPr>
          <a:xfrm>
            <a:off x="242888" y="-285750"/>
            <a:ext cx="8686800" cy="1143000"/>
          </a:xfrm>
        </p:spPr>
        <p:txBody>
          <a:bodyPr/>
          <a:lstStyle/>
          <a:p>
            <a:pPr eaLnBrk="1" hangingPunct="1"/>
            <a:r>
              <a:rPr lang="en-GB" altLang="en-US" sz="2400" b="1" u="sng" smtClean="0"/>
              <a:t>Using Gas Volumes to Determine Equations and Formulae</a:t>
            </a:r>
          </a:p>
        </p:txBody>
      </p:sp>
      <p:sp>
        <p:nvSpPr>
          <p:cNvPr id="39939" name="Rectangle 3"/>
          <p:cNvSpPr>
            <a:spLocks noGrp="1" noChangeArrowheads="1"/>
          </p:cNvSpPr>
          <p:nvPr>
            <p:ph type="body" idx="4294967295"/>
          </p:nvPr>
        </p:nvSpPr>
        <p:spPr>
          <a:xfrm>
            <a:off x="285750" y="404813"/>
            <a:ext cx="8543925" cy="5883275"/>
          </a:xfrm>
        </p:spPr>
        <p:txBody>
          <a:bodyPr/>
          <a:lstStyle/>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None/>
            </a:pPr>
            <a:r>
              <a:rPr lang="en-GB" altLang="en-US" sz="2000" smtClean="0">
                <a:sym typeface="Wingdings" panose="05000000000000000000" pitchFamily="2" charset="2"/>
              </a:rPr>
              <a:t>Try these:</a:t>
            </a:r>
          </a:p>
          <a:p>
            <a:pPr marL="609600" indent="-609600" eaLnBrk="1" hangingPunct="1">
              <a:buFontTx/>
              <a:buAutoNum type="arabicPeriod" startAt="2"/>
            </a:pPr>
            <a:r>
              <a:rPr lang="en-GB" altLang="en-US" sz="2000" smtClean="0">
                <a:sym typeface="Wingdings" panose="05000000000000000000" pitchFamily="2" charset="2"/>
              </a:rPr>
              <a:t>10cm</a:t>
            </a:r>
            <a:r>
              <a:rPr lang="en-GB" altLang="en-US" sz="2000" baseline="30000" smtClean="0">
                <a:sym typeface="Wingdings" panose="05000000000000000000" pitchFamily="2" charset="2"/>
              </a:rPr>
              <a:t>3</a:t>
            </a:r>
            <a:r>
              <a:rPr lang="en-GB" altLang="en-US" sz="2000" smtClean="0">
                <a:sym typeface="Wingdings" panose="05000000000000000000" pitchFamily="2" charset="2"/>
              </a:rPr>
              <a:t> of an unknown hydrocarbon, C</a:t>
            </a:r>
            <a:r>
              <a:rPr lang="en-GB" altLang="en-US" sz="2000" baseline="-25000" smtClean="0">
                <a:sym typeface="Wingdings" panose="05000000000000000000" pitchFamily="2" charset="2"/>
              </a:rPr>
              <a:t>x</a:t>
            </a:r>
            <a:r>
              <a:rPr lang="en-GB" altLang="en-US" sz="2000" smtClean="0">
                <a:sym typeface="Wingdings" panose="05000000000000000000" pitchFamily="2" charset="2"/>
              </a:rPr>
              <a:t>H</a:t>
            </a:r>
            <a:r>
              <a:rPr lang="en-GB" altLang="en-US" sz="2000" baseline="-25000" smtClean="0">
                <a:sym typeface="Wingdings" panose="05000000000000000000" pitchFamily="2" charset="2"/>
              </a:rPr>
              <a:t>y</a:t>
            </a:r>
            <a:r>
              <a:rPr lang="en-GB" altLang="en-US" sz="2000" smtClean="0">
                <a:sym typeface="Wingdings" panose="05000000000000000000" pitchFamily="2" charset="2"/>
              </a:rPr>
              <a:t>, needed 30cm</a:t>
            </a:r>
            <a:r>
              <a:rPr lang="en-GB" altLang="en-US" sz="2000" baseline="30000" smtClean="0">
                <a:sym typeface="Wingdings" panose="05000000000000000000" pitchFamily="2" charset="2"/>
              </a:rPr>
              <a:t>3</a:t>
            </a:r>
            <a:r>
              <a:rPr lang="en-GB" altLang="en-US" sz="2000" smtClean="0">
                <a:sym typeface="Wingdings" panose="05000000000000000000" pitchFamily="2" charset="2"/>
              </a:rPr>
              <a:t> of oxygen for complete combustion. 20cm</a:t>
            </a:r>
            <a:r>
              <a:rPr lang="en-GB" altLang="en-US" sz="2000" baseline="30000" smtClean="0">
                <a:sym typeface="Wingdings" panose="05000000000000000000" pitchFamily="2" charset="2"/>
              </a:rPr>
              <a:t>3</a:t>
            </a:r>
            <a:r>
              <a:rPr lang="en-GB" altLang="en-US" sz="2000" smtClean="0">
                <a:sym typeface="Wingdings" panose="05000000000000000000" pitchFamily="2" charset="2"/>
              </a:rPr>
              <a:t> of CO</a:t>
            </a:r>
            <a:r>
              <a:rPr lang="en-GB" altLang="en-US" sz="2000" baseline="-25000" smtClean="0">
                <a:sym typeface="Wingdings" panose="05000000000000000000" pitchFamily="2" charset="2"/>
              </a:rPr>
              <a:t>2</a:t>
            </a:r>
            <a:r>
              <a:rPr lang="en-GB" altLang="en-US" sz="2000" smtClean="0">
                <a:sym typeface="Wingdings" panose="05000000000000000000" pitchFamily="2" charset="2"/>
              </a:rPr>
              <a:t>. All volumes were measured at room temp</a:t>
            </a:r>
            <a:r>
              <a:rPr lang="en-US" altLang="en-US" sz="2000" smtClean="0">
                <a:cs typeface="Arial" panose="020B0604020202020204" pitchFamily="34" charset="0"/>
                <a:sym typeface="Wingdings" panose="05000000000000000000" pitchFamily="2" charset="2"/>
              </a:rPr>
              <a:t> and pressure. Write the equation for the reaction and so find the formula of the hydrocarbon.</a:t>
            </a:r>
          </a:p>
          <a:p>
            <a:pPr marL="609600" indent="-609600" eaLnBrk="1" hangingPunct="1">
              <a:buFontTx/>
              <a:buAutoNum type="arabicPeriod" startAt="2"/>
            </a:pPr>
            <a:endParaRPr lang="en-US" altLang="en-US" sz="2000" smtClean="0">
              <a:cs typeface="Arial" panose="020B0604020202020204" pitchFamily="34" charset="0"/>
              <a:sym typeface="Wingdings" panose="05000000000000000000" pitchFamily="2" charset="2"/>
            </a:endParaRPr>
          </a:p>
          <a:p>
            <a:pPr marL="609600" indent="-609600" eaLnBrk="1" hangingPunct="1">
              <a:buFontTx/>
              <a:buNone/>
            </a:pPr>
            <a:endParaRPr lang="en-GB" altLang="en-US" sz="2000" b="1" baseline="-25000" smtClean="0">
              <a:solidFill>
                <a:srgbClr val="FF0000"/>
              </a:solidFill>
              <a:sym typeface="Wingdings" panose="05000000000000000000" pitchFamily="2" charset="2"/>
            </a:endParaRPr>
          </a:p>
          <a:p>
            <a:pPr marL="609600" indent="-609600" eaLnBrk="1" hangingPunct="1">
              <a:buFontTx/>
              <a:buAutoNum type="arabicPeriod" startAt="2"/>
            </a:pPr>
            <a:endParaRPr lang="en-US" altLang="en-US" sz="2000" smtClean="0">
              <a:cs typeface="Arial" panose="020B0604020202020204" pitchFamily="34" charset="0"/>
              <a:sym typeface="Wingdings" panose="05000000000000000000" pitchFamily="2" charset="2"/>
            </a:endParaRPr>
          </a:p>
          <a:p>
            <a:pPr marL="609600" indent="-609600" eaLnBrk="1" hangingPunct="1">
              <a:buFontTx/>
              <a:buNone/>
            </a:pPr>
            <a:endParaRPr lang="en-GB" altLang="en-US" sz="2000" baseline="-25000" smtClean="0">
              <a:sym typeface="Wingdings" panose="05000000000000000000" pitchFamily="2" charset="2"/>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idx="4294967295"/>
          </p:nvPr>
        </p:nvSpPr>
        <p:spPr>
          <a:xfrm>
            <a:off x="242888" y="-285750"/>
            <a:ext cx="8686800" cy="1143000"/>
          </a:xfrm>
        </p:spPr>
        <p:txBody>
          <a:bodyPr/>
          <a:lstStyle/>
          <a:p>
            <a:pPr eaLnBrk="1" hangingPunct="1"/>
            <a:r>
              <a:rPr lang="en-GB" altLang="en-US" sz="2400" b="1" u="sng" smtClean="0"/>
              <a:t>Using Gas Volumes to Determine Equations and Formulae</a:t>
            </a:r>
          </a:p>
        </p:txBody>
      </p:sp>
      <p:sp>
        <p:nvSpPr>
          <p:cNvPr id="40963" name="Rectangle 3"/>
          <p:cNvSpPr>
            <a:spLocks noGrp="1" noChangeArrowheads="1"/>
          </p:cNvSpPr>
          <p:nvPr>
            <p:ph type="body" idx="4294967295"/>
          </p:nvPr>
        </p:nvSpPr>
        <p:spPr>
          <a:xfrm>
            <a:off x="285750" y="404813"/>
            <a:ext cx="8543925" cy="6453187"/>
          </a:xfrm>
        </p:spPr>
        <p:txBody>
          <a:bodyPr/>
          <a:lstStyle/>
          <a:p>
            <a:pPr marL="609600" indent="-609600" eaLnBrk="1" hangingPunct="1">
              <a:lnSpc>
                <a:spcPct val="90000"/>
              </a:lnSpc>
              <a:buFontTx/>
              <a:buNone/>
            </a:pPr>
            <a:endParaRPr lang="en-GB" altLang="en-US" sz="2000" smtClean="0">
              <a:sym typeface="Wingdings" panose="05000000000000000000" pitchFamily="2" charset="2"/>
            </a:endParaRPr>
          </a:p>
          <a:p>
            <a:pPr marL="609600" indent="-609600" eaLnBrk="1" hangingPunct="1">
              <a:lnSpc>
                <a:spcPct val="90000"/>
              </a:lnSpc>
              <a:buFontTx/>
              <a:buNone/>
            </a:pPr>
            <a:r>
              <a:rPr lang="en-GB" altLang="en-US" sz="2000" smtClean="0">
                <a:sym typeface="Wingdings" panose="05000000000000000000" pitchFamily="2" charset="2"/>
              </a:rPr>
              <a:t>Try these:</a:t>
            </a:r>
          </a:p>
          <a:p>
            <a:pPr marL="609600" indent="-609600" eaLnBrk="1" hangingPunct="1">
              <a:lnSpc>
                <a:spcPct val="90000"/>
              </a:lnSpc>
              <a:buFontTx/>
              <a:buAutoNum type="arabicPeriod" startAt="2"/>
            </a:pPr>
            <a:r>
              <a:rPr lang="en-GB" altLang="en-US" sz="2000" smtClean="0">
                <a:sym typeface="Wingdings" panose="05000000000000000000" pitchFamily="2" charset="2"/>
              </a:rPr>
              <a:t>10cm</a:t>
            </a:r>
            <a:r>
              <a:rPr lang="en-GB" altLang="en-US" sz="2000" baseline="30000" smtClean="0">
                <a:sym typeface="Wingdings" panose="05000000000000000000" pitchFamily="2" charset="2"/>
              </a:rPr>
              <a:t>3</a:t>
            </a:r>
            <a:r>
              <a:rPr lang="en-GB" altLang="en-US" sz="2000" smtClean="0">
                <a:sym typeface="Wingdings" panose="05000000000000000000" pitchFamily="2" charset="2"/>
              </a:rPr>
              <a:t> of an unknown hydrocarbon, C</a:t>
            </a:r>
            <a:r>
              <a:rPr lang="en-GB" altLang="en-US" sz="2000" baseline="-25000" smtClean="0">
                <a:sym typeface="Wingdings" panose="05000000000000000000" pitchFamily="2" charset="2"/>
              </a:rPr>
              <a:t>x</a:t>
            </a:r>
            <a:r>
              <a:rPr lang="en-GB" altLang="en-US" sz="2000" smtClean="0">
                <a:sym typeface="Wingdings" panose="05000000000000000000" pitchFamily="2" charset="2"/>
              </a:rPr>
              <a:t>H</a:t>
            </a:r>
            <a:r>
              <a:rPr lang="en-GB" altLang="en-US" sz="2000" baseline="-25000" smtClean="0">
                <a:sym typeface="Wingdings" panose="05000000000000000000" pitchFamily="2" charset="2"/>
              </a:rPr>
              <a:t>y</a:t>
            </a:r>
            <a:r>
              <a:rPr lang="en-GB" altLang="en-US" sz="2000" smtClean="0">
                <a:sym typeface="Wingdings" panose="05000000000000000000" pitchFamily="2" charset="2"/>
              </a:rPr>
              <a:t>, needed 30cm</a:t>
            </a:r>
            <a:r>
              <a:rPr lang="en-GB" altLang="en-US" sz="2000" baseline="30000" smtClean="0">
                <a:sym typeface="Wingdings" panose="05000000000000000000" pitchFamily="2" charset="2"/>
              </a:rPr>
              <a:t>3</a:t>
            </a:r>
            <a:r>
              <a:rPr lang="en-GB" altLang="en-US" sz="2000" smtClean="0">
                <a:sym typeface="Wingdings" panose="05000000000000000000" pitchFamily="2" charset="2"/>
              </a:rPr>
              <a:t> of oxygen for complete combustion. 20cm</a:t>
            </a:r>
            <a:r>
              <a:rPr lang="en-GB" altLang="en-US" sz="2000" baseline="30000" smtClean="0">
                <a:sym typeface="Wingdings" panose="05000000000000000000" pitchFamily="2" charset="2"/>
              </a:rPr>
              <a:t>3</a:t>
            </a:r>
            <a:r>
              <a:rPr lang="en-GB" altLang="en-US" sz="2000" smtClean="0">
                <a:sym typeface="Wingdings" panose="05000000000000000000" pitchFamily="2" charset="2"/>
              </a:rPr>
              <a:t> of CO</a:t>
            </a:r>
            <a:r>
              <a:rPr lang="en-GB" altLang="en-US" sz="2000" baseline="-25000" smtClean="0">
                <a:sym typeface="Wingdings" panose="05000000000000000000" pitchFamily="2" charset="2"/>
              </a:rPr>
              <a:t>2</a:t>
            </a:r>
            <a:r>
              <a:rPr lang="en-GB" altLang="en-US" sz="2000" smtClean="0">
                <a:sym typeface="Wingdings" panose="05000000000000000000" pitchFamily="2" charset="2"/>
              </a:rPr>
              <a:t>. All volumes were measured at room temp</a:t>
            </a:r>
            <a:r>
              <a:rPr lang="en-US" altLang="en-US" sz="2000" smtClean="0">
                <a:cs typeface="Arial" panose="020B0604020202020204" pitchFamily="34" charset="0"/>
                <a:sym typeface="Wingdings" panose="05000000000000000000" pitchFamily="2" charset="2"/>
              </a:rPr>
              <a:t> and pressure. Write the equation for the reaction and so find the formula of the hydrocarbon.</a:t>
            </a:r>
          </a:p>
          <a:p>
            <a:pPr marL="609600" indent="-609600" eaLnBrk="1" hangingPunct="1">
              <a:lnSpc>
                <a:spcPct val="90000"/>
              </a:lnSpc>
              <a:buFontTx/>
              <a:buAutoNum type="arabicPeriod" startAt="2"/>
            </a:pPr>
            <a:endParaRPr lang="en-US" altLang="en-US" sz="2000" smtClean="0">
              <a:cs typeface="Arial" panose="020B0604020202020204" pitchFamily="34" charset="0"/>
              <a:sym typeface="Wingdings" panose="05000000000000000000" pitchFamily="2" charset="2"/>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idx="4294967295"/>
          </p:nvPr>
        </p:nvSpPr>
        <p:spPr>
          <a:xfrm>
            <a:off x="242888" y="-285750"/>
            <a:ext cx="8686800" cy="1143000"/>
          </a:xfrm>
        </p:spPr>
        <p:txBody>
          <a:bodyPr/>
          <a:lstStyle/>
          <a:p>
            <a:pPr eaLnBrk="1" hangingPunct="1"/>
            <a:r>
              <a:rPr lang="en-GB" altLang="en-US" sz="2400" b="1" u="sng" smtClean="0"/>
              <a:t>Molar Volume of Gas</a:t>
            </a:r>
          </a:p>
        </p:txBody>
      </p:sp>
      <p:sp>
        <p:nvSpPr>
          <p:cNvPr id="41987" name="Rectangle 3"/>
          <p:cNvSpPr>
            <a:spLocks noGrp="1" noChangeArrowheads="1"/>
          </p:cNvSpPr>
          <p:nvPr>
            <p:ph type="body" idx="4294967295"/>
          </p:nvPr>
        </p:nvSpPr>
        <p:spPr>
          <a:xfrm>
            <a:off x="107950" y="647700"/>
            <a:ext cx="8858250" cy="6453188"/>
          </a:xfrm>
        </p:spPr>
        <p:txBody>
          <a:bodyPr/>
          <a:lstStyle/>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None/>
            </a:pPr>
            <a:r>
              <a:rPr lang="en-GB" altLang="en-US" sz="2000" smtClean="0">
                <a:sym typeface="Wingdings" panose="05000000000000000000" pitchFamily="2" charset="2"/>
              </a:rPr>
              <a:t>The molar volume refers to the volume that 1 mol of any gas can occupy, </a:t>
            </a:r>
          </a:p>
          <a:p>
            <a:pPr marL="609600" indent="-609600" eaLnBrk="1" hangingPunct="1">
              <a:buFontTx/>
              <a:buNone/>
            </a:pPr>
            <a:r>
              <a:rPr lang="en-GB" altLang="en-US" sz="2000" smtClean="0">
                <a:sym typeface="Wingdings" panose="05000000000000000000" pitchFamily="2" charset="2"/>
              </a:rPr>
              <a:t>at the same temperature and pressure. </a:t>
            </a:r>
          </a:p>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None/>
            </a:pPr>
            <a:r>
              <a:rPr lang="en-GB" altLang="en-US" sz="2000" smtClean="0">
                <a:sym typeface="Wingdings" panose="05000000000000000000" pitchFamily="2" charset="2"/>
              </a:rPr>
              <a:t>This volume is 24dm</a:t>
            </a:r>
            <a:r>
              <a:rPr lang="en-GB" altLang="en-US" sz="2000" baseline="30000" smtClean="0">
                <a:sym typeface="Wingdings" panose="05000000000000000000" pitchFamily="2" charset="2"/>
              </a:rPr>
              <a:t>3</a:t>
            </a:r>
            <a:r>
              <a:rPr lang="en-GB" altLang="en-US" sz="2000" smtClean="0">
                <a:sym typeface="Wingdings" panose="05000000000000000000" pitchFamily="2" charset="2"/>
              </a:rPr>
              <a:t> at rtp or 22.4dm</a:t>
            </a:r>
            <a:r>
              <a:rPr lang="en-GB" altLang="en-US" sz="2000" baseline="30000" smtClean="0">
                <a:sym typeface="Wingdings" panose="05000000000000000000" pitchFamily="2" charset="2"/>
              </a:rPr>
              <a:t>3</a:t>
            </a:r>
            <a:r>
              <a:rPr lang="en-GB" altLang="en-US" sz="2000" smtClean="0">
                <a:sym typeface="Wingdings" panose="05000000000000000000" pitchFamily="2" charset="2"/>
              </a:rPr>
              <a:t> at 0</a:t>
            </a:r>
            <a:r>
              <a:rPr lang="en-US" altLang="en-US" sz="2000" smtClean="0">
                <a:cs typeface="Arial" panose="020B0604020202020204" pitchFamily="34" charset="0"/>
                <a:sym typeface="Wingdings" panose="05000000000000000000" pitchFamily="2" charset="2"/>
              </a:rPr>
              <a:t>°C and 1 atmosphere pressure.</a:t>
            </a:r>
          </a:p>
          <a:p>
            <a:pPr marL="609600" indent="-609600" eaLnBrk="1" hangingPunct="1">
              <a:buFontTx/>
              <a:buNone/>
            </a:pPr>
            <a:endParaRPr lang="en-US" altLang="en-US" sz="2000" smtClean="0">
              <a:cs typeface="Arial" panose="020B0604020202020204" pitchFamily="34" charset="0"/>
              <a:sym typeface="Wingdings" panose="05000000000000000000" pitchFamily="2" charset="2"/>
            </a:endParaRPr>
          </a:p>
          <a:p>
            <a:pPr marL="609600" indent="-609600" eaLnBrk="1" hangingPunct="1">
              <a:buFontTx/>
              <a:buNone/>
            </a:pPr>
            <a:endParaRPr lang="en-US" altLang="en-US" sz="2000" smtClean="0">
              <a:cs typeface="Arial" panose="020B0604020202020204" pitchFamily="34" charset="0"/>
              <a:sym typeface="Wingdings" panose="05000000000000000000" pitchFamily="2" charset="2"/>
            </a:endParaRPr>
          </a:p>
          <a:p>
            <a:pPr marL="609600" indent="-609600" eaLnBrk="1" hangingPunct="1">
              <a:buFontTx/>
              <a:buNone/>
            </a:pPr>
            <a:r>
              <a:rPr lang="en-US" altLang="en-US" sz="2000" smtClean="0">
                <a:cs typeface="Arial" panose="020B0604020202020204" pitchFamily="34" charset="0"/>
                <a:sym typeface="Wingdings" panose="05000000000000000000" pitchFamily="2" charset="2"/>
              </a:rPr>
              <a:t>You need to be aware of other units such as density or concentration:</a:t>
            </a:r>
          </a:p>
          <a:p>
            <a:pPr marL="609600" indent="-609600" eaLnBrk="1" hangingPunct="1">
              <a:buFontTx/>
              <a:buNone/>
            </a:pPr>
            <a:endParaRPr lang="en-US" altLang="en-US" sz="2000" smtClean="0">
              <a:cs typeface="Arial" panose="020B0604020202020204" pitchFamily="34" charset="0"/>
              <a:sym typeface="Wingdings" panose="05000000000000000000" pitchFamily="2" charset="2"/>
            </a:endParaRPr>
          </a:p>
          <a:p>
            <a:pPr marL="609600" indent="-609600" eaLnBrk="1" hangingPunct="1"/>
            <a:r>
              <a:rPr lang="en-US" altLang="en-US" sz="2000" smtClean="0">
                <a:cs typeface="Arial" panose="020B0604020202020204" pitchFamily="34" charset="0"/>
                <a:sym typeface="Wingdings" panose="05000000000000000000" pitchFamily="2" charset="2"/>
              </a:rPr>
              <a:t>g cm</a:t>
            </a:r>
            <a:r>
              <a:rPr lang="en-US" altLang="en-US" sz="2000" baseline="30000" smtClean="0">
                <a:cs typeface="Arial" panose="020B0604020202020204" pitchFamily="34" charset="0"/>
                <a:sym typeface="Wingdings" panose="05000000000000000000" pitchFamily="2" charset="2"/>
              </a:rPr>
              <a:t>-3</a:t>
            </a:r>
          </a:p>
          <a:p>
            <a:pPr marL="609600" indent="-609600" eaLnBrk="1" hangingPunct="1"/>
            <a:r>
              <a:rPr lang="en-US" altLang="en-US" sz="2000" smtClean="0">
                <a:cs typeface="Arial" panose="020B0604020202020204" pitchFamily="34" charset="0"/>
                <a:sym typeface="Wingdings" panose="05000000000000000000" pitchFamily="2" charset="2"/>
              </a:rPr>
              <a:t>mol dm</a:t>
            </a:r>
            <a:r>
              <a:rPr lang="en-US" altLang="en-US" sz="2000" baseline="30000" smtClean="0">
                <a:cs typeface="Arial" panose="020B0604020202020204" pitchFamily="34" charset="0"/>
                <a:sym typeface="Wingdings" panose="05000000000000000000" pitchFamily="2" charset="2"/>
              </a:rPr>
              <a:t>-3</a:t>
            </a:r>
          </a:p>
          <a:p>
            <a:pPr marL="609600" indent="-609600" eaLnBrk="1" hangingPunct="1"/>
            <a:endParaRPr lang="en-US" altLang="en-US" sz="2000" baseline="30000" smtClean="0">
              <a:cs typeface="Arial" panose="020B0604020202020204" pitchFamily="34" charset="0"/>
              <a:sym typeface="Wingdings" panose="05000000000000000000" pitchFamily="2" charset="2"/>
            </a:endParaRPr>
          </a:p>
          <a:p>
            <a:pPr marL="609600" indent="-609600" eaLnBrk="1" hangingPunct="1">
              <a:buFontTx/>
              <a:buNone/>
            </a:pPr>
            <a:r>
              <a:rPr lang="en-US" altLang="en-US" sz="2000" smtClean="0">
                <a:cs typeface="Arial" panose="020B0604020202020204" pitchFamily="34" charset="0"/>
                <a:sym typeface="Wingdings" panose="05000000000000000000" pitchFamily="2" charset="2"/>
              </a:rPr>
              <a:t>mol dm</a:t>
            </a:r>
            <a:r>
              <a:rPr lang="en-US" altLang="en-US" sz="2000" baseline="30000" smtClean="0">
                <a:cs typeface="Arial" panose="020B0604020202020204" pitchFamily="34" charset="0"/>
                <a:sym typeface="Wingdings" panose="05000000000000000000" pitchFamily="2" charset="2"/>
              </a:rPr>
              <a:t>-3 </a:t>
            </a:r>
            <a:r>
              <a:rPr lang="en-US" altLang="en-US" sz="2000" smtClean="0">
                <a:cs typeface="Arial" panose="020B0604020202020204" pitchFamily="34" charset="0"/>
                <a:sym typeface="Wingdings" panose="05000000000000000000" pitchFamily="2" charset="2"/>
              </a:rPr>
              <a:t>is the same as writing </a:t>
            </a:r>
            <a:r>
              <a:rPr lang="en-US" altLang="en-US" sz="2000" u="sng" smtClean="0">
                <a:cs typeface="Arial" panose="020B0604020202020204" pitchFamily="34" charset="0"/>
                <a:sym typeface="Wingdings" panose="05000000000000000000" pitchFamily="2" charset="2"/>
              </a:rPr>
              <a:t>mol</a:t>
            </a:r>
          </a:p>
          <a:p>
            <a:pPr marL="2209800" lvl="4" indent="-381000" eaLnBrk="1" hangingPunct="1">
              <a:buFontTx/>
              <a:buNone/>
            </a:pPr>
            <a:r>
              <a:rPr lang="en-US" altLang="en-US" sz="1400" baseline="30000" smtClean="0">
                <a:cs typeface="Arial" panose="020B0604020202020204" pitchFamily="34" charset="0"/>
                <a:sym typeface="Wingdings" panose="05000000000000000000" pitchFamily="2" charset="2"/>
              </a:rPr>
              <a:t>		</a:t>
            </a:r>
            <a:r>
              <a:rPr lang="en-US" altLang="en-US" sz="1400" smtClean="0">
                <a:cs typeface="Arial" panose="020B0604020202020204" pitchFamily="34" charset="0"/>
                <a:sym typeface="Wingdings" panose="05000000000000000000" pitchFamily="2" charset="2"/>
              </a:rPr>
              <a:t>                </a:t>
            </a:r>
            <a:r>
              <a:rPr lang="en-US" altLang="en-US" smtClean="0">
                <a:cs typeface="Arial" panose="020B0604020202020204" pitchFamily="34" charset="0"/>
                <a:sym typeface="Wingdings" panose="05000000000000000000" pitchFamily="2" charset="2"/>
              </a:rPr>
              <a:t>dm</a:t>
            </a:r>
            <a:r>
              <a:rPr lang="en-US" altLang="en-US" baseline="30000" smtClean="0">
                <a:cs typeface="Arial" panose="020B0604020202020204" pitchFamily="34" charset="0"/>
                <a:sym typeface="Wingdings" panose="05000000000000000000" pitchFamily="2" charset="2"/>
              </a:rPr>
              <a:t>3</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idx="4294967295"/>
          </p:nvPr>
        </p:nvSpPr>
        <p:spPr>
          <a:xfrm>
            <a:off x="242888" y="-285750"/>
            <a:ext cx="8686800" cy="1143000"/>
          </a:xfrm>
        </p:spPr>
        <p:txBody>
          <a:bodyPr/>
          <a:lstStyle/>
          <a:p>
            <a:pPr eaLnBrk="1" hangingPunct="1"/>
            <a:r>
              <a:rPr lang="en-GB" altLang="en-US" sz="2400" b="1" u="sng" smtClean="0"/>
              <a:t>Molar Volume of Gas</a:t>
            </a:r>
          </a:p>
        </p:txBody>
      </p:sp>
      <p:sp>
        <p:nvSpPr>
          <p:cNvPr id="43011" name="Rectangle 3"/>
          <p:cNvSpPr>
            <a:spLocks noGrp="1" noChangeArrowheads="1"/>
          </p:cNvSpPr>
          <p:nvPr>
            <p:ph type="body" idx="4294967295"/>
          </p:nvPr>
        </p:nvSpPr>
        <p:spPr>
          <a:xfrm>
            <a:off x="107950" y="647700"/>
            <a:ext cx="8858250" cy="6453188"/>
          </a:xfrm>
        </p:spPr>
        <p:txBody>
          <a:bodyPr/>
          <a:lstStyle/>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None/>
            </a:pPr>
            <a:r>
              <a:rPr lang="en-GB" altLang="en-US" sz="2000" smtClean="0">
                <a:sym typeface="Wingdings" panose="05000000000000000000" pitchFamily="2" charset="2"/>
              </a:rPr>
              <a:t>Try this:</a:t>
            </a:r>
          </a:p>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AutoNum type="arabicPeriod"/>
            </a:pPr>
            <a:r>
              <a:rPr lang="en-GB" altLang="en-US" sz="2000" smtClean="0">
                <a:sym typeface="Wingdings" panose="05000000000000000000" pitchFamily="2" charset="2"/>
              </a:rPr>
              <a:t>The density of oxygen at 25</a:t>
            </a:r>
            <a:r>
              <a:rPr lang="en-US" altLang="en-US" sz="2000" smtClean="0">
                <a:cs typeface="Arial" panose="020B0604020202020204" pitchFamily="34" charset="0"/>
                <a:sym typeface="Wingdings" panose="05000000000000000000" pitchFamily="2" charset="2"/>
              </a:rPr>
              <a:t>°C and 1 atmos is 1.33g dm</a:t>
            </a:r>
            <a:r>
              <a:rPr lang="en-US" altLang="en-US" sz="2000" baseline="30000" smtClean="0">
                <a:cs typeface="Arial" panose="020B0604020202020204" pitchFamily="34" charset="0"/>
                <a:sym typeface="Wingdings" panose="05000000000000000000" pitchFamily="2" charset="2"/>
              </a:rPr>
              <a:t>-3</a:t>
            </a:r>
            <a:r>
              <a:rPr lang="en-US" altLang="en-US" sz="2000" smtClean="0">
                <a:cs typeface="Arial" panose="020B0604020202020204" pitchFamily="34" charset="0"/>
                <a:sym typeface="Wingdings" panose="05000000000000000000" pitchFamily="2" charset="2"/>
              </a:rPr>
              <a:t>. </a:t>
            </a:r>
            <a:r>
              <a:rPr lang="en-GB" altLang="en-US" sz="2000" smtClean="0">
                <a:sym typeface="Wingdings" panose="05000000000000000000" pitchFamily="2" charset="2"/>
              </a:rPr>
              <a:t>Calculate the </a:t>
            </a:r>
          </a:p>
          <a:p>
            <a:pPr marL="609600" indent="-609600" eaLnBrk="1" hangingPunct="1">
              <a:buFontTx/>
              <a:buNone/>
            </a:pPr>
            <a:r>
              <a:rPr lang="en-GB" altLang="en-US" sz="2000" smtClean="0">
                <a:sym typeface="Wingdings" panose="05000000000000000000" pitchFamily="2" charset="2"/>
              </a:rPr>
              <a:t>	volume of 1 mole of oxygen, O</a:t>
            </a:r>
            <a:r>
              <a:rPr lang="en-GB" altLang="en-US" sz="2000" baseline="-25000" smtClean="0">
                <a:sym typeface="Wingdings" panose="05000000000000000000" pitchFamily="2" charset="2"/>
              </a:rPr>
              <a:t>2</a:t>
            </a:r>
            <a:r>
              <a:rPr lang="en-GB" altLang="en-US" sz="2000" smtClean="0">
                <a:sym typeface="Wingdings" panose="05000000000000000000" pitchFamily="2" charset="2"/>
              </a:rPr>
              <a:t>. </a:t>
            </a:r>
            <a:r>
              <a:rPr lang="en-US" altLang="en-US" sz="2000" smtClean="0">
                <a:cs typeface="Arial" panose="020B0604020202020204" pitchFamily="34" charset="0"/>
                <a:sym typeface="Wingdings" panose="05000000000000000000" pitchFamily="2" charset="2"/>
              </a:rPr>
              <a:t>(O=16) </a:t>
            </a:r>
          </a:p>
          <a:p>
            <a:pPr marL="609600" indent="-609600" eaLnBrk="1" hangingPunct="1">
              <a:buFontTx/>
              <a:buNone/>
            </a:pPr>
            <a:endParaRPr lang="en-US" altLang="en-US" sz="2000" smtClean="0">
              <a:cs typeface="Arial" panose="020B0604020202020204" pitchFamily="34" charset="0"/>
              <a:sym typeface="Wingdings" panose="05000000000000000000" pitchFamily="2" charset="2"/>
            </a:endParaRPr>
          </a:p>
          <a:p>
            <a:pPr marL="609600" indent="-609600" eaLnBrk="1" hangingPunct="1">
              <a:buFontTx/>
              <a:buAutoNum type="arabicPeriod" startAt="2"/>
            </a:pPr>
            <a:r>
              <a:rPr lang="en-US" altLang="en-US" sz="2000" smtClean="0">
                <a:cs typeface="Arial" panose="020B0604020202020204" pitchFamily="34" charset="0"/>
                <a:sym typeface="Wingdings" panose="05000000000000000000" pitchFamily="2" charset="2"/>
              </a:rPr>
              <a:t>Calculate the volume of 0.01g of hydrogen at rtp. (H=1)</a:t>
            </a:r>
          </a:p>
          <a:p>
            <a:pPr marL="609600" indent="-609600" eaLnBrk="1" hangingPunct="1">
              <a:buFontTx/>
              <a:buAutoNum type="arabicPeriod" startAt="2"/>
            </a:pPr>
            <a:endParaRPr lang="en-US" altLang="en-US" sz="2000" smtClean="0">
              <a:cs typeface="Arial" panose="020B0604020202020204" pitchFamily="34" charset="0"/>
              <a:sym typeface="Wingdings" panose="05000000000000000000" pitchFamily="2" charset="2"/>
            </a:endParaRPr>
          </a:p>
          <a:p>
            <a:pPr marL="609600" indent="-609600" eaLnBrk="1" hangingPunct="1">
              <a:buFontTx/>
              <a:buAutoNum type="arabicPeriod" startAt="2"/>
            </a:pPr>
            <a:r>
              <a:rPr lang="en-US" altLang="en-US" sz="2000" smtClean="0">
                <a:cs typeface="Arial" panose="020B0604020202020204" pitchFamily="34" charset="0"/>
                <a:sym typeface="Wingdings" panose="05000000000000000000" pitchFamily="2" charset="2"/>
              </a:rPr>
              <a:t>Calculate the mass of 100cm</a:t>
            </a:r>
            <a:r>
              <a:rPr lang="en-US" altLang="en-US" sz="2000" baseline="30000" smtClean="0">
                <a:cs typeface="Arial" panose="020B0604020202020204" pitchFamily="34" charset="0"/>
                <a:sym typeface="Wingdings" panose="05000000000000000000" pitchFamily="2" charset="2"/>
              </a:rPr>
              <a:t>3</a:t>
            </a:r>
            <a:r>
              <a:rPr lang="en-US" altLang="en-US" sz="2000" smtClean="0">
                <a:cs typeface="Arial" panose="020B0604020202020204" pitchFamily="34" charset="0"/>
                <a:sym typeface="Wingdings" panose="05000000000000000000" pitchFamily="2" charset="2"/>
              </a:rPr>
              <a:t> of CO</a:t>
            </a:r>
            <a:r>
              <a:rPr lang="en-US" altLang="en-US" sz="2000" baseline="-25000" smtClean="0">
                <a:cs typeface="Arial" panose="020B0604020202020204" pitchFamily="34" charset="0"/>
                <a:sym typeface="Wingdings" panose="05000000000000000000" pitchFamily="2" charset="2"/>
              </a:rPr>
              <a:t>2</a:t>
            </a:r>
            <a:r>
              <a:rPr lang="en-US" altLang="en-US" sz="2000" smtClean="0">
                <a:cs typeface="Arial" panose="020B0604020202020204" pitchFamily="34" charset="0"/>
                <a:sym typeface="Wingdings" panose="05000000000000000000" pitchFamily="2" charset="2"/>
              </a:rPr>
              <a:t> at rtp. (C=12; O=16)</a:t>
            </a:r>
          </a:p>
          <a:p>
            <a:pPr marL="609600" indent="-609600" eaLnBrk="1" hangingPunct="1">
              <a:buFontTx/>
              <a:buAutoNum type="arabicPeriod" startAt="2"/>
            </a:pPr>
            <a:endParaRPr lang="en-US" altLang="en-US" sz="2000" smtClean="0">
              <a:cs typeface="Arial" panose="020B0604020202020204" pitchFamily="34" charset="0"/>
              <a:sym typeface="Wingdings" panose="05000000000000000000" pitchFamily="2" charset="2"/>
            </a:endParaRPr>
          </a:p>
          <a:p>
            <a:pPr marL="609600" indent="-609600" eaLnBrk="1" hangingPunct="1">
              <a:buFontTx/>
              <a:buAutoNum type="arabicPeriod" startAt="2"/>
            </a:pPr>
            <a:r>
              <a:rPr lang="en-US" altLang="en-US" sz="2000" smtClean="0">
                <a:cs typeface="Arial" panose="020B0604020202020204" pitchFamily="34" charset="0"/>
                <a:sym typeface="Wingdings" panose="05000000000000000000" pitchFamily="2" charset="2"/>
              </a:rPr>
              <a:t>Take the molar volume = 24.0dm</a:t>
            </a:r>
            <a:r>
              <a:rPr lang="en-US" altLang="en-US" sz="2000" baseline="30000" smtClean="0">
                <a:cs typeface="Arial" panose="020B0604020202020204" pitchFamily="34" charset="0"/>
                <a:sym typeface="Wingdings" panose="05000000000000000000" pitchFamily="2" charset="2"/>
              </a:rPr>
              <a:t>3 </a:t>
            </a:r>
            <a:r>
              <a:rPr lang="en-US" altLang="en-US" sz="2000" smtClean="0">
                <a:cs typeface="Arial" panose="020B0604020202020204" pitchFamily="34" charset="0"/>
                <a:sym typeface="Wingdings" panose="05000000000000000000" pitchFamily="2" charset="2"/>
              </a:rPr>
              <a:t>at rtp.</a:t>
            </a:r>
          </a:p>
          <a:p>
            <a:pPr marL="990600" lvl="1" indent="-533400" eaLnBrk="1" hangingPunct="1">
              <a:buFontTx/>
              <a:buAutoNum type="alphaLcPeriod"/>
            </a:pPr>
            <a:r>
              <a:rPr lang="en-US" altLang="en-US" sz="1800" smtClean="0">
                <a:cs typeface="Arial" panose="020B0604020202020204" pitchFamily="34" charset="0"/>
                <a:sym typeface="Wingdings" panose="05000000000000000000" pitchFamily="2" charset="2"/>
              </a:rPr>
              <a:t>Calculate the mass of 200cm3 of chlorine gas (Cl</a:t>
            </a:r>
            <a:r>
              <a:rPr lang="en-US" altLang="en-US" sz="1800" baseline="-25000" smtClean="0">
                <a:cs typeface="Arial" panose="020B0604020202020204" pitchFamily="34" charset="0"/>
                <a:sym typeface="Wingdings" panose="05000000000000000000" pitchFamily="2" charset="2"/>
              </a:rPr>
              <a:t>2</a:t>
            </a:r>
            <a:r>
              <a:rPr lang="en-US" altLang="en-US" sz="1800" smtClean="0">
                <a:cs typeface="Arial" panose="020B0604020202020204" pitchFamily="34" charset="0"/>
                <a:sym typeface="Wingdings" panose="05000000000000000000" pitchFamily="2" charset="2"/>
              </a:rPr>
              <a:t>) at rtp.</a:t>
            </a:r>
          </a:p>
          <a:p>
            <a:pPr marL="990600" lvl="1" indent="-533400" eaLnBrk="1" hangingPunct="1">
              <a:buFontTx/>
              <a:buAutoNum type="alphaLcPeriod"/>
            </a:pPr>
            <a:r>
              <a:rPr lang="en-US" altLang="en-US" sz="1800" smtClean="0">
                <a:cs typeface="Arial" panose="020B0604020202020204" pitchFamily="34" charset="0"/>
                <a:sym typeface="Wingdings" panose="05000000000000000000" pitchFamily="2" charset="2"/>
              </a:rPr>
              <a:t>Calculate the density of argon (Ar) at rtp.</a:t>
            </a:r>
          </a:p>
          <a:p>
            <a:pPr marL="990600" lvl="1" indent="-533400" eaLnBrk="1" hangingPunct="1">
              <a:buFontTx/>
              <a:buAutoNum type="alphaLcPeriod"/>
            </a:pPr>
            <a:r>
              <a:rPr lang="en-US" altLang="en-US" sz="1800" smtClean="0">
                <a:cs typeface="Arial" panose="020B0604020202020204" pitchFamily="34" charset="0"/>
                <a:sym typeface="Wingdings" panose="05000000000000000000" pitchFamily="2" charset="2"/>
              </a:rPr>
              <a:t>Calculate the volume occupied by 0.16g of O</a:t>
            </a:r>
            <a:r>
              <a:rPr lang="en-US" altLang="en-US" sz="1800" baseline="-25000" smtClean="0">
                <a:cs typeface="Arial" panose="020B0604020202020204" pitchFamily="34" charset="0"/>
                <a:sym typeface="Wingdings" panose="05000000000000000000" pitchFamily="2" charset="2"/>
              </a:rPr>
              <a:t>2</a:t>
            </a:r>
            <a:r>
              <a:rPr lang="en-US" altLang="en-US" sz="1800" smtClean="0">
                <a:cs typeface="Arial" panose="020B0604020202020204" pitchFamily="34" charset="0"/>
                <a:sym typeface="Wingdings" panose="05000000000000000000" pitchFamily="2" charset="2"/>
              </a:rPr>
              <a:t> at rtp.</a:t>
            </a:r>
          </a:p>
          <a:p>
            <a:pPr marL="990600" lvl="1" indent="-533400" eaLnBrk="1" hangingPunct="1">
              <a:buFontTx/>
              <a:buAutoNum type="alphaLcPeriod"/>
            </a:pPr>
            <a:r>
              <a:rPr lang="en-US" altLang="en-US" sz="1800" smtClean="0">
                <a:cs typeface="Arial" panose="020B0604020202020204" pitchFamily="34" charset="0"/>
                <a:sym typeface="Wingdings" panose="05000000000000000000" pitchFamily="2" charset="2"/>
              </a:rPr>
              <a:t>If a gas has a density of 1.42g dm</a:t>
            </a:r>
            <a:r>
              <a:rPr lang="en-US" altLang="en-US" sz="1800" baseline="30000" smtClean="0">
                <a:cs typeface="Arial" panose="020B0604020202020204" pitchFamily="34" charset="0"/>
                <a:sym typeface="Wingdings" panose="05000000000000000000" pitchFamily="2" charset="2"/>
              </a:rPr>
              <a:t>-3</a:t>
            </a:r>
            <a:r>
              <a:rPr lang="en-US" altLang="en-US" sz="1800" smtClean="0">
                <a:cs typeface="Arial" panose="020B0604020202020204" pitchFamily="34" charset="0"/>
                <a:sym typeface="Wingdings" panose="05000000000000000000" pitchFamily="2" charset="2"/>
              </a:rPr>
              <a:t> at rtp, calculate the mass of 1 mole of the gas.</a:t>
            </a:r>
          </a:p>
          <a:p>
            <a:pPr marL="990600" lvl="1" indent="-533400" eaLnBrk="1" hangingPunct="1">
              <a:buFontTx/>
              <a:buNone/>
            </a:pPr>
            <a:r>
              <a:rPr lang="en-US" altLang="en-US" sz="1800" smtClean="0">
                <a:cs typeface="Arial" panose="020B0604020202020204" pitchFamily="34" charset="0"/>
                <a:sym typeface="Wingdings" panose="05000000000000000000" pitchFamily="2" charset="2"/>
              </a:rPr>
              <a:t>(O=16; Cl=35.5; Ar=40)</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idx="4294967295"/>
          </p:nvPr>
        </p:nvSpPr>
        <p:spPr>
          <a:xfrm>
            <a:off x="242888" y="-285750"/>
            <a:ext cx="8686800" cy="1143000"/>
          </a:xfrm>
        </p:spPr>
        <p:txBody>
          <a:bodyPr/>
          <a:lstStyle/>
          <a:p>
            <a:pPr eaLnBrk="1" hangingPunct="1"/>
            <a:r>
              <a:rPr lang="en-GB" altLang="en-US" sz="2400" b="1" u="sng" smtClean="0"/>
              <a:t>Molar Volume of Gas</a:t>
            </a:r>
          </a:p>
        </p:txBody>
      </p:sp>
      <p:sp>
        <p:nvSpPr>
          <p:cNvPr id="44035" name="Rectangle 3"/>
          <p:cNvSpPr>
            <a:spLocks noGrp="1" noChangeArrowheads="1"/>
          </p:cNvSpPr>
          <p:nvPr>
            <p:ph type="body" idx="4294967295"/>
          </p:nvPr>
        </p:nvSpPr>
        <p:spPr>
          <a:xfrm>
            <a:off x="107950" y="647700"/>
            <a:ext cx="8858250" cy="6453188"/>
          </a:xfrm>
        </p:spPr>
        <p:txBody>
          <a:bodyPr/>
          <a:lstStyle/>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None/>
            </a:pPr>
            <a:r>
              <a:rPr lang="en-GB" altLang="en-US" sz="2000" smtClean="0">
                <a:sym typeface="Wingdings" panose="05000000000000000000" pitchFamily="2" charset="2"/>
              </a:rPr>
              <a:t>Try this:</a:t>
            </a:r>
          </a:p>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AutoNum type="arabicPeriod"/>
            </a:pPr>
            <a:r>
              <a:rPr lang="en-GB" altLang="en-US" sz="2000" smtClean="0">
                <a:sym typeface="Wingdings" panose="05000000000000000000" pitchFamily="2" charset="2"/>
              </a:rPr>
              <a:t>The density of oxygen at 25</a:t>
            </a:r>
            <a:r>
              <a:rPr lang="en-US" altLang="en-US" sz="2000" smtClean="0">
                <a:cs typeface="Arial" panose="020B0604020202020204" pitchFamily="34" charset="0"/>
                <a:sym typeface="Wingdings" panose="05000000000000000000" pitchFamily="2" charset="2"/>
              </a:rPr>
              <a:t>°C and 1 atmos is 1.33g dm</a:t>
            </a:r>
            <a:r>
              <a:rPr lang="en-US" altLang="en-US" sz="2000" baseline="30000" smtClean="0">
                <a:cs typeface="Arial" panose="020B0604020202020204" pitchFamily="34" charset="0"/>
                <a:sym typeface="Wingdings" panose="05000000000000000000" pitchFamily="2" charset="2"/>
              </a:rPr>
              <a:t>-3</a:t>
            </a:r>
            <a:r>
              <a:rPr lang="en-US" altLang="en-US" sz="2000" smtClean="0">
                <a:cs typeface="Arial" panose="020B0604020202020204" pitchFamily="34" charset="0"/>
                <a:sym typeface="Wingdings" panose="05000000000000000000" pitchFamily="2" charset="2"/>
              </a:rPr>
              <a:t>. </a:t>
            </a:r>
            <a:r>
              <a:rPr lang="en-GB" altLang="en-US" sz="2000" smtClean="0">
                <a:sym typeface="Wingdings" panose="05000000000000000000" pitchFamily="2" charset="2"/>
              </a:rPr>
              <a:t>Calculate the </a:t>
            </a:r>
          </a:p>
          <a:p>
            <a:pPr marL="609600" indent="-609600" eaLnBrk="1" hangingPunct="1">
              <a:buFontTx/>
              <a:buNone/>
            </a:pPr>
            <a:r>
              <a:rPr lang="en-GB" altLang="en-US" sz="2000" smtClean="0">
                <a:sym typeface="Wingdings" panose="05000000000000000000" pitchFamily="2" charset="2"/>
              </a:rPr>
              <a:t>	volume of 1 mole of oxygen, O</a:t>
            </a:r>
            <a:r>
              <a:rPr lang="en-GB" altLang="en-US" sz="2000" baseline="-25000" smtClean="0">
                <a:sym typeface="Wingdings" panose="05000000000000000000" pitchFamily="2" charset="2"/>
              </a:rPr>
              <a:t>2</a:t>
            </a:r>
            <a:r>
              <a:rPr lang="en-GB" altLang="en-US" sz="2000" smtClean="0">
                <a:sym typeface="Wingdings" panose="05000000000000000000" pitchFamily="2" charset="2"/>
              </a:rPr>
              <a:t>. </a:t>
            </a:r>
            <a:r>
              <a:rPr lang="en-US" altLang="en-US" sz="2000" smtClean="0">
                <a:cs typeface="Arial" panose="020B0604020202020204" pitchFamily="34" charset="0"/>
                <a:sym typeface="Wingdings" panose="05000000000000000000" pitchFamily="2" charset="2"/>
              </a:rPr>
              <a:t>(O=16) </a:t>
            </a:r>
          </a:p>
          <a:p>
            <a:pPr marL="609600" indent="-609600" eaLnBrk="1" hangingPunct="1">
              <a:buFontTx/>
              <a:buNone/>
            </a:pPr>
            <a:endParaRPr lang="en-US" altLang="en-US" sz="2000" smtClean="0">
              <a:cs typeface="Arial" panose="020B0604020202020204" pitchFamily="34" charset="0"/>
              <a:sym typeface="Wingdings" panose="05000000000000000000" pitchFamily="2" charset="2"/>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idx="4294967295"/>
          </p:nvPr>
        </p:nvSpPr>
        <p:spPr>
          <a:xfrm>
            <a:off x="242888" y="-285750"/>
            <a:ext cx="8686800" cy="1143000"/>
          </a:xfrm>
        </p:spPr>
        <p:txBody>
          <a:bodyPr/>
          <a:lstStyle/>
          <a:p>
            <a:pPr eaLnBrk="1" hangingPunct="1"/>
            <a:r>
              <a:rPr lang="en-GB" altLang="en-US" sz="2400" b="1" u="sng" smtClean="0"/>
              <a:t>Molar Volume of Gas</a:t>
            </a:r>
          </a:p>
        </p:txBody>
      </p:sp>
      <p:sp>
        <p:nvSpPr>
          <p:cNvPr id="45059" name="Rectangle 3"/>
          <p:cNvSpPr>
            <a:spLocks noGrp="1" noChangeArrowheads="1"/>
          </p:cNvSpPr>
          <p:nvPr>
            <p:ph type="body" idx="4294967295"/>
          </p:nvPr>
        </p:nvSpPr>
        <p:spPr>
          <a:xfrm>
            <a:off x="107950" y="647700"/>
            <a:ext cx="8858250" cy="6453188"/>
          </a:xfrm>
        </p:spPr>
        <p:txBody>
          <a:bodyPr/>
          <a:lstStyle/>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None/>
            </a:pPr>
            <a:r>
              <a:rPr lang="en-GB" altLang="en-US" sz="2000" smtClean="0">
                <a:sym typeface="Wingdings" panose="05000000000000000000" pitchFamily="2" charset="2"/>
              </a:rPr>
              <a:t>Try this:</a:t>
            </a:r>
          </a:p>
          <a:p>
            <a:pPr marL="609600" indent="-609600" eaLnBrk="1" hangingPunct="1">
              <a:buFontTx/>
              <a:buNone/>
            </a:pPr>
            <a:endParaRPr lang="en-US" altLang="en-US" sz="2000" smtClean="0">
              <a:cs typeface="Arial" panose="020B0604020202020204" pitchFamily="34" charset="0"/>
              <a:sym typeface="Wingdings" panose="05000000000000000000" pitchFamily="2" charset="2"/>
            </a:endParaRPr>
          </a:p>
          <a:p>
            <a:pPr marL="609600" indent="-609600" eaLnBrk="1" hangingPunct="1">
              <a:buFontTx/>
              <a:buAutoNum type="arabicPeriod" startAt="2"/>
            </a:pPr>
            <a:r>
              <a:rPr lang="en-US" altLang="en-US" sz="2000" smtClean="0">
                <a:cs typeface="Arial" panose="020B0604020202020204" pitchFamily="34" charset="0"/>
                <a:sym typeface="Wingdings" panose="05000000000000000000" pitchFamily="2" charset="2"/>
              </a:rPr>
              <a:t>Calculate the volume of 0.01g of hydrogen at rtp. (H=1)</a:t>
            </a:r>
          </a:p>
          <a:p>
            <a:pPr marL="609600" indent="-609600" eaLnBrk="1" hangingPunct="1">
              <a:buFontTx/>
              <a:buAutoNum type="arabicPeriod" startAt="2"/>
            </a:pPr>
            <a:endParaRPr lang="en-US" altLang="en-US" sz="2000" smtClean="0">
              <a:cs typeface="Arial" panose="020B0604020202020204" pitchFamily="34" charset="0"/>
              <a:sym typeface="Wingdings" panose="05000000000000000000" pitchFamily="2" charset="2"/>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idx="4294967295"/>
          </p:nvPr>
        </p:nvSpPr>
        <p:spPr>
          <a:xfrm>
            <a:off x="242888" y="-285750"/>
            <a:ext cx="8686800" cy="1143000"/>
          </a:xfrm>
        </p:spPr>
        <p:txBody>
          <a:bodyPr/>
          <a:lstStyle/>
          <a:p>
            <a:pPr eaLnBrk="1" hangingPunct="1"/>
            <a:r>
              <a:rPr lang="en-GB" altLang="en-US" sz="2400" b="1" u="sng" smtClean="0"/>
              <a:t>Molar Volume of Gas</a:t>
            </a:r>
          </a:p>
        </p:txBody>
      </p:sp>
      <p:sp>
        <p:nvSpPr>
          <p:cNvPr id="46083" name="Rectangle 3"/>
          <p:cNvSpPr>
            <a:spLocks noGrp="1" noChangeArrowheads="1"/>
          </p:cNvSpPr>
          <p:nvPr>
            <p:ph type="body" idx="4294967295"/>
          </p:nvPr>
        </p:nvSpPr>
        <p:spPr>
          <a:xfrm>
            <a:off x="107950" y="647700"/>
            <a:ext cx="8858250" cy="6453188"/>
          </a:xfrm>
        </p:spPr>
        <p:txBody>
          <a:bodyPr/>
          <a:lstStyle/>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None/>
            </a:pPr>
            <a:r>
              <a:rPr lang="en-GB" altLang="en-US" sz="2000" smtClean="0">
                <a:sym typeface="Wingdings" panose="05000000000000000000" pitchFamily="2" charset="2"/>
              </a:rPr>
              <a:t>Try this:</a:t>
            </a:r>
          </a:p>
          <a:p>
            <a:pPr marL="609600" indent="-609600" eaLnBrk="1" hangingPunct="1">
              <a:buFontTx/>
              <a:buNone/>
            </a:pPr>
            <a:endParaRPr lang="en-US" altLang="en-US" sz="2000" smtClean="0">
              <a:cs typeface="Arial" panose="020B0604020202020204" pitchFamily="34" charset="0"/>
              <a:sym typeface="Wingdings" panose="05000000000000000000" pitchFamily="2" charset="2"/>
            </a:endParaRPr>
          </a:p>
          <a:p>
            <a:pPr marL="609600" indent="-609600" eaLnBrk="1" hangingPunct="1">
              <a:buFontTx/>
              <a:buAutoNum type="arabicPeriod" startAt="3"/>
            </a:pPr>
            <a:r>
              <a:rPr lang="en-US" altLang="en-US" sz="2000" smtClean="0">
                <a:cs typeface="Arial" panose="020B0604020202020204" pitchFamily="34" charset="0"/>
                <a:sym typeface="Wingdings" panose="05000000000000000000" pitchFamily="2" charset="2"/>
              </a:rPr>
              <a:t>Calculate the mass of 100cm</a:t>
            </a:r>
            <a:r>
              <a:rPr lang="en-US" altLang="en-US" sz="2000" baseline="30000" smtClean="0">
                <a:cs typeface="Arial" panose="020B0604020202020204" pitchFamily="34" charset="0"/>
                <a:sym typeface="Wingdings" panose="05000000000000000000" pitchFamily="2" charset="2"/>
              </a:rPr>
              <a:t>3</a:t>
            </a:r>
            <a:r>
              <a:rPr lang="en-US" altLang="en-US" sz="2000" smtClean="0">
                <a:cs typeface="Arial" panose="020B0604020202020204" pitchFamily="34" charset="0"/>
                <a:sym typeface="Wingdings" panose="05000000000000000000" pitchFamily="2" charset="2"/>
              </a:rPr>
              <a:t> of CO</a:t>
            </a:r>
            <a:r>
              <a:rPr lang="en-US" altLang="en-US" sz="2000" baseline="-25000" smtClean="0">
                <a:cs typeface="Arial" panose="020B0604020202020204" pitchFamily="34" charset="0"/>
                <a:sym typeface="Wingdings" panose="05000000000000000000" pitchFamily="2" charset="2"/>
              </a:rPr>
              <a:t>2</a:t>
            </a:r>
            <a:r>
              <a:rPr lang="en-US" altLang="en-US" sz="2000" smtClean="0">
                <a:cs typeface="Arial" panose="020B0604020202020204" pitchFamily="34" charset="0"/>
                <a:sym typeface="Wingdings" panose="05000000000000000000" pitchFamily="2" charset="2"/>
              </a:rPr>
              <a:t> at rtp. (C=12; O=16)</a:t>
            </a:r>
          </a:p>
          <a:p>
            <a:pPr marL="609600" indent="-609600" eaLnBrk="1" hangingPunct="1">
              <a:buFontTx/>
              <a:buNone/>
            </a:pPr>
            <a:endParaRPr lang="en-US" altLang="en-US" sz="2000" smtClean="0">
              <a:cs typeface="Arial" panose="020B0604020202020204" pitchFamily="34" charset="0"/>
              <a:sym typeface="Wingdings" panose="05000000000000000000" pitchFamily="2" charset="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457200" y="-171450"/>
            <a:ext cx="8229600" cy="1143000"/>
          </a:xfrm>
        </p:spPr>
        <p:txBody>
          <a:bodyPr/>
          <a:lstStyle/>
          <a:p>
            <a:pPr eaLnBrk="1" hangingPunct="1"/>
            <a:r>
              <a:rPr lang="en-GB" altLang="en-US" sz="4000" b="1" u="sng" smtClean="0"/>
              <a:t>Simple Calculations with Moles</a:t>
            </a:r>
          </a:p>
        </p:txBody>
      </p:sp>
      <p:sp>
        <p:nvSpPr>
          <p:cNvPr id="8195" name="Rectangle 3"/>
          <p:cNvSpPr>
            <a:spLocks noGrp="1" noChangeArrowheads="1"/>
          </p:cNvSpPr>
          <p:nvPr>
            <p:ph type="body" idx="1"/>
          </p:nvPr>
        </p:nvSpPr>
        <p:spPr>
          <a:xfrm>
            <a:off x="457200" y="785813"/>
            <a:ext cx="8229600" cy="5883275"/>
          </a:xfrm>
        </p:spPr>
        <p:txBody>
          <a:bodyPr/>
          <a:lstStyle/>
          <a:p>
            <a:pPr marL="609600" indent="-609600" eaLnBrk="1" hangingPunct="1">
              <a:buFontTx/>
              <a:buNone/>
            </a:pPr>
            <a:r>
              <a:rPr lang="en-GB" altLang="en-US" sz="2000" smtClean="0"/>
              <a:t>Number of moles = 	</a:t>
            </a:r>
            <a:r>
              <a:rPr lang="en-GB" altLang="en-US" sz="2000" u="sng" smtClean="0"/>
              <a:t>	mass (g)		</a:t>
            </a:r>
          </a:p>
          <a:p>
            <a:pPr marL="609600" indent="-609600" eaLnBrk="1" hangingPunct="1">
              <a:buFontTx/>
              <a:buNone/>
            </a:pPr>
            <a:r>
              <a:rPr lang="en-GB" altLang="en-US" sz="2000" smtClean="0"/>
              <a:t>				     mass of 1 mole (g)</a:t>
            </a:r>
          </a:p>
          <a:p>
            <a:pPr marL="609600" indent="-609600" eaLnBrk="1" hangingPunct="1">
              <a:buFontTx/>
              <a:buNone/>
            </a:pPr>
            <a:endParaRPr lang="en-GB" altLang="en-US" sz="2000" smtClean="0"/>
          </a:p>
          <a:p>
            <a:pPr marL="609600" indent="-609600" eaLnBrk="1" hangingPunct="1">
              <a:buFontTx/>
              <a:buAutoNum type="arabicPeriod"/>
            </a:pPr>
            <a:r>
              <a:rPr lang="en-GB" altLang="en-US" sz="2000" smtClean="0"/>
              <a:t>How many water molecules are there in 1 drop of water? (Assume 1 drop = 0.05cm</a:t>
            </a:r>
            <a:r>
              <a:rPr lang="en-GB" altLang="en-US" sz="2000" baseline="30000" smtClean="0"/>
              <a:t>3</a:t>
            </a:r>
            <a:r>
              <a:rPr lang="en-GB" altLang="en-US" sz="2000" smtClean="0"/>
              <a:t> and the density of water = 1 g cm</a:t>
            </a:r>
            <a:r>
              <a:rPr lang="en-GB" altLang="en-US" sz="2000" baseline="30000" smtClean="0"/>
              <a:t>-3</a:t>
            </a:r>
          </a:p>
          <a:p>
            <a:pPr marL="609600" indent="-609600" eaLnBrk="1" hangingPunct="1"/>
            <a:endParaRPr lang="en-GB" altLang="en-US" sz="2000" smtClean="0"/>
          </a:p>
          <a:p>
            <a:pPr marL="609600" indent="-609600" eaLnBrk="1" hangingPunct="1"/>
            <a:endParaRPr lang="en-GB" altLang="en-US" sz="2000" smtClean="0"/>
          </a:p>
          <a:p>
            <a:pPr marL="609600" indent="-609600" eaLnBrk="1" hangingPunct="1">
              <a:buFontTx/>
              <a:buNone/>
            </a:pPr>
            <a:endParaRPr lang="en-GB" altLang="en-US" sz="1600" smtClean="0"/>
          </a:p>
          <a:p>
            <a:pPr marL="1009650" lvl="1" indent="-609600" eaLnBrk="1" hangingPunct="1">
              <a:buFontTx/>
              <a:buNone/>
            </a:pPr>
            <a:endParaRPr lang="en-GB" altLang="en-US" sz="1600" smtClean="0"/>
          </a:p>
          <a:p>
            <a:pPr marL="1009650" lvl="1" indent="-609600" eaLnBrk="1" hangingPunct="1">
              <a:buFontTx/>
              <a:buNone/>
            </a:pPr>
            <a:endParaRPr lang="en-GB" altLang="en-US" sz="160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idx="4294967295"/>
          </p:nvPr>
        </p:nvSpPr>
        <p:spPr>
          <a:xfrm>
            <a:off x="242888" y="-285750"/>
            <a:ext cx="8686800" cy="1143000"/>
          </a:xfrm>
        </p:spPr>
        <p:txBody>
          <a:bodyPr/>
          <a:lstStyle/>
          <a:p>
            <a:pPr eaLnBrk="1" hangingPunct="1"/>
            <a:r>
              <a:rPr lang="en-GB" altLang="en-US" sz="2400" b="1" u="sng" smtClean="0"/>
              <a:t>Molar Volume of Gas</a:t>
            </a:r>
          </a:p>
        </p:txBody>
      </p:sp>
      <p:sp>
        <p:nvSpPr>
          <p:cNvPr id="47107" name="Rectangle 3"/>
          <p:cNvSpPr>
            <a:spLocks noGrp="1" noChangeArrowheads="1"/>
          </p:cNvSpPr>
          <p:nvPr>
            <p:ph type="body" idx="4294967295"/>
          </p:nvPr>
        </p:nvSpPr>
        <p:spPr>
          <a:xfrm>
            <a:off x="107950" y="647700"/>
            <a:ext cx="8858250" cy="6453188"/>
          </a:xfrm>
        </p:spPr>
        <p:txBody>
          <a:bodyPr/>
          <a:lstStyle/>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None/>
            </a:pPr>
            <a:r>
              <a:rPr lang="en-GB" altLang="en-US" sz="2000" smtClean="0">
                <a:sym typeface="Wingdings" panose="05000000000000000000" pitchFamily="2" charset="2"/>
              </a:rPr>
              <a:t>Try this:</a:t>
            </a:r>
            <a:endParaRPr lang="en-US" altLang="en-US" sz="2000" smtClean="0">
              <a:cs typeface="Arial" panose="020B0604020202020204" pitchFamily="34" charset="0"/>
              <a:sym typeface="Wingdings" panose="05000000000000000000" pitchFamily="2" charset="2"/>
            </a:endParaRPr>
          </a:p>
          <a:p>
            <a:pPr marL="609600" indent="-609600" eaLnBrk="1" hangingPunct="1">
              <a:buFontTx/>
              <a:buAutoNum type="arabicPeriod" startAt="2"/>
            </a:pPr>
            <a:endParaRPr lang="en-US" altLang="en-US" sz="2000" smtClean="0">
              <a:cs typeface="Arial" panose="020B0604020202020204" pitchFamily="34" charset="0"/>
              <a:sym typeface="Wingdings" panose="05000000000000000000" pitchFamily="2" charset="2"/>
            </a:endParaRPr>
          </a:p>
          <a:p>
            <a:pPr marL="609600" indent="-609600" eaLnBrk="1" hangingPunct="1">
              <a:buFontTx/>
              <a:buAutoNum type="arabicPeriod" startAt="4"/>
            </a:pPr>
            <a:r>
              <a:rPr lang="en-US" altLang="en-US" sz="2000" smtClean="0">
                <a:cs typeface="Arial" panose="020B0604020202020204" pitchFamily="34" charset="0"/>
                <a:sym typeface="Wingdings" panose="05000000000000000000" pitchFamily="2" charset="2"/>
              </a:rPr>
              <a:t>Take the molar volume = 24.0dm</a:t>
            </a:r>
            <a:r>
              <a:rPr lang="en-US" altLang="en-US" sz="2000" baseline="30000" smtClean="0">
                <a:cs typeface="Arial" panose="020B0604020202020204" pitchFamily="34" charset="0"/>
                <a:sym typeface="Wingdings" panose="05000000000000000000" pitchFamily="2" charset="2"/>
              </a:rPr>
              <a:t>3 </a:t>
            </a:r>
            <a:r>
              <a:rPr lang="en-US" altLang="en-US" sz="2000" smtClean="0">
                <a:cs typeface="Arial" panose="020B0604020202020204" pitchFamily="34" charset="0"/>
                <a:sym typeface="Wingdings" panose="05000000000000000000" pitchFamily="2" charset="2"/>
              </a:rPr>
              <a:t>at rtp.</a:t>
            </a:r>
          </a:p>
          <a:p>
            <a:pPr marL="990600" lvl="1" indent="-533400" eaLnBrk="1" hangingPunct="1">
              <a:buFontTx/>
              <a:buAutoNum type="alphaLcPeriod"/>
            </a:pPr>
            <a:r>
              <a:rPr lang="en-US" altLang="en-US" sz="1800" smtClean="0">
                <a:cs typeface="Arial" panose="020B0604020202020204" pitchFamily="34" charset="0"/>
                <a:sym typeface="Wingdings" panose="05000000000000000000" pitchFamily="2" charset="2"/>
              </a:rPr>
              <a:t>Calculate the mass of 200cm3 of chlorine gas (Cl</a:t>
            </a:r>
            <a:r>
              <a:rPr lang="en-US" altLang="en-US" sz="1800" baseline="-25000" smtClean="0">
                <a:cs typeface="Arial" panose="020B0604020202020204" pitchFamily="34" charset="0"/>
                <a:sym typeface="Wingdings" panose="05000000000000000000" pitchFamily="2" charset="2"/>
              </a:rPr>
              <a:t>2</a:t>
            </a:r>
            <a:r>
              <a:rPr lang="en-US" altLang="en-US" sz="1800" smtClean="0">
                <a:cs typeface="Arial" panose="020B0604020202020204" pitchFamily="34" charset="0"/>
                <a:sym typeface="Wingdings" panose="05000000000000000000" pitchFamily="2" charset="2"/>
              </a:rPr>
              <a:t>) at rtp.</a:t>
            </a:r>
          </a:p>
          <a:p>
            <a:pPr marL="990600" lvl="1" indent="-533400" eaLnBrk="1" hangingPunct="1">
              <a:buFontTx/>
              <a:buAutoNum type="alphaLcPeriod"/>
            </a:pPr>
            <a:r>
              <a:rPr lang="en-US" altLang="en-US" sz="1800" smtClean="0">
                <a:cs typeface="Arial" panose="020B0604020202020204" pitchFamily="34" charset="0"/>
                <a:sym typeface="Wingdings" panose="05000000000000000000" pitchFamily="2" charset="2"/>
              </a:rPr>
              <a:t>Calculate the density of argon (Ar) at rtp.</a:t>
            </a:r>
          </a:p>
          <a:p>
            <a:pPr marL="990600" lvl="1" indent="-533400" eaLnBrk="1" hangingPunct="1">
              <a:buFontTx/>
              <a:buAutoNum type="alphaLcPeriod"/>
            </a:pPr>
            <a:r>
              <a:rPr lang="en-US" altLang="en-US" sz="1800" smtClean="0">
                <a:cs typeface="Arial" panose="020B0604020202020204" pitchFamily="34" charset="0"/>
                <a:sym typeface="Wingdings" panose="05000000000000000000" pitchFamily="2" charset="2"/>
              </a:rPr>
              <a:t>Calculate the volume occupied by 0.16g of O</a:t>
            </a:r>
            <a:r>
              <a:rPr lang="en-US" altLang="en-US" sz="1800" baseline="-25000" smtClean="0">
                <a:cs typeface="Arial" panose="020B0604020202020204" pitchFamily="34" charset="0"/>
                <a:sym typeface="Wingdings" panose="05000000000000000000" pitchFamily="2" charset="2"/>
              </a:rPr>
              <a:t>2</a:t>
            </a:r>
            <a:r>
              <a:rPr lang="en-US" altLang="en-US" sz="1800" smtClean="0">
                <a:cs typeface="Arial" panose="020B0604020202020204" pitchFamily="34" charset="0"/>
                <a:sym typeface="Wingdings" panose="05000000000000000000" pitchFamily="2" charset="2"/>
              </a:rPr>
              <a:t> at rtp.</a:t>
            </a:r>
          </a:p>
          <a:p>
            <a:pPr marL="990600" lvl="1" indent="-533400" eaLnBrk="1" hangingPunct="1">
              <a:buFontTx/>
              <a:buAutoNum type="alphaLcPeriod"/>
            </a:pPr>
            <a:r>
              <a:rPr lang="en-US" altLang="en-US" sz="1800" smtClean="0">
                <a:cs typeface="Arial" panose="020B0604020202020204" pitchFamily="34" charset="0"/>
                <a:sym typeface="Wingdings" panose="05000000000000000000" pitchFamily="2" charset="2"/>
              </a:rPr>
              <a:t>If a gas has a density of 1.42g dm</a:t>
            </a:r>
            <a:r>
              <a:rPr lang="en-US" altLang="en-US" sz="1800" baseline="30000" smtClean="0">
                <a:cs typeface="Arial" panose="020B0604020202020204" pitchFamily="34" charset="0"/>
                <a:sym typeface="Wingdings" panose="05000000000000000000" pitchFamily="2" charset="2"/>
              </a:rPr>
              <a:t>-3</a:t>
            </a:r>
            <a:r>
              <a:rPr lang="en-US" altLang="en-US" sz="1800" smtClean="0">
                <a:cs typeface="Arial" panose="020B0604020202020204" pitchFamily="34" charset="0"/>
                <a:sym typeface="Wingdings" panose="05000000000000000000" pitchFamily="2" charset="2"/>
              </a:rPr>
              <a:t> at rtp, calculate the mass of 1 mole of the gas.</a:t>
            </a:r>
          </a:p>
          <a:p>
            <a:pPr marL="990600" lvl="1" indent="-533400" eaLnBrk="1" hangingPunct="1">
              <a:buFontTx/>
              <a:buNone/>
            </a:pPr>
            <a:r>
              <a:rPr lang="en-US" altLang="en-US" sz="1800" smtClean="0">
                <a:cs typeface="Arial" panose="020B0604020202020204" pitchFamily="34" charset="0"/>
                <a:sym typeface="Wingdings" panose="05000000000000000000" pitchFamily="2" charset="2"/>
              </a:rPr>
              <a:t>(O=16; Cl=35.5; Ar=40)</a:t>
            </a:r>
          </a:p>
          <a:p>
            <a:pPr marL="609600" indent="-609600" eaLnBrk="1" hangingPunct="1">
              <a:buFontTx/>
              <a:buNone/>
            </a:pPr>
            <a:endParaRPr lang="en-US" altLang="en-US" sz="2000" smtClean="0">
              <a:cs typeface="Arial" panose="020B0604020202020204" pitchFamily="34" charset="0"/>
              <a:sym typeface="Wingdings" panose="05000000000000000000" pitchFamily="2" charset="2"/>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idx="4294967295"/>
          </p:nvPr>
        </p:nvSpPr>
        <p:spPr>
          <a:xfrm>
            <a:off x="242888" y="-285750"/>
            <a:ext cx="8686800" cy="1143000"/>
          </a:xfrm>
        </p:spPr>
        <p:txBody>
          <a:bodyPr/>
          <a:lstStyle/>
          <a:p>
            <a:pPr eaLnBrk="1" hangingPunct="1"/>
            <a:r>
              <a:rPr lang="en-GB" altLang="en-US" sz="2400" b="1" u="sng" smtClean="0"/>
              <a:t>Molar Volume of Gas</a:t>
            </a:r>
          </a:p>
        </p:txBody>
      </p:sp>
      <p:sp>
        <p:nvSpPr>
          <p:cNvPr id="48131" name="Rectangle 3"/>
          <p:cNvSpPr>
            <a:spLocks noGrp="1" noChangeArrowheads="1"/>
          </p:cNvSpPr>
          <p:nvPr>
            <p:ph type="body" idx="4294967295"/>
          </p:nvPr>
        </p:nvSpPr>
        <p:spPr>
          <a:xfrm>
            <a:off x="107950" y="647700"/>
            <a:ext cx="8858250" cy="6453188"/>
          </a:xfrm>
        </p:spPr>
        <p:txBody>
          <a:bodyPr/>
          <a:lstStyle/>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None/>
            </a:pPr>
            <a:r>
              <a:rPr lang="en-GB" altLang="en-US" sz="2000" smtClean="0">
                <a:sym typeface="Wingdings" panose="05000000000000000000" pitchFamily="2" charset="2"/>
              </a:rPr>
              <a:t>Try this:</a:t>
            </a:r>
            <a:endParaRPr lang="en-US" altLang="en-US" sz="2000" smtClean="0">
              <a:cs typeface="Arial" panose="020B0604020202020204" pitchFamily="34" charset="0"/>
              <a:sym typeface="Wingdings" panose="05000000000000000000" pitchFamily="2" charset="2"/>
            </a:endParaRPr>
          </a:p>
          <a:p>
            <a:pPr marL="609600" indent="-609600" eaLnBrk="1" hangingPunct="1">
              <a:buFontTx/>
              <a:buAutoNum type="arabicPeriod" startAt="2"/>
            </a:pPr>
            <a:endParaRPr lang="en-US" altLang="en-US" sz="2000" smtClean="0">
              <a:cs typeface="Arial" panose="020B0604020202020204" pitchFamily="34" charset="0"/>
              <a:sym typeface="Wingdings" panose="05000000000000000000" pitchFamily="2" charset="2"/>
            </a:endParaRPr>
          </a:p>
          <a:p>
            <a:pPr marL="609600" indent="-609600" eaLnBrk="1" hangingPunct="1">
              <a:buFontTx/>
              <a:buAutoNum type="arabicPeriod" startAt="4"/>
            </a:pPr>
            <a:r>
              <a:rPr lang="en-US" altLang="en-US" sz="2000" smtClean="0">
                <a:cs typeface="Arial" panose="020B0604020202020204" pitchFamily="34" charset="0"/>
                <a:sym typeface="Wingdings" panose="05000000000000000000" pitchFamily="2" charset="2"/>
              </a:rPr>
              <a:t>Take the molar volume = 24.0dm</a:t>
            </a:r>
            <a:r>
              <a:rPr lang="en-US" altLang="en-US" sz="2000" baseline="30000" smtClean="0">
                <a:cs typeface="Arial" panose="020B0604020202020204" pitchFamily="34" charset="0"/>
                <a:sym typeface="Wingdings" panose="05000000000000000000" pitchFamily="2" charset="2"/>
              </a:rPr>
              <a:t>3 </a:t>
            </a:r>
            <a:r>
              <a:rPr lang="en-US" altLang="en-US" sz="2000" smtClean="0">
                <a:cs typeface="Arial" panose="020B0604020202020204" pitchFamily="34" charset="0"/>
                <a:sym typeface="Wingdings" panose="05000000000000000000" pitchFamily="2" charset="2"/>
              </a:rPr>
              <a:t>at rtp.</a:t>
            </a:r>
          </a:p>
          <a:p>
            <a:pPr marL="990600" lvl="1" indent="-533400" eaLnBrk="1" hangingPunct="1">
              <a:buFontTx/>
              <a:buAutoNum type="alphaLcPeriod"/>
            </a:pPr>
            <a:r>
              <a:rPr lang="en-US" altLang="en-US" sz="1800" smtClean="0">
                <a:cs typeface="Arial" panose="020B0604020202020204" pitchFamily="34" charset="0"/>
                <a:sym typeface="Wingdings" panose="05000000000000000000" pitchFamily="2" charset="2"/>
              </a:rPr>
              <a:t>Calculate the mass of 200cm3 of chlorine gas (Cl</a:t>
            </a:r>
            <a:r>
              <a:rPr lang="en-US" altLang="en-US" sz="1800" baseline="-25000" smtClean="0">
                <a:cs typeface="Arial" panose="020B0604020202020204" pitchFamily="34" charset="0"/>
                <a:sym typeface="Wingdings" panose="05000000000000000000" pitchFamily="2" charset="2"/>
              </a:rPr>
              <a:t>2</a:t>
            </a:r>
            <a:r>
              <a:rPr lang="en-US" altLang="en-US" sz="1800" smtClean="0">
                <a:cs typeface="Arial" panose="020B0604020202020204" pitchFamily="34" charset="0"/>
                <a:sym typeface="Wingdings" panose="05000000000000000000" pitchFamily="2" charset="2"/>
              </a:rPr>
              <a:t>) at rtp.</a:t>
            </a:r>
          </a:p>
          <a:p>
            <a:pPr marL="990600" lvl="1" indent="-533400" eaLnBrk="1" hangingPunct="1">
              <a:buFontTx/>
              <a:buAutoNum type="alphaLcPeriod"/>
            </a:pPr>
            <a:r>
              <a:rPr lang="en-US" altLang="en-US" sz="1800" smtClean="0">
                <a:cs typeface="Arial" panose="020B0604020202020204" pitchFamily="34" charset="0"/>
                <a:sym typeface="Wingdings" panose="05000000000000000000" pitchFamily="2" charset="2"/>
              </a:rPr>
              <a:t>Calculate the density of argon (Ar) at rtp.</a:t>
            </a:r>
          </a:p>
          <a:p>
            <a:pPr marL="990600" lvl="1" indent="-533400" eaLnBrk="1" hangingPunct="1">
              <a:buFontTx/>
              <a:buAutoNum type="alphaLcPeriod"/>
            </a:pPr>
            <a:r>
              <a:rPr lang="en-US" altLang="en-US" sz="1800" smtClean="0">
                <a:cs typeface="Arial" panose="020B0604020202020204" pitchFamily="34" charset="0"/>
                <a:sym typeface="Wingdings" panose="05000000000000000000" pitchFamily="2" charset="2"/>
              </a:rPr>
              <a:t>Calculate the volume occupied by 0.16g of O</a:t>
            </a:r>
            <a:r>
              <a:rPr lang="en-US" altLang="en-US" sz="1800" baseline="-25000" smtClean="0">
                <a:cs typeface="Arial" panose="020B0604020202020204" pitchFamily="34" charset="0"/>
                <a:sym typeface="Wingdings" panose="05000000000000000000" pitchFamily="2" charset="2"/>
              </a:rPr>
              <a:t>2</a:t>
            </a:r>
            <a:r>
              <a:rPr lang="en-US" altLang="en-US" sz="1800" smtClean="0">
                <a:cs typeface="Arial" panose="020B0604020202020204" pitchFamily="34" charset="0"/>
                <a:sym typeface="Wingdings" panose="05000000000000000000" pitchFamily="2" charset="2"/>
              </a:rPr>
              <a:t> at rtp.</a:t>
            </a:r>
          </a:p>
          <a:p>
            <a:pPr marL="990600" lvl="1" indent="-533400" eaLnBrk="1" hangingPunct="1">
              <a:buFontTx/>
              <a:buAutoNum type="alphaLcPeriod"/>
            </a:pPr>
            <a:r>
              <a:rPr lang="en-US" altLang="en-US" sz="1800" smtClean="0">
                <a:cs typeface="Arial" panose="020B0604020202020204" pitchFamily="34" charset="0"/>
                <a:sym typeface="Wingdings" panose="05000000000000000000" pitchFamily="2" charset="2"/>
              </a:rPr>
              <a:t>If a gas has a density of 1.42g dm</a:t>
            </a:r>
            <a:r>
              <a:rPr lang="en-US" altLang="en-US" sz="1800" baseline="30000" smtClean="0">
                <a:cs typeface="Arial" panose="020B0604020202020204" pitchFamily="34" charset="0"/>
                <a:sym typeface="Wingdings" panose="05000000000000000000" pitchFamily="2" charset="2"/>
              </a:rPr>
              <a:t>-3</a:t>
            </a:r>
            <a:r>
              <a:rPr lang="en-US" altLang="en-US" sz="1800" smtClean="0">
                <a:cs typeface="Arial" panose="020B0604020202020204" pitchFamily="34" charset="0"/>
                <a:sym typeface="Wingdings" panose="05000000000000000000" pitchFamily="2" charset="2"/>
              </a:rPr>
              <a:t> at rtp, calculate the mass of 1 mole of the gas.</a:t>
            </a:r>
          </a:p>
          <a:p>
            <a:pPr marL="990600" lvl="1" indent="-533400" eaLnBrk="1" hangingPunct="1">
              <a:buFontTx/>
              <a:buNone/>
            </a:pPr>
            <a:r>
              <a:rPr lang="en-US" altLang="en-US" sz="1800" smtClean="0">
                <a:cs typeface="Arial" panose="020B0604020202020204" pitchFamily="34" charset="0"/>
                <a:sym typeface="Wingdings" panose="05000000000000000000" pitchFamily="2" charset="2"/>
              </a:rPr>
              <a:t>(O=16; Cl=35.5; Ar=40)</a:t>
            </a:r>
          </a:p>
          <a:p>
            <a:pPr marL="609600" indent="-609600" eaLnBrk="1" hangingPunct="1">
              <a:buFontTx/>
              <a:buNone/>
            </a:pPr>
            <a:endParaRPr lang="en-US" altLang="en-US" sz="2000" smtClean="0">
              <a:cs typeface="Arial" panose="020B0604020202020204" pitchFamily="34" charset="0"/>
              <a:sym typeface="Wingdings" panose="05000000000000000000" pitchFamily="2" charset="2"/>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idx="4294967295"/>
          </p:nvPr>
        </p:nvSpPr>
        <p:spPr>
          <a:xfrm>
            <a:off x="242888" y="-285750"/>
            <a:ext cx="8686800" cy="1143000"/>
          </a:xfrm>
        </p:spPr>
        <p:txBody>
          <a:bodyPr/>
          <a:lstStyle/>
          <a:p>
            <a:pPr eaLnBrk="1" hangingPunct="1"/>
            <a:r>
              <a:rPr lang="en-GB" altLang="en-US" sz="2400" b="1" u="sng" smtClean="0"/>
              <a:t>Calculations from equations involving gases</a:t>
            </a:r>
          </a:p>
        </p:txBody>
      </p:sp>
      <p:sp>
        <p:nvSpPr>
          <p:cNvPr id="63491" name="Rectangle 3"/>
          <p:cNvSpPr>
            <a:spLocks noGrp="1" noChangeArrowheads="1"/>
          </p:cNvSpPr>
          <p:nvPr>
            <p:ph type="body" idx="4294967295"/>
          </p:nvPr>
        </p:nvSpPr>
        <p:spPr>
          <a:xfrm>
            <a:off x="107950" y="647700"/>
            <a:ext cx="8858250" cy="6453188"/>
          </a:xfrm>
        </p:spPr>
        <p:txBody>
          <a:bodyPr/>
          <a:lstStyle/>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None/>
            </a:pPr>
            <a:r>
              <a:rPr lang="en-GB" altLang="en-US" sz="2000" smtClean="0">
                <a:sym typeface="Wingdings" panose="05000000000000000000" pitchFamily="2" charset="2"/>
              </a:rPr>
              <a:t>Try this:</a:t>
            </a:r>
            <a:endParaRPr lang="en-US" altLang="en-US" sz="2000" smtClean="0">
              <a:cs typeface="Arial" panose="020B0604020202020204" pitchFamily="34" charset="0"/>
              <a:sym typeface="Wingdings" panose="05000000000000000000" pitchFamily="2" charset="2"/>
            </a:endParaRPr>
          </a:p>
          <a:p>
            <a:pPr marL="609600" indent="-609600" eaLnBrk="1" hangingPunct="1">
              <a:buFontTx/>
              <a:buAutoNum type="arabicPeriod" startAt="2"/>
            </a:pPr>
            <a:endParaRPr lang="en-US" altLang="en-US" sz="2000" smtClean="0">
              <a:cs typeface="Arial" panose="020B0604020202020204" pitchFamily="34" charset="0"/>
              <a:sym typeface="Wingdings" panose="05000000000000000000" pitchFamily="2" charset="2"/>
            </a:endParaRPr>
          </a:p>
          <a:p>
            <a:pPr marL="609600" indent="-609600" eaLnBrk="1" hangingPunct="1">
              <a:buFontTx/>
              <a:buAutoNum type="arabicPeriod"/>
            </a:pPr>
            <a:r>
              <a:rPr lang="en-US" altLang="en-US" sz="2000" smtClean="0">
                <a:cs typeface="Arial" panose="020B0604020202020204" pitchFamily="34" charset="0"/>
                <a:sym typeface="Wingdings" panose="05000000000000000000" pitchFamily="2" charset="2"/>
              </a:rPr>
              <a:t>Calculate the volume of carbon dioxide evolved at room temp and pressure when an excess of dilute hydrochloric acid is added to 1.00g of calcium carbonate:</a:t>
            </a:r>
          </a:p>
          <a:p>
            <a:pPr marL="609600" indent="-609600" eaLnBrk="1" hangingPunct="1">
              <a:buFontTx/>
              <a:buAutoNum type="arabicPeriod"/>
            </a:pPr>
            <a:endParaRPr lang="en-US" altLang="en-US" sz="2000" smtClean="0">
              <a:cs typeface="Arial" panose="020B0604020202020204" pitchFamily="34" charset="0"/>
              <a:sym typeface="Wingdings" panose="05000000000000000000" pitchFamily="2" charset="2"/>
            </a:endParaRPr>
          </a:p>
          <a:p>
            <a:pPr marL="609600" indent="-609600" eaLnBrk="1" hangingPunct="1">
              <a:buFontTx/>
              <a:buNone/>
            </a:pPr>
            <a:r>
              <a:rPr lang="en-US" altLang="en-US" sz="2000" b="1" smtClean="0">
                <a:solidFill>
                  <a:srgbClr val="FF0000"/>
                </a:solidFill>
                <a:cs typeface="Arial" panose="020B0604020202020204" pitchFamily="34" charset="0"/>
                <a:sym typeface="Wingdings" panose="05000000000000000000" pitchFamily="2" charset="2"/>
              </a:rPr>
              <a:t>	</a:t>
            </a:r>
            <a:r>
              <a:rPr lang="en-US" altLang="en-US" sz="2000" smtClean="0">
                <a:cs typeface="Arial" panose="020B0604020202020204" pitchFamily="34" charset="0"/>
                <a:sym typeface="Wingdings" panose="05000000000000000000" pitchFamily="2" charset="2"/>
              </a:rPr>
              <a:t>CaCO</a:t>
            </a:r>
            <a:r>
              <a:rPr lang="en-US" altLang="en-US" sz="2000" baseline="-25000" smtClean="0">
                <a:cs typeface="Arial" panose="020B0604020202020204" pitchFamily="34" charset="0"/>
                <a:sym typeface="Wingdings" panose="05000000000000000000" pitchFamily="2" charset="2"/>
              </a:rPr>
              <a:t>3</a:t>
            </a:r>
            <a:r>
              <a:rPr lang="en-US" altLang="en-US" sz="2000" smtClean="0">
                <a:cs typeface="Arial" panose="020B0604020202020204" pitchFamily="34" charset="0"/>
                <a:sym typeface="Wingdings" panose="05000000000000000000" pitchFamily="2" charset="2"/>
              </a:rPr>
              <a:t> + 2HCl    CaCl</a:t>
            </a:r>
            <a:r>
              <a:rPr lang="en-US" altLang="en-US" sz="2000" baseline="-25000" smtClean="0">
                <a:cs typeface="Arial" panose="020B0604020202020204" pitchFamily="34" charset="0"/>
                <a:sym typeface="Wingdings" panose="05000000000000000000" pitchFamily="2" charset="2"/>
              </a:rPr>
              <a:t>2</a:t>
            </a:r>
            <a:r>
              <a:rPr lang="en-US" altLang="en-US" sz="2000" smtClean="0">
                <a:cs typeface="Arial" panose="020B0604020202020204" pitchFamily="34" charset="0"/>
                <a:sym typeface="Wingdings" panose="05000000000000000000" pitchFamily="2" charset="2"/>
              </a:rPr>
              <a:t> + CO</a:t>
            </a:r>
            <a:r>
              <a:rPr lang="en-US" altLang="en-US" sz="2000" baseline="-25000" smtClean="0">
                <a:cs typeface="Arial" panose="020B0604020202020204" pitchFamily="34" charset="0"/>
                <a:sym typeface="Wingdings" panose="05000000000000000000" pitchFamily="2" charset="2"/>
              </a:rPr>
              <a:t>2</a:t>
            </a:r>
            <a:r>
              <a:rPr lang="en-US" altLang="en-US" sz="2000" smtClean="0">
                <a:cs typeface="Arial" panose="020B0604020202020204" pitchFamily="34" charset="0"/>
                <a:sym typeface="Wingdings" panose="05000000000000000000" pitchFamily="2" charset="2"/>
              </a:rPr>
              <a:t> + H</a:t>
            </a:r>
            <a:r>
              <a:rPr lang="en-US" altLang="en-US" sz="2000" baseline="-25000" smtClean="0">
                <a:cs typeface="Arial" panose="020B0604020202020204" pitchFamily="34" charset="0"/>
                <a:sym typeface="Wingdings" panose="05000000000000000000" pitchFamily="2" charset="2"/>
              </a:rPr>
              <a:t>2</a:t>
            </a:r>
            <a:r>
              <a:rPr lang="en-US" altLang="en-US" sz="2000" smtClean="0">
                <a:cs typeface="Arial" panose="020B0604020202020204" pitchFamily="34" charset="0"/>
                <a:sym typeface="Wingdings" panose="05000000000000000000" pitchFamily="2" charset="2"/>
              </a:rPr>
              <a:t>O</a:t>
            </a:r>
          </a:p>
          <a:p>
            <a:pPr marL="609600" indent="-609600" eaLnBrk="1" hangingPunct="1">
              <a:buFontTx/>
              <a:buNone/>
            </a:pPr>
            <a:endParaRPr lang="en-US" altLang="en-US" sz="2000" smtClean="0">
              <a:cs typeface="Arial" panose="020B0604020202020204" pitchFamily="34" charset="0"/>
              <a:sym typeface="Wingdings" panose="05000000000000000000" pitchFamily="2" charset="2"/>
            </a:endParaRPr>
          </a:p>
          <a:p>
            <a:pPr marL="609600" indent="-609600" eaLnBrk="1" hangingPunct="1">
              <a:buFontTx/>
              <a:buNone/>
            </a:pPr>
            <a:r>
              <a:rPr lang="en-US" altLang="en-US" sz="2000" smtClean="0">
                <a:cs typeface="Arial" panose="020B0604020202020204" pitchFamily="34" charset="0"/>
                <a:sym typeface="Wingdings" panose="05000000000000000000" pitchFamily="2" charset="2"/>
              </a:rPr>
              <a:t>(C=12; O=16; Ca=40. Molar volume = 24dm</a:t>
            </a:r>
            <a:r>
              <a:rPr lang="en-US" altLang="en-US" sz="2000" baseline="30000" smtClean="0">
                <a:cs typeface="Arial" panose="020B0604020202020204" pitchFamily="34" charset="0"/>
                <a:sym typeface="Wingdings" panose="05000000000000000000" pitchFamily="2" charset="2"/>
              </a:rPr>
              <a:t>3</a:t>
            </a:r>
            <a:r>
              <a:rPr lang="en-US" altLang="en-US" sz="2000" smtClean="0">
                <a:cs typeface="Arial" panose="020B0604020202020204" pitchFamily="34" charset="0"/>
                <a:sym typeface="Wingdings" panose="05000000000000000000" pitchFamily="2" charset="2"/>
              </a:rPr>
              <a:t> at rtp)</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nodeType="withEffect">
                                  <p:stCondLst>
                                    <p:cond delay="0"/>
                                  </p:stCondLst>
                                  <p:childTnLst>
                                    <p:set>
                                      <p:cBhvr>
                                        <p:cTn id="6" dur="1" fill="hold">
                                          <p:stCondLst>
                                            <p:cond delay="0"/>
                                          </p:stCondLst>
                                        </p:cTn>
                                        <p:tgtEl>
                                          <p:spTgt spid="63491">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3491">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6349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idx="4294967295"/>
          </p:nvPr>
        </p:nvSpPr>
        <p:spPr>
          <a:xfrm>
            <a:off x="242888" y="-285750"/>
            <a:ext cx="8686800" cy="1143000"/>
          </a:xfrm>
        </p:spPr>
        <p:txBody>
          <a:bodyPr/>
          <a:lstStyle/>
          <a:p>
            <a:pPr eaLnBrk="1" hangingPunct="1"/>
            <a:r>
              <a:rPr lang="en-GB" altLang="en-US" sz="2400" b="1" u="sng" smtClean="0"/>
              <a:t>Calculations from equations involving gases</a:t>
            </a:r>
          </a:p>
        </p:txBody>
      </p:sp>
      <p:sp>
        <p:nvSpPr>
          <p:cNvPr id="50179" name="Rectangle 3"/>
          <p:cNvSpPr>
            <a:spLocks noGrp="1" noChangeArrowheads="1"/>
          </p:cNvSpPr>
          <p:nvPr>
            <p:ph type="body" idx="4294967295"/>
          </p:nvPr>
        </p:nvSpPr>
        <p:spPr>
          <a:xfrm>
            <a:off x="107950" y="647700"/>
            <a:ext cx="8858250" cy="6453188"/>
          </a:xfrm>
        </p:spPr>
        <p:txBody>
          <a:bodyPr/>
          <a:lstStyle/>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None/>
            </a:pPr>
            <a:r>
              <a:rPr lang="en-GB" altLang="en-US" sz="2000" smtClean="0">
                <a:sym typeface="Wingdings" panose="05000000000000000000" pitchFamily="2" charset="2"/>
              </a:rPr>
              <a:t>Try this:</a:t>
            </a:r>
            <a:endParaRPr lang="en-US" altLang="en-US" sz="2000" smtClean="0">
              <a:cs typeface="Arial" panose="020B0604020202020204" pitchFamily="34" charset="0"/>
              <a:sym typeface="Wingdings" panose="05000000000000000000" pitchFamily="2" charset="2"/>
            </a:endParaRPr>
          </a:p>
          <a:p>
            <a:pPr marL="609600" indent="-609600" eaLnBrk="1" hangingPunct="1">
              <a:buFontTx/>
              <a:buAutoNum type="arabicPeriod" startAt="2"/>
            </a:pPr>
            <a:endParaRPr lang="en-US" altLang="en-US" sz="2000" smtClean="0">
              <a:cs typeface="Arial" panose="020B0604020202020204" pitchFamily="34" charset="0"/>
              <a:sym typeface="Wingdings" panose="05000000000000000000" pitchFamily="2" charset="2"/>
            </a:endParaRPr>
          </a:p>
          <a:p>
            <a:pPr marL="609600" indent="-609600" eaLnBrk="1" hangingPunct="1">
              <a:buFontTx/>
              <a:buAutoNum type="arabicPeriod"/>
            </a:pPr>
            <a:r>
              <a:rPr lang="en-US" altLang="en-US" sz="2000" smtClean="0">
                <a:cs typeface="Arial" panose="020B0604020202020204" pitchFamily="34" charset="0"/>
                <a:sym typeface="Wingdings" panose="05000000000000000000" pitchFamily="2" charset="2"/>
              </a:rPr>
              <a:t>Calculate the volume of carbon dioxide evolved at room temp and pressure when an excess of dilute hydrochloric acid is added to 1.00g of calcium carbonate:</a:t>
            </a:r>
          </a:p>
          <a:p>
            <a:pPr marL="609600" indent="-609600" eaLnBrk="1" hangingPunct="1">
              <a:buFontTx/>
              <a:buAutoNum type="arabicPeriod"/>
            </a:pPr>
            <a:endParaRPr lang="en-US" altLang="en-US" sz="2000" smtClean="0">
              <a:cs typeface="Arial" panose="020B0604020202020204" pitchFamily="34" charset="0"/>
              <a:sym typeface="Wingdings" panose="05000000000000000000" pitchFamily="2" charset="2"/>
            </a:endParaRPr>
          </a:p>
          <a:p>
            <a:pPr marL="609600" indent="-609600" eaLnBrk="1" hangingPunct="1">
              <a:buFontTx/>
              <a:buNone/>
            </a:pPr>
            <a:r>
              <a:rPr lang="en-US" altLang="en-US" sz="2000" b="1" smtClean="0">
                <a:solidFill>
                  <a:srgbClr val="FF0000"/>
                </a:solidFill>
                <a:cs typeface="Arial" panose="020B0604020202020204" pitchFamily="34" charset="0"/>
                <a:sym typeface="Wingdings" panose="05000000000000000000" pitchFamily="2" charset="2"/>
              </a:rPr>
              <a:t>	</a:t>
            </a:r>
            <a:r>
              <a:rPr lang="en-US" altLang="en-US" sz="2000" smtClean="0">
                <a:cs typeface="Arial" panose="020B0604020202020204" pitchFamily="34" charset="0"/>
                <a:sym typeface="Wingdings" panose="05000000000000000000" pitchFamily="2" charset="2"/>
              </a:rPr>
              <a:t>CaCO</a:t>
            </a:r>
            <a:r>
              <a:rPr lang="en-US" altLang="en-US" sz="2000" baseline="-25000" smtClean="0">
                <a:cs typeface="Arial" panose="020B0604020202020204" pitchFamily="34" charset="0"/>
                <a:sym typeface="Wingdings" panose="05000000000000000000" pitchFamily="2" charset="2"/>
              </a:rPr>
              <a:t>3</a:t>
            </a:r>
            <a:r>
              <a:rPr lang="en-US" altLang="en-US" sz="2000" smtClean="0">
                <a:cs typeface="Arial" panose="020B0604020202020204" pitchFamily="34" charset="0"/>
                <a:sym typeface="Wingdings" panose="05000000000000000000" pitchFamily="2" charset="2"/>
              </a:rPr>
              <a:t> + 2HCl    CaCl</a:t>
            </a:r>
            <a:r>
              <a:rPr lang="en-US" altLang="en-US" sz="2000" baseline="-25000" smtClean="0">
                <a:cs typeface="Arial" panose="020B0604020202020204" pitchFamily="34" charset="0"/>
                <a:sym typeface="Wingdings" panose="05000000000000000000" pitchFamily="2" charset="2"/>
              </a:rPr>
              <a:t>2</a:t>
            </a:r>
            <a:r>
              <a:rPr lang="en-US" altLang="en-US" sz="2000" smtClean="0">
                <a:cs typeface="Arial" panose="020B0604020202020204" pitchFamily="34" charset="0"/>
                <a:sym typeface="Wingdings" panose="05000000000000000000" pitchFamily="2" charset="2"/>
              </a:rPr>
              <a:t> + CO</a:t>
            </a:r>
            <a:r>
              <a:rPr lang="en-US" altLang="en-US" sz="2000" baseline="-25000" smtClean="0">
                <a:cs typeface="Arial" panose="020B0604020202020204" pitchFamily="34" charset="0"/>
                <a:sym typeface="Wingdings" panose="05000000000000000000" pitchFamily="2" charset="2"/>
              </a:rPr>
              <a:t>2</a:t>
            </a:r>
            <a:r>
              <a:rPr lang="en-US" altLang="en-US" sz="2000" smtClean="0">
                <a:cs typeface="Arial" panose="020B0604020202020204" pitchFamily="34" charset="0"/>
                <a:sym typeface="Wingdings" panose="05000000000000000000" pitchFamily="2" charset="2"/>
              </a:rPr>
              <a:t> + H</a:t>
            </a:r>
            <a:r>
              <a:rPr lang="en-US" altLang="en-US" sz="2000" baseline="-25000" smtClean="0">
                <a:cs typeface="Arial" panose="020B0604020202020204" pitchFamily="34" charset="0"/>
                <a:sym typeface="Wingdings" panose="05000000000000000000" pitchFamily="2" charset="2"/>
              </a:rPr>
              <a:t>2</a:t>
            </a:r>
            <a:r>
              <a:rPr lang="en-US" altLang="en-US" sz="2000" smtClean="0">
                <a:cs typeface="Arial" panose="020B0604020202020204" pitchFamily="34" charset="0"/>
                <a:sym typeface="Wingdings" panose="05000000000000000000" pitchFamily="2" charset="2"/>
              </a:rPr>
              <a:t>O</a:t>
            </a:r>
          </a:p>
          <a:p>
            <a:pPr marL="609600" indent="-609600" eaLnBrk="1" hangingPunct="1">
              <a:buFontTx/>
              <a:buNone/>
            </a:pPr>
            <a:endParaRPr lang="en-US" altLang="en-US" sz="2000" smtClean="0">
              <a:cs typeface="Arial" panose="020B0604020202020204" pitchFamily="34" charset="0"/>
              <a:sym typeface="Wingdings" panose="05000000000000000000" pitchFamily="2" charset="2"/>
            </a:endParaRPr>
          </a:p>
          <a:p>
            <a:pPr marL="609600" indent="-609600" eaLnBrk="1" hangingPunct="1">
              <a:buFontTx/>
              <a:buNone/>
            </a:pPr>
            <a:r>
              <a:rPr lang="en-US" altLang="en-US" sz="2000" smtClean="0">
                <a:cs typeface="Arial" panose="020B0604020202020204" pitchFamily="34" charset="0"/>
                <a:sym typeface="Wingdings" panose="05000000000000000000" pitchFamily="2" charset="2"/>
              </a:rPr>
              <a:t>(C=12; O=16; Ca=40. Molar volume = 24dm</a:t>
            </a:r>
            <a:r>
              <a:rPr lang="en-US" altLang="en-US" sz="2000" baseline="30000" smtClean="0">
                <a:cs typeface="Arial" panose="020B0604020202020204" pitchFamily="34" charset="0"/>
                <a:sym typeface="Wingdings" panose="05000000000000000000" pitchFamily="2" charset="2"/>
              </a:rPr>
              <a:t>3</a:t>
            </a:r>
            <a:r>
              <a:rPr lang="en-US" altLang="en-US" sz="2000" smtClean="0">
                <a:cs typeface="Arial" panose="020B0604020202020204" pitchFamily="34" charset="0"/>
                <a:sym typeface="Wingdings" panose="05000000000000000000" pitchFamily="2" charset="2"/>
              </a:rPr>
              <a:t> at rtp)</a:t>
            </a:r>
          </a:p>
          <a:p>
            <a:pPr marL="609600" indent="-609600" eaLnBrk="1" hangingPunct="1">
              <a:buFontTx/>
              <a:buNone/>
            </a:pPr>
            <a:endParaRPr lang="en-US" altLang="en-US" sz="2000" smtClean="0">
              <a:cs typeface="Arial" panose="020B0604020202020204" pitchFamily="34" charset="0"/>
              <a:sym typeface="Wingdings" panose="05000000000000000000" pitchFamily="2" charset="2"/>
            </a:endParaRP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idx="4294967295"/>
          </p:nvPr>
        </p:nvSpPr>
        <p:spPr>
          <a:xfrm>
            <a:off x="242888" y="-285750"/>
            <a:ext cx="8686800" cy="1143000"/>
          </a:xfrm>
        </p:spPr>
        <p:txBody>
          <a:bodyPr/>
          <a:lstStyle/>
          <a:p>
            <a:pPr eaLnBrk="1" hangingPunct="1"/>
            <a:r>
              <a:rPr lang="en-GB" altLang="en-US" sz="2400" b="1" u="sng" smtClean="0"/>
              <a:t>Calculations from equations involving gases</a:t>
            </a:r>
          </a:p>
        </p:txBody>
      </p:sp>
      <p:sp>
        <p:nvSpPr>
          <p:cNvPr id="51203" name="Rectangle 3"/>
          <p:cNvSpPr>
            <a:spLocks noGrp="1" noChangeArrowheads="1"/>
          </p:cNvSpPr>
          <p:nvPr>
            <p:ph type="body" idx="4294967295"/>
          </p:nvPr>
        </p:nvSpPr>
        <p:spPr>
          <a:xfrm>
            <a:off x="107950" y="647700"/>
            <a:ext cx="8858250" cy="6453188"/>
          </a:xfrm>
        </p:spPr>
        <p:txBody>
          <a:bodyPr/>
          <a:lstStyle/>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None/>
            </a:pPr>
            <a:r>
              <a:rPr lang="en-GB" altLang="en-US" sz="2000" smtClean="0">
                <a:sym typeface="Wingdings" panose="05000000000000000000" pitchFamily="2" charset="2"/>
              </a:rPr>
              <a:t>Try this:</a:t>
            </a:r>
            <a:endParaRPr lang="en-US" altLang="en-US" sz="2000" smtClean="0">
              <a:cs typeface="Arial" panose="020B0604020202020204" pitchFamily="34" charset="0"/>
              <a:sym typeface="Wingdings" panose="05000000000000000000" pitchFamily="2" charset="2"/>
            </a:endParaRPr>
          </a:p>
          <a:p>
            <a:pPr marL="609600" indent="-609600" eaLnBrk="1" hangingPunct="1">
              <a:buFontTx/>
              <a:buAutoNum type="arabicPeriod" startAt="2"/>
            </a:pPr>
            <a:endParaRPr lang="en-US" altLang="en-US" sz="2000" smtClean="0">
              <a:cs typeface="Arial" panose="020B0604020202020204" pitchFamily="34" charset="0"/>
              <a:sym typeface="Wingdings" panose="05000000000000000000" pitchFamily="2" charset="2"/>
            </a:endParaRPr>
          </a:p>
          <a:p>
            <a:pPr marL="609600" indent="-609600" eaLnBrk="1" hangingPunct="1">
              <a:buFontTx/>
              <a:buAutoNum type="arabicPeriod"/>
            </a:pPr>
            <a:r>
              <a:rPr lang="en-US" altLang="en-US" sz="2000" smtClean="0">
                <a:cs typeface="Arial" panose="020B0604020202020204" pitchFamily="34" charset="0"/>
                <a:sym typeface="Wingdings" panose="05000000000000000000" pitchFamily="2" charset="2"/>
              </a:rPr>
              <a:t>Calculate the volume of carbon dioxide evolved at room temp and pressure when an excess of dilute hydrochloric acid is added to 1.00g of calcium carbonate:</a:t>
            </a:r>
          </a:p>
          <a:p>
            <a:pPr marL="609600" indent="-609600" eaLnBrk="1" hangingPunct="1">
              <a:buFontTx/>
              <a:buAutoNum type="arabicPeriod"/>
            </a:pPr>
            <a:endParaRPr lang="en-US" altLang="en-US" sz="2000" smtClean="0">
              <a:cs typeface="Arial" panose="020B0604020202020204" pitchFamily="34" charset="0"/>
              <a:sym typeface="Wingdings" panose="05000000000000000000" pitchFamily="2" charset="2"/>
            </a:endParaRPr>
          </a:p>
          <a:p>
            <a:pPr marL="609600" indent="-609600" eaLnBrk="1" hangingPunct="1">
              <a:buFontTx/>
              <a:buNone/>
            </a:pPr>
            <a:r>
              <a:rPr lang="en-US" altLang="en-US" sz="2000" b="1" smtClean="0">
                <a:solidFill>
                  <a:srgbClr val="FF0000"/>
                </a:solidFill>
                <a:cs typeface="Arial" panose="020B0604020202020204" pitchFamily="34" charset="0"/>
                <a:sym typeface="Wingdings" panose="05000000000000000000" pitchFamily="2" charset="2"/>
              </a:rPr>
              <a:t>	</a:t>
            </a:r>
            <a:r>
              <a:rPr lang="en-US" altLang="en-US" sz="2000" smtClean="0">
                <a:cs typeface="Arial" panose="020B0604020202020204" pitchFamily="34" charset="0"/>
                <a:sym typeface="Wingdings" panose="05000000000000000000" pitchFamily="2" charset="2"/>
              </a:rPr>
              <a:t>CaCO</a:t>
            </a:r>
            <a:r>
              <a:rPr lang="en-US" altLang="en-US" sz="2000" baseline="-25000" smtClean="0">
                <a:cs typeface="Arial" panose="020B0604020202020204" pitchFamily="34" charset="0"/>
                <a:sym typeface="Wingdings" panose="05000000000000000000" pitchFamily="2" charset="2"/>
              </a:rPr>
              <a:t>3</a:t>
            </a:r>
            <a:r>
              <a:rPr lang="en-US" altLang="en-US" sz="2000" smtClean="0">
                <a:cs typeface="Arial" panose="020B0604020202020204" pitchFamily="34" charset="0"/>
                <a:sym typeface="Wingdings" panose="05000000000000000000" pitchFamily="2" charset="2"/>
              </a:rPr>
              <a:t> + 2HCl    CaCl</a:t>
            </a:r>
            <a:r>
              <a:rPr lang="en-US" altLang="en-US" sz="2000" baseline="-25000" smtClean="0">
                <a:cs typeface="Arial" panose="020B0604020202020204" pitchFamily="34" charset="0"/>
                <a:sym typeface="Wingdings" panose="05000000000000000000" pitchFamily="2" charset="2"/>
              </a:rPr>
              <a:t>2</a:t>
            </a:r>
            <a:r>
              <a:rPr lang="en-US" altLang="en-US" sz="2000" smtClean="0">
                <a:cs typeface="Arial" panose="020B0604020202020204" pitchFamily="34" charset="0"/>
                <a:sym typeface="Wingdings" panose="05000000000000000000" pitchFamily="2" charset="2"/>
              </a:rPr>
              <a:t> + CO</a:t>
            </a:r>
            <a:r>
              <a:rPr lang="en-US" altLang="en-US" sz="2000" baseline="-25000" smtClean="0">
                <a:cs typeface="Arial" panose="020B0604020202020204" pitchFamily="34" charset="0"/>
                <a:sym typeface="Wingdings" panose="05000000000000000000" pitchFamily="2" charset="2"/>
              </a:rPr>
              <a:t>2</a:t>
            </a:r>
            <a:r>
              <a:rPr lang="en-US" altLang="en-US" sz="2000" smtClean="0">
                <a:cs typeface="Arial" panose="020B0604020202020204" pitchFamily="34" charset="0"/>
                <a:sym typeface="Wingdings" panose="05000000000000000000" pitchFamily="2" charset="2"/>
              </a:rPr>
              <a:t> + H</a:t>
            </a:r>
            <a:r>
              <a:rPr lang="en-US" altLang="en-US" sz="2000" baseline="-25000" smtClean="0">
                <a:cs typeface="Arial" panose="020B0604020202020204" pitchFamily="34" charset="0"/>
                <a:sym typeface="Wingdings" panose="05000000000000000000" pitchFamily="2" charset="2"/>
              </a:rPr>
              <a:t>2</a:t>
            </a:r>
            <a:r>
              <a:rPr lang="en-US" altLang="en-US" sz="2000" smtClean="0">
                <a:cs typeface="Arial" panose="020B0604020202020204" pitchFamily="34" charset="0"/>
                <a:sym typeface="Wingdings" panose="05000000000000000000" pitchFamily="2" charset="2"/>
              </a:rPr>
              <a:t>O</a:t>
            </a:r>
          </a:p>
          <a:p>
            <a:pPr marL="609600" indent="-609600" eaLnBrk="1" hangingPunct="1">
              <a:buFontTx/>
              <a:buNone/>
            </a:pPr>
            <a:endParaRPr lang="en-US" altLang="en-US" sz="2000" smtClean="0">
              <a:cs typeface="Arial" panose="020B0604020202020204" pitchFamily="34" charset="0"/>
              <a:sym typeface="Wingdings" panose="05000000000000000000" pitchFamily="2" charset="2"/>
            </a:endParaRPr>
          </a:p>
          <a:p>
            <a:pPr marL="609600" indent="-609600" eaLnBrk="1" hangingPunct="1">
              <a:buFontTx/>
              <a:buNone/>
            </a:pPr>
            <a:r>
              <a:rPr lang="en-US" altLang="en-US" sz="2000" smtClean="0">
                <a:cs typeface="Arial" panose="020B0604020202020204" pitchFamily="34" charset="0"/>
                <a:sym typeface="Wingdings" panose="05000000000000000000" pitchFamily="2" charset="2"/>
              </a:rPr>
              <a:t>(C=12; O=16; Ca=40. Molar volume = 24dm</a:t>
            </a:r>
            <a:r>
              <a:rPr lang="en-US" altLang="en-US" sz="2000" baseline="30000" smtClean="0">
                <a:cs typeface="Arial" panose="020B0604020202020204" pitchFamily="34" charset="0"/>
                <a:sym typeface="Wingdings" panose="05000000000000000000" pitchFamily="2" charset="2"/>
              </a:rPr>
              <a:t>3</a:t>
            </a:r>
            <a:r>
              <a:rPr lang="en-US" altLang="en-US" sz="2000" smtClean="0">
                <a:cs typeface="Arial" panose="020B0604020202020204" pitchFamily="34" charset="0"/>
                <a:sym typeface="Wingdings" panose="05000000000000000000" pitchFamily="2" charset="2"/>
              </a:rPr>
              <a:t> at rtp)</a:t>
            </a:r>
          </a:p>
          <a:p>
            <a:pPr marL="609600" indent="-609600" eaLnBrk="1" hangingPunct="1">
              <a:buFontTx/>
              <a:buNone/>
            </a:pPr>
            <a:endParaRPr lang="en-US" altLang="en-US" sz="2000" smtClean="0">
              <a:cs typeface="Arial" panose="020B0604020202020204" pitchFamily="34" charset="0"/>
              <a:sym typeface="Wingdings" panose="05000000000000000000" pitchFamily="2" charset="2"/>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idx="4294967295"/>
          </p:nvPr>
        </p:nvSpPr>
        <p:spPr>
          <a:xfrm>
            <a:off x="242888" y="-285750"/>
            <a:ext cx="8686800" cy="1143000"/>
          </a:xfrm>
        </p:spPr>
        <p:txBody>
          <a:bodyPr/>
          <a:lstStyle/>
          <a:p>
            <a:pPr eaLnBrk="1" hangingPunct="1"/>
            <a:r>
              <a:rPr lang="en-GB" altLang="en-US" sz="2400" b="1" u="sng" smtClean="0"/>
              <a:t>Calculations from equations involving gases</a:t>
            </a:r>
          </a:p>
        </p:txBody>
      </p:sp>
      <p:sp>
        <p:nvSpPr>
          <p:cNvPr id="52227" name="Rectangle 3"/>
          <p:cNvSpPr>
            <a:spLocks noGrp="1" noChangeArrowheads="1"/>
          </p:cNvSpPr>
          <p:nvPr>
            <p:ph type="body" idx="4294967295"/>
          </p:nvPr>
        </p:nvSpPr>
        <p:spPr>
          <a:xfrm>
            <a:off x="107950" y="647700"/>
            <a:ext cx="8858250" cy="6453188"/>
          </a:xfrm>
        </p:spPr>
        <p:txBody>
          <a:bodyPr/>
          <a:lstStyle/>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None/>
            </a:pPr>
            <a:r>
              <a:rPr lang="en-GB" altLang="en-US" sz="2000" smtClean="0">
                <a:sym typeface="Wingdings" panose="05000000000000000000" pitchFamily="2" charset="2"/>
              </a:rPr>
              <a:t>Try this:</a:t>
            </a:r>
            <a:endParaRPr lang="en-US" altLang="en-US" sz="2000" smtClean="0">
              <a:cs typeface="Arial" panose="020B0604020202020204" pitchFamily="34" charset="0"/>
              <a:sym typeface="Wingdings" panose="05000000000000000000" pitchFamily="2" charset="2"/>
            </a:endParaRPr>
          </a:p>
          <a:p>
            <a:pPr marL="609600" indent="-609600" eaLnBrk="1" hangingPunct="1">
              <a:buFontTx/>
              <a:buAutoNum type="arabicPeriod" startAt="2"/>
            </a:pPr>
            <a:endParaRPr lang="en-US" altLang="en-US" sz="2000" smtClean="0">
              <a:cs typeface="Arial" panose="020B0604020202020204" pitchFamily="34" charset="0"/>
              <a:sym typeface="Wingdings" panose="05000000000000000000" pitchFamily="2" charset="2"/>
            </a:endParaRPr>
          </a:p>
          <a:p>
            <a:pPr marL="609600" indent="-609600" eaLnBrk="1" hangingPunct="1">
              <a:buFontTx/>
              <a:buAutoNum type="arabicPeriod"/>
            </a:pPr>
            <a:r>
              <a:rPr lang="en-US" altLang="en-US" sz="2000" smtClean="0">
                <a:cs typeface="Arial" panose="020B0604020202020204" pitchFamily="34" charset="0"/>
                <a:sym typeface="Wingdings" panose="05000000000000000000" pitchFamily="2" charset="2"/>
              </a:rPr>
              <a:t>A student carried out an experiment in which she had to produce some hydrogen from the reaction between aluminium and excess dilute hydrochloric acid. In order to measure the volume evolved at room temp and pressure, she collected the hydrogen in a 100cm</a:t>
            </a:r>
            <a:r>
              <a:rPr lang="en-US" altLang="en-US" sz="2000" baseline="30000" smtClean="0">
                <a:cs typeface="Arial" panose="020B0604020202020204" pitchFamily="34" charset="0"/>
                <a:sym typeface="Wingdings" panose="05000000000000000000" pitchFamily="2" charset="2"/>
              </a:rPr>
              <a:t>3</a:t>
            </a:r>
            <a:r>
              <a:rPr lang="en-US" altLang="en-US" sz="2000" smtClean="0">
                <a:cs typeface="Arial" panose="020B0604020202020204" pitchFamily="34" charset="0"/>
                <a:sym typeface="Wingdings" panose="05000000000000000000" pitchFamily="2" charset="2"/>
              </a:rPr>
              <a:t> gas syringe. What is the maximum mass of aluminium she could have used so that she did not exceed the 100cm</a:t>
            </a:r>
            <a:r>
              <a:rPr lang="en-US" altLang="en-US" sz="2000" baseline="30000" smtClean="0">
                <a:cs typeface="Arial" panose="020B0604020202020204" pitchFamily="34" charset="0"/>
                <a:sym typeface="Wingdings" panose="05000000000000000000" pitchFamily="2" charset="2"/>
              </a:rPr>
              <a:t>3</a:t>
            </a:r>
            <a:r>
              <a:rPr lang="en-US" altLang="en-US" sz="2000" smtClean="0">
                <a:cs typeface="Arial" panose="020B0604020202020204" pitchFamily="34" charset="0"/>
                <a:sym typeface="Wingdings" panose="05000000000000000000" pitchFamily="2" charset="2"/>
              </a:rPr>
              <a:t> capacity of the gas syringe?</a:t>
            </a:r>
          </a:p>
          <a:p>
            <a:pPr marL="609600" indent="-609600" eaLnBrk="1" hangingPunct="1">
              <a:buFontTx/>
              <a:buAutoNum type="arabicPeriod"/>
            </a:pPr>
            <a:endParaRPr lang="en-US" altLang="en-US" sz="2000" smtClean="0">
              <a:cs typeface="Arial" panose="020B0604020202020204" pitchFamily="34" charset="0"/>
              <a:sym typeface="Wingdings" panose="05000000000000000000" pitchFamily="2" charset="2"/>
            </a:endParaRPr>
          </a:p>
          <a:p>
            <a:pPr marL="609600" indent="-609600" eaLnBrk="1" hangingPunct="1">
              <a:buFontTx/>
              <a:buNone/>
            </a:pPr>
            <a:r>
              <a:rPr lang="en-US" altLang="en-US" sz="2000" b="1" baseline="30000" smtClean="0">
                <a:solidFill>
                  <a:srgbClr val="FF0000"/>
                </a:solidFill>
                <a:cs typeface="Arial" panose="020B0604020202020204" pitchFamily="34" charset="0"/>
                <a:sym typeface="Wingdings" panose="05000000000000000000" pitchFamily="2" charset="2"/>
              </a:rPr>
              <a:t>	</a:t>
            </a:r>
            <a:r>
              <a:rPr lang="en-US" altLang="en-US" sz="2000" smtClean="0">
                <a:cs typeface="Arial" panose="020B0604020202020204" pitchFamily="34" charset="0"/>
                <a:sym typeface="Wingdings" panose="05000000000000000000" pitchFamily="2" charset="2"/>
              </a:rPr>
              <a:t>2Al + 6HCl  2AlCl</a:t>
            </a:r>
            <a:r>
              <a:rPr lang="en-US" altLang="en-US" sz="2000" baseline="-25000" smtClean="0">
                <a:cs typeface="Arial" panose="020B0604020202020204" pitchFamily="34" charset="0"/>
                <a:sym typeface="Wingdings" panose="05000000000000000000" pitchFamily="2" charset="2"/>
              </a:rPr>
              <a:t>3</a:t>
            </a:r>
            <a:r>
              <a:rPr lang="en-US" altLang="en-US" sz="2000" smtClean="0">
                <a:cs typeface="Arial" panose="020B0604020202020204" pitchFamily="34" charset="0"/>
                <a:sym typeface="Wingdings" panose="05000000000000000000" pitchFamily="2" charset="2"/>
              </a:rPr>
              <a:t> + 3H</a:t>
            </a:r>
            <a:r>
              <a:rPr lang="en-US" altLang="en-US" sz="2000" baseline="-25000" smtClean="0">
                <a:cs typeface="Arial" panose="020B0604020202020204" pitchFamily="34" charset="0"/>
                <a:sym typeface="Wingdings" panose="05000000000000000000" pitchFamily="2" charset="2"/>
              </a:rPr>
              <a:t>2</a:t>
            </a:r>
          </a:p>
          <a:p>
            <a:pPr marL="609600" indent="-609600" eaLnBrk="1" hangingPunct="1">
              <a:buFontTx/>
              <a:buNone/>
            </a:pPr>
            <a:endParaRPr lang="en-US" altLang="en-US" sz="2000" smtClean="0">
              <a:cs typeface="Arial" panose="020B0604020202020204" pitchFamily="34" charset="0"/>
              <a:sym typeface="Wingdings" panose="05000000000000000000" pitchFamily="2" charset="2"/>
            </a:endParaRPr>
          </a:p>
          <a:p>
            <a:pPr marL="609600" indent="-609600" eaLnBrk="1" hangingPunct="1">
              <a:buFontTx/>
              <a:buNone/>
            </a:pPr>
            <a:r>
              <a:rPr lang="en-US" altLang="en-US" sz="2000" smtClean="0">
                <a:cs typeface="Arial" panose="020B0604020202020204" pitchFamily="34" charset="0"/>
                <a:sym typeface="Wingdings" panose="05000000000000000000" pitchFamily="2" charset="2"/>
              </a:rPr>
              <a:t>(Al=27; Molar volume = 24000cm</a:t>
            </a:r>
            <a:r>
              <a:rPr lang="en-US" altLang="en-US" sz="2000" baseline="30000" smtClean="0">
                <a:cs typeface="Arial" panose="020B0604020202020204" pitchFamily="34" charset="0"/>
                <a:sym typeface="Wingdings" panose="05000000000000000000" pitchFamily="2" charset="2"/>
              </a:rPr>
              <a:t>3</a:t>
            </a:r>
            <a:r>
              <a:rPr lang="en-US" altLang="en-US" sz="2000" smtClean="0">
                <a:cs typeface="Arial" panose="020B0604020202020204" pitchFamily="34" charset="0"/>
                <a:sym typeface="Wingdings" panose="05000000000000000000" pitchFamily="2" charset="2"/>
              </a:rPr>
              <a:t> at rtp)</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idx="4294967295"/>
          </p:nvPr>
        </p:nvSpPr>
        <p:spPr>
          <a:xfrm>
            <a:off x="242888" y="-285750"/>
            <a:ext cx="8686800" cy="1143000"/>
          </a:xfrm>
        </p:spPr>
        <p:txBody>
          <a:bodyPr/>
          <a:lstStyle/>
          <a:p>
            <a:pPr eaLnBrk="1" hangingPunct="1"/>
            <a:r>
              <a:rPr lang="en-GB" altLang="en-US" sz="2400" b="1" u="sng" smtClean="0"/>
              <a:t>Calculations from equations involving gases</a:t>
            </a:r>
          </a:p>
        </p:txBody>
      </p:sp>
      <p:sp>
        <p:nvSpPr>
          <p:cNvPr id="53251" name="Rectangle 3"/>
          <p:cNvSpPr>
            <a:spLocks noGrp="1" noChangeArrowheads="1"/>
          </p:cNvSpPr>
          <p:nvPr>
            <p:ph type="body" idx="4294967295"/>
          </p:nvPr>
        </p:nvSpPr>
        <p:spPr>
          <a:xfrm>
            <a:off x="107950" y="404813"/>
            <a:ext cx="9036050" cy="6453187"/>
          </a:xfrm>
        </p:spPr>
        <p:txBody>
          <a:bodyPr/>
          <a:lstStyle/>
          <a:p>
            <a:pPr marL="609600" indent="-609600" eaLnBrk="1" hangingPunct="1">
              <a:lnSpc>
                <a:spcPct val="90000"/>
              </a:lnSpc>
              <a:buFontTx/>
              <a:buNone/>
            </a:pPr>
            <a:r>
              <a:rPr lang="en-GB" altLang="en-US" sz="2000" smtClean="0">
                <a:sym typeface="Wingdings" panose="05000000000000000000" pitchFamily="2" charset="2"/>
              </a:rPr>
              <a:t>Try this:</a:t>
            </a:r>
            <a:endParaRPr lang="en-US" altLang="en-US" sz="2000" smtClean="0">
              <a:cs typeface="Arial" panose="020B0604020202020204" pitchFamily="34" charset="0"/>
              <a:sym typeface="Wingdings" panose="05000000000000000000" pitchFamily="2" charset="2"/>
            </a:endParaRPr>
          </a:p>
          <a:p>
            <a:pPr marL="609600" indent="-609600" eaLnBrk="1" hangingPunct="1">
              <a:lnSpc>
                <a:spcPct val="90000"/>
              </a:lnSpc>
              <a:buFontTx/>
              <a:buAutoNum type="arabicPeriod"/>
            </a:pPr>
            <a:r>
              <a:rPr lang="en-US" altLang="en-US" sz="2000" smtClean="0">
                <a:cs typeface="Arial" panose="020B0604020202020204" pitchFamily="34" charset="0"/>
                <a:sym typeface="Wingdings" panose="05000000000000000000" pitchFamily="2" charset="2"/>
              </a:rPr>
              <a:t>A student carried out an experiment in which she had to produce some hydrogen from the reaction between aluminium and excess dilute hydrochloric acid. In order to measure the volume evolved at room temp and pressure, she collected the hydrogen in a 100cm</a:t>
            </a:r>
            <a:r>
              <a:rPr lang="en-US" altLang="en-US" sz="2000" baseline="30000" smtClean="0">
                <a:cs typeface="Arial" panose="020B0604020202020204" pitchFamily="34" charset="0"/>
                <a:sym typeface="Wingdings" panose="05000000000000000000" pitchFamily="2" charset="2"/>
              </a:rPr>
              <a:t>3</a:t>
            </a:r>
            <a:r>
              <a:rPr lang="en-US" altLang="en-US" sz="2000" smtClean="0">
                <a:cs typeface="Arial" panose="020B0604020202020204" pitchFamily="34" charset="0"/>
                <a:sym typeface="Wingdings" panose="05000000000000000000" pitchFamily="2" charset="2"/>
              </a:rPr>
              <a:t> gas syringe. What is the maximum mass of aluminium she could have used so that she did not exceed the 100cm</a:t>
            </a:r>
            <a:r>
              <a:rPr lang="en-US" altLang="en-US" sz="2000" baseline="30000" smtClean="0">
                <a:cs typeface="Arial" panose="020B0604020202020204" pitchFamily="34" charset="0"/>
                <a:sym typeface="Wingdings" panose="05000000000000000000" pitchFamily="2" charset="2"/>
              </a:rPr>
              <a:t>3</a:t>
            </a:r>
            <a:r>
              <a:rPr lang="en-US" altLang="en-US" sz="2000" smtClean="0">
                <a:cs typeface="Arial" panose="020B0604020202020204" pitchFamily="34" charset="0"/>
                <a:sym typeface="Wingdings" panose="05000000000000000000" pitchFamily="2" charset="2"/>
              </a:rPr>
              <a:t> capacity of the gas syringe?</a:t>
            </a:r>
          </a:p>
          <a:p>
            <a:pPr marL="609600" indent="-609600" eaLnBrk="1" hangingPunct="1">
              <a:lnSpc>
                <a:spcPct val="90000"/>
              </a:lnSpc>
              <a:buFontTx/>
              <a:buAutoNum type="arabicPeriod"/>
            </a:pPr>
            <a:endParaRPr lang="en-US" altLang="en-US" sz="2000" smtClean="0">
              <a:cs typeface="Arial" panose="020B0604020202020204" pitchFamily="34" charset="0"/>
              <a:sym typeface="Wingdings" panose="05000000000000000000" pitchFamily="2" charset="2"/>
            </a:endParaRPr>
          </a:p>
          <a:p>
            <a:pPr marL="609600" indent="-609600" eaLnBrk="1" hangingPunct="1">
              <a:lnSpc>
                <a:spcPct val="90000"/>
              </a:lnSpc>
              <a:buFontTx/>
              <a:buNone/>
            </a:pPr>
            <a:r>
              <a:rPr lang="en-US" altLang="en-US" sz="2000" b="1" baseline="30000" smtClean="0">
                <a:solidFill>
                  <a:srgbClr val="FF0000"/>
                </a:solidFill>
                <a:cs typeface="Arial" panose="020B0604020202020204" pitchFamily="34" charset="0"/>
                <a:sym typeface="Wingdings" panose="05000000000000000000" pitchFamily="2" charset="2"/>
              </a:rPr>
              <a:t>	</a:t>
            </a:r>
            <a:r>
              <a:rPr lang="en-US" altLang="en-US" sz="2000" smtClean="0">
                <a:cs typeface="Arial" panose="020B0604020202020204" pitchFamily="34" charset="0"/>
                <a:sym typeface="Wingdings" panose="05000000000000000000" pitchFamily="2" charset="2"/>
              </a:rPr>
              <a:t>2Al + 6HCl  2AlCl</a:t>
            </a:r>
            <a:r>
              <a:rPr lang="en-US" altLang="en-US" sz="2000" baseline="-25000" smtClean="0">
                <a:cs typeface="Arial" panose="020B0604020202020204" pitchFamily="34" charset="0"/>
                <a:sym typeface="Wingdings" panose="05000000000000000000" pitchFamily="2" charset="2"/>
              </a:rPr>
              <a:t>3</a:t>
            </a:r>
            <a:r>
              <a:rPr lang="en-US" altLang="en-US" sz="2000" smtClean="0">
                <a:cs typeface="Arial" panose="020B0604020202020204" pitchFamily="34" charset="0"/>
                <a:sym typeface="Wingdings" panose="05000000000000000000" pitchFamily="2" charset="2"/>
              </a:rPr>
              <a:t> + 3H</a:t>
            </a:r>
            <a:r>
              <a:rPr lang="en-US" altLang="en-US" sz="2000" baseline="-25000" smtClean="0">
                <a:cs typeface="Arial" panose="020B0604020202020204" pitchFamily="34" charset="0"/>
                <a:sym typeface="Wingdings" panose="05000000000000000000" pitchFamily="2" charset="2"/>
              </a:rPr>
              <a:t>2</a:t>
            </a:r>
          </a:p>
          <a:p>
            <a:pPr marL="609600" indent="-609600" eaLnBrk="1" hangingPunct="1">
              <a:lnSpc>
                <a:spcPct val="90000"/>
              </a:lnSpc>
              <a:buFontTx/>
              <a:buNone/>
            </a:pPr>
            <a:r>
              <a:rPr lang="en-US" altLang="en-US" sz="2000" smtClean="0">
                <a:cs typeface="Arial" panose="020B0604020202020204" pitchFamily="34" charset="0"/>
                <a:sym typeface="Wingdings" panose="05000000000000000000" pitchFamily="2" charset="2"/>
              </a:rPr>
              <a:t>(Al=27; Molar volume = 24000cm</a:t>
            </a:r>
            <a:r>
              <a:rPr lang="en-US" altLang="en-US" sz="2000" baseline="30000" smtClean="0">
                <a:cs typeface="Arial" panose="020B0604020202020204" pitchFamily="34" charset="0"/>
                <a:sym typeface="Wingdings" panose="05000000000000000000" pitchFamily="2" charset="2"/>
              </a:rPr>
              <a:t>3</a:t>
            </a:r>
            <a:r>
              <a:rPr lang="en-US" altLang="en-US" sz="2000" smtClean="0">
                <a:cs typeface="Arial" panose="020B0604020202020204" pitchFamily="34" charset="0"/>
                <a:sym typeface="Wingdings" panose="05000000000000000000" pitchFamily="2" charset="2"/>
              </a:rPr>
              <a:t> at rtp)</a:t>
            </a:r>
          </a:p>
          <a:p>
            <a:pPr marL="609600" indent="-609600" eaLnBrk="1" hangingPunct="1">
              <a:lnSpc>
                <a:spcPct val="90000"/>
              </a:lnSpc>
              <a:buFontTx/>
              <a:buNone/>
            </a:pPr>
            <a:endParaRPr lang="en-US" altLang="en-US" sz="2000" smtClean="0">
              <a:cs typeface="Arial" panose="020B0604020202020204" pitchFamily="34" charset="0"/>
              <a:sym typeface="Wingdings" panose="05000000000000000000" pitchFamily="2" charset="2"/>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idx="4294967295"/>
          </p:nvPr>
        </p:nvSpPr>
        <p:spPr>
          <a:xfrm>
            <a:off x="242888" y="-285750"/>
            <a:ext cx="8686800" cy="1143000"/>
          </a:xfrm>
        </p:spPr>
        <p:txBody>
          <a:bodyPr/>
          <a:lstStyle/>
          <a:p>
            <a:pPr eaLnBrk="1" hangingPunct="1"/>
            <a:r>
              <a:rPr lang="en-GB" altLang="en-US" sz="2400" b="1" u="sng" smtClean="0"/>
              <a:t>Calculations from equations involving gases</a:t>
            </a:r>
          </a:p>
        </p:txBody>
      </p:sp>
      <p:sp>
        <p:nvSpPr>
          <p:cNvPr id="68611" name="Rectangle 3"/>
          <p:cNvSpPr>
            <a:spLocks noGrp="1" noChangeArrowheads="1"/>
          </p:cNvSpPr>
          <p:nvPr>
            <p:ph type="body" idx="4294967295"/>
          </p:nvPr>
        </p:nvSpPr>
        <p:spPr>
          <a:xfrm>
            <a:off x="107950" y="404813"/>
            <a:ext cx="9036050" cy="6453187"/>
          </a:xfrm>
        </p:spPr>
        <p:txBody>
          <a:bodyPr/>
          <a:lstStyle/>
          <a:p>
            <a:pPr marL="609600" indent="-609600" eaLnBrk="1" hangingPunct="1">
              <a:buFontTx/>
              <a:buNone/>
            </a:pPr>
            <a:r>
              <a:rPr lang="en-GB" altLang="en-US" sz="2000" smtClean="0">
                <a:sym typeface="Wingdings" panose="05000000000000000000" pitchFamily="2" charset="2"/>
              </a:rPr>
              <a:t>Try these:</a:t>
            </a:r>
            <a:endParaRPr lang="en-US" altLang="en-US" sz="2000" smtClean="0">
              <a:cs typeface="Arial" panose="020B0604020202020204" pitchFamily="34" charset="0"/>
              <a:sym typeface="Wingdings" panose="05000000000000000000" pitchFamily="2" charset="2"/>
            </a:endParaRPr>
          </a:p>
          <a:p>
            <a:pPr marL="609600" indent="-609600" eaLnBrk="1" hangingPunct="1">
              <a:buFontTx/>
              <a:buAutoNum type="arabicPeriod"/>
            </a:pPr>
            <a:r>
              <a:rPr lang="en-US" altLang="en-US" sz="2000" smtClean="0">
                <a:cs typeface="Arial" panose="020B0604020202020204" pitchFamily="34" charset="0"/>
                <a:sym typeface="Wingdings" panose="05000000000000000000" pitchFamily="2" charset="2"/>
              </a:rPr>
              <a:t>Chlorine can be prepared by heating manganese(IV) oxide with an excess of concentrated hydrochloric acid. What is the maximum volume of chlorine (rtp) that could be obtained from 2.00g of manganese(IV) oxide?</a:t>
            </a:r>
          </a:p>
          <a:p>
            <a:pPr marL="609600" indent="-609600" eaLnBrk="1" hangingPunct="1">
              <a:buFontTx/>
              <a:buAutoNum type="arabicPeriod"/>
            </a:pPr>
            <a:endParaRPr lang="en-US" altLang="en-US" sz="2000" smtClean="0">
              <a:cs typeface="Arial" panose="020B0604020202020204" pitchFamily="34" charset="0"/>
              <a:sym typeface="Wingdings" panose="05000000000000000000" pitchFamily="2" charset="2"/>
            </a:endParaRPr>
          </a:p>
          <a:p>
            <a:pPr marL="609600" indent="-609600" eaLnBrk="1" hangingPunct="1">
              <a:buFontTx/>
              <a:buNone/>
            </a:pPr>
            <a:r>
              <a:rPr lang="en-US" altLang="en-US" sz="2000" smtClean="0">
                <a:cs typeface="Arial" panose="020B0604020202020204" pitchFamily="34" charset="0"/>
                <a:sym typeface="Wingdings" panose="05000000000000000000" pitchFamily="2" charset="2"/>
              </a:rPr>
              <a:t>	MnO</a:t>
            </a:r>
            <a:r>
              <a:rPr lang="en-US" altLang="en-US" sz="2000" baseline="-25000" smtClean="0">
                <a:cs typeface="Arial" panose="020B0604020202020204" pitchFamily="34" charset="0"/>
                <a:sym typeface="Wingdings" panose="05000000000000000000" pitchFamily="2" charset="2"/>
              </a:rPr>
              <a:t>2</a:t>
            </a:r>
            <a:r>
              <a:rPr lang="en-US" altLang="en-US" sz="2000" smtClean="0">
                <a:cs typeface="Arial" panose="020B0604020202020204" pitchFamily="34" charset="0"/>
                <a:sym typeface="Wingdings" panose="05000000000000000000" pitchFamily="2" charset="2"/>
              </a:rPr>
              <a:t>  +  4HCl    MnCl</a:t>
            </a:r>
            <a:r>
              <a:rPr lang="en-US" altLang="en-US" sz="2000" baseline="-25000" smtClean="0">
                <a:cs typeface="Arial" panose="020B0604020202020204" pitchFamily="34" charset="0"/>
                <a:sym typeface="Wingdings" panose="05000000000000000000" pitchFamily="2" charset="2"/>
              </a:rPr>
              <a:t>2</a:t>
            </a:r>
            <a:r>
              <a:rPr lang="en-US" altLang="en-US" sz="2000" smtClean="0">
                <a:cs typeface="Arial" panose="020B0604020202020204" pitchFamily="34" charset="0"/>
                <a:sym typeface="Wingdings" panose="05000000000000000000" pitchFamily="2" charset="2"/>
              </a:rPr>
              <a:t>  +  Cl</a:t>
            </a:r>
            <a:r>
              <a:rPr lang="en-US" altLang="en-US" sz="2000" baseline="-25000" smtClean="0">
                <a:cs typeface="Arial" panose="020B0604020202020204" pitchFamily="34" charset="0"/>
                <a:sym typeface="Wingdings" panose="05000000000000000000" pitchFamily="2" charset="2"/>
              </a:rPr>
              <a:t>2</a:t>
            </a:r>
            <a:r>
              <a:rPr lang="en-US" altLang="en-US" sz="2000" smtClean="0">
                <a:cs typeface="Arial" panose="020B0604020202020204" pitchFamily="34" charset="0"/>
                <a:sym typeface="Wingdings" panose="05000000000000000000" pitchFamily="2" charset="2"/>
              </a:rPr>
              <a:t>  +  2H</a:t>
            </a:r>
            <a:r>
              <a:rPr lang="en-US" altLang="en-US" sz="2000" baseline="-25000" smtClean="0">
                <a:cs typeface="Arial" panose="020B0604020202020204" pitchFamily="34" charset="0"/>
                <a:sym typeface="Wingdings" panose="05000000000000000000" pitchFamily="2" charset="2"/>
              </a:rPr>
              <a:t>2</a:t>
            </a:r>
            <a:r>
              <a:rPr lang="en-US" altLang="en-US" sz="2000" smtClean="0">
                <a:cs typeface="Arial" panose="020B0604020202020204" pitchFamily="34" charset="0"/>
                <a:sym typeface="Wingdings" panose="05000000000000000000" pitchFamily="2" charset="2"/>
              </a:rPr>
              <a:t>O 		(O=16; Mn=55)</a:t>
            </a:r>
          </a:p>
          <a:p>
            <a:pPr marL="609600" indent="-609600" eaLnBrk="1" hangingPunct="1">
              <a:buFontTx/>
              <a:buNone/>
            </a:pPr>
            <a:endParaRPr lang="en-US" altLang="en-US" sz="2000" smtClean="0">
              <a:cs typeface="Arial" panose="020B0604020202020204" pitchFamily="34" charset="0"/>
              <a:sym typeface="Wingdings" panose="05000000000000000000" pitchFamily="2" charset="2"/>
            </a:endParaRPr>
          </a:p>
          <a:p>
            <a:pPr marL="609600" indent="-609600" eaLnBrk="1" hangingPunct="1">
              <a:buFontTx/>
              <a:buNone/>
            </a:pPr>
            <a:endParaRPr lang="en-US" altLang="en-US" sz="2000" smtClean="0">
              <a:cs typeface="Arial" panose="020B0604020202020204" pitchFamily="34" charset="0"/>
              <a:sym typeface="Wingdings" panose="05000000000000000000" pitchFamily="2" charset="2"/>
            </a:endParaRPr>
          </a:p>
          <a:p>
            <a:pPr marL="609600" indent="-609600" eaLnBrk="1" hangingPunct="1">
              <a:buFontTx/>
              <a:buAutoNum type="arabicPeriod" startAt="2"/>
            </a:pPr>
            <a:r>
              <a:rPr lang="en-US" altLang="en-US" sz="2000" smtClean="0">
                <a:cs typeface="Arial" panose="020B0604020202020204" pitchFamily="34" charset="0"/>
                <a:sym typeface="Wingdings" panose="05000000000000000000" pitchFamily="2" charset="2"/>
              </a:rPr>
              <a:t>What mass of potassium nitrate would you have to heat in order to produce 1.00dm</a:t>
            </a:r>
            <a:r>
              <a:rPr lang="en-US" altLang="en-US" sz="2000" baseline="30000" smtClean="0">
                <a:cs typeface="Arial" panose="020B0604020202020204" pitchFamily="34" charset="0"/>
                <a:sym typeface="Wingdings" panose="05000000000000000000" pitchFamily="2" charset="2"/>
              </a:rPr>
              <a:t>3</a:t>
            </a:r>
            <a:r>
              <a:rPr lang="en-US" altLang="en-US" sz="2000" smtClean="0">
                <a:cs typeface="Arial" panose="020B0604020202020204" pitchFamily="34" charset="0"/>
                <a:sym typeface="Wingdings" panose="05000000000000000000" pitchFamily="2" charset="2"/>
              </a:rPr>
              <a:t> of oxygen at rtp?</a:t>
            </a:r>
          </a:p>
          <a:p>
            <a:pPr marL="609600" indent="-609600" eaLnBrk="1" hangingPunct="1">
              <a:buFontTx/>
              <a:buAutoNum type="arabicPeriod" startAt="2"/>
            </a:pPr>
            <a:endParaRPr lang="en-US" altLang="en-US" sz="2000" smtClean="0">
              <a:cs typeface="Arial" panose="020B0604020202020204" pitchFamily="34" charset="0"/>
              <a:sym typeface="Wingdings" panose="05000000000000000000" pitchFamily="2" charset="2"/>
            </a:endParaRPr>
          </a:p>
          <a:p>
            <a:pPr marL="609600" indent="-609600" eaLnBrk="1" hangingPunct="1">
              <a:buFontTx/>
              <a:buNone/>
            </a:pPr>
            <a:r>
              <a:rPr lang="en-US" altLang="en-US" sz="2000" smtClean="0">
                <a:cs typeface="Arial" panose="020B0604020202020204" pitchFamily="34" charset="0"/>
                <a:sym typeface="Wingdings" panose="05000000000000000000" pitchFamily="2" charset="2"/>
              </a:rPr>
              <a:t>	2KNO</a:t>
            </a:r>
            <a:r>
              <a:rPr lang="en-US" altLang="en-US" sz="2000" baseline="-25000" smtClean="0">
                <a:cs typeface="Arial" panose="020B0604020202020204" pitchFamily="34" charset="0"/>
                <a:sym typeface="Wingdings" panose="05000000000000000000" pitchFamily="2" charset="2"/>
              </a:rPr>
              <a:t>3</a:t>
            </a:r>
            <a:r>
              <a:rPr lang="en-US" altLang="en-US" sz="2000" smtClean="0">
                <a:cs typeface="Arial" panose="020B0604020202020204" pitchFamily="34" charset="0"/>
                <a:sym typeface="Wingdings" panose="05000000000000000000" pitchFamily="2" charset="2"/>
              </a:rPr>
              <a:t>    2KNO</a:t>
            </a:r>
            <a:r>
              <a:rPr lang="en-US" altLang="en-US" sz="2000" baseline="-25000" smtClean="0">
                <a:cs typeface="Arial" panose="020B0604020202020204" pitchFamily="34" charset="0"/>
                <a:sym typeface="Wingdings" panose="05000000000000000000" pitchFamily="2" charset="2"/>
              </a:rPr>
              <a:t>2</a:t>
            </a:r>
            <a:r>
              <a:rPr lang="en-US" altLang="en-US" sz="2000" smtClean="0">
                <a:cs typeface="Arial" panose="020B0604020202020204" pitchFamily="34" charset="0"/>
                <a:sym typeface="Wingdings" panose="05000000000000000000" pitchFamily="2" charset="2"/>
              </a:rPr>
              <a:t>  +  O</a:t>
            </a:r>
            <a:r>
              <a:rPr lang="en-US" altLang="en-US" sz="2000" baseline="-25000" smtClean="0">
                <a:cs typeface="Arial" panose="020B0604020202020204" pitchFamily="34" charset="0"/>
                <a:sym typeface="Wingdings" panose="05000000000000000000" pitchFamily="2" charset="2"/>
              </a:rPr>
              <a:t>2</a:t>
            </a:r>
            <a:r>
              <a:rPr lang="en-US" altLang="en-US" sz="2000" smtClean="0">
                <a:cs typeface="Arial" panose="020B0604020202020204" pitchFamily="34" charset="0"/>
                <a:sym typeface="Wingdings" panose="05000000000000000000" pitchFamily="2" charset="2"/>
              </a:rPr>
              <a:t>				(N=14; O=16; K=39)</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8611">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8611">
                                            <p:txEl>
                                              <p:pRg st="3" end="3"/>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8611">
                                            <p:txEl>
                                              <p:pRg st="6" end="6"/>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861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idx="4294967295"/>
          </p:nvPr>
        </p:nvSpPr>
        <p:spPr>
          <a:xfrm>
            <a:off x="242888" y="-285750"/>
            <a:ext cx="8686800" cy="1143000"/>
          </a:xfrm>
        </p:spPr>
        <p:txBody>
          <a:bodyPr/>
          <a:lstStyle/>
          <a:p>
            <a:pPr eaLnBrk="1" hangingPunct="1"/>
            <a:r>
              <a:rPr lang="en-GB" altLang="en-US" sz="2400" b="1" u="sng" smtClean="0"/>
              <a:t>Calculations from equations involving gases</a:t>
            </a:r>
          </a:p>
        </p:txBody>
      </p:sp>
      <p:sp>
        <p:nvSpPr>
          <p:cNvPr id="55299" name="Rectangle 3"/>
          <p:cNvSpPr>
            <a:spLocks noGrp="1" noChangeArrowheads="1"/>
          </p:cNvSpPr>
          <p:nvPr>
            <p:ph type="body" idx="4294967295"/>
          </p:nvPr>
        </p:nvSpPr>
        <p:spPr>
          <a:xfrm>
            <a:off x="107950" y="404813"/>
            <a:ext cx="9036050" cy="6453187"/>
          </a:xfrm>
        </p:spPr>
        <p:txBody>
          <a:bodyPr/>
          <a:lstStyle/>
          <a:p>
            <a:pPr marL="609600" indent="-609600" eaLnBrk="1" hangingPunct="1">
              <a:buFontTx/>
              <a:buNone/>
            </a:pPr>
            <a:r>
              <a:rPr lang="en-GB" altLang="en-US" sz="2000" smtClean="0">
                <a:sym typeface="Wingdings" panose="05000000000000000000" pitchFamily="2" charset="2"/>
              </a:rPr>
              <a:t>Try these:</a:t>
            </a:r>
            <a:endParaRPr lang="en-US" altLang="en-US" sz="2000" smtClean="0">
              <a:cs typeface="Arial" panose="020B0604020202020204" pitchFamily="34" charset="0"/>
              <a:sym typeface="Wingdings" panose="05000000000000000000" pitchFamily="2" charset="2"/>
            </a:endParaRPr>
          </a:p>
          <a:p>
            <a:pPr marL="609600" indent="-609600" eaLnBrk="1" hangingPunct="1">
              <a:buFontTx/>
              <a:buAutoNum type="arabicPeriod"/>
            </a:pPr>
            <a:r>
              <a:rPr lang="en-US" altLang="en-US" sz="2000" smtClean="0">
                <a:cs typeface="Arial" panose="020B0604020202020204" pitchFamily="34" charset="0"/>
                <a:sym typeface="Wingdings" panose="05000000000000000000" pitchFamily="2" charset="2"/>
              </a:rPr>
              <a:t>Chlorine can be prepared by heating manganese(IV) oxide with an excess of concentrated hydrochloric acid. What is the maximum volume of chlorine (rtp) that could be obtained from 2.00g of manganese(IV) oxide?</a:t>
            </a:r>
          </a:p>
          <a:p>
            <a:pPr marL="609600" indent="-609600" eaLnBrk="1" hangingPunct="1">
              <a:buFontTx/>
              <a:buAutoNum type="arabicPeriod"/>
            </a:pPr>
            <a:endParaRPr lang="en-US" altLang="en-US" sz="2000" smtClean="0">
              <a:cs typeface="Arial" panose="020B0604020202020204" pitchFamily="34" charset="0"/>
              <a:sym typeface="Wingdings" panose="05000000000000000000" pitchFamily="2" charset="2"/>
            </a:endParaRPr>
          </a:p>
          <a:p>
            <a:pPr marL="609600" indent="-609600" eaLnBrk="1" hangingPunct="1">
              <a:buFontTx/>
              <a:buNone/>
            </a:pPr>
            <a:r>
              <a:rPr lang="en-US" altLang="en-US" sz="2000" smtClean="0">
                <a:cs typeface="Arial" panose="020B0604020202020204" pitchFamily="34" charset="0"/>
                <a:sym typeface="Wingdings" panose="05000000000000000000" pitchFamily="2" charset="2"/>
              </a:rPr>
              <a:t>	MnO</a:t>
            </a:r>
            <a:r>
              <a:rPr lang="en-US" altLang="en-US" sz="2000" baseline="-25000" smtClean="0">
                <a:cs typeface="Arial" panose="020B0604020202020204" pitchFamily="34" charset="0"/>
                <a:sym typeface="Wingdings" panose="05000000000000000000" pitchFamily="2" charset="2"/>
              </a:rPr>
              <a:t>2</a:t>
            </a:r>
            <a:r>
              <a:rPr lang="en-US" altLang="en-US" sz="2000" smtClean="0">
                <a:cs typeface="Arial" panose="020B0604020202020204" pitchFamily="34" charset="0"/>
                <a:sym typeface="Wingdings" panose="05000000000000000000" pitchFamily="2" charset="2"/>
              </a:rPr>
              <a:t>  +  4HCl    MnCl</a:t>
            </a:r>
            <a:r>
              <a:rPr lang="en-US" altLang="en-US" sz="2000" baseline="-25000" smtClean="0">
                <a:cs typeface="Arial" panose="020B0604020202020204" pitchFamily="34" charset="0"/>
                <a:sym typeface="Wingdings" panose="05000000000000000000" pitchFamily="2" charset="2"/>
              </a:rPr>
              <a:t>2</a:t>
            </a:r>
            <a:r>
              <a:rPr lang="en-US" altLang="en-US" sz="2000" smtClean="0">
                <a:cs typeface="Arial" panose="020B0604020202020204" pitchFamily="34" charset="0"/>
                <a:sym typeface="Wingdings" panose="05000000000000000000" pitchFamily="2" charset="2"/>
              </a:rPr>
              <a:t>  +  Cl</a:t>
            </a:r>
            <a:r>
              <a:rPr lang="en-US" altLang="en-US" sz="2000" baseline="-25000" smtClean="0">
                <a:cs typeface="Arial" panose="020B0604020202020204" pitchFamily="34" charset="0"/>
                <a:sym typeface="Wingdings" panose="05000000000000000000" pitchFamily="2" charset="2"/>
              </a:rPr>
              <a:t>2</a:t>
            </a:r>
            <a:r>
              <a:rPr lang="en-US" altLang="en-US" sz="2000" smtClean="0">
                <a:cs typeface="Arial" panose="020B0604020202020204" pitchFamily="34" charset="0"/>
                <a:sym typeface="Wingdings" panose="05000000000000000000" pitchFamily="2" charset="2"/>
              </a:rPr>
              <a:t>  +  2H</a:t>
            </a:r>
            <a:r>
              <a:rPr lang="en-US" altLang="en-US" sz="2000" baseline="-25000" smtClean="0">
                <a:cs typeface="Arial" panose="020B0604020202020204" pitchFamily="34" charset="0"/>
                <a:sym typeface="Wingdings" panose="05000000000000000000" pitchFamily="2" charset="2"/>
              </a:rPr>
              <a:t>2</a:t>
            </a:r>
            <a:r>
              <a:rPr lang="en-US" altLang="en-US" sz="2000" smtClean="0">
                <a:cs typeface="Arial" panose="020B0604020202020204" pitchFamily="34" charset="0"/>
                <a:sym typeface="Wingdings" panose="05000000000000000000" pitchFamily="2" charset="2"/>
              </a:rPr>
              <a:t>O 		(O=16; Mn=55)</a:t>
            </a:r>
          </a:p>
          <a:p>
            <a:pPr marL="609600" indent="-609600" eaLnBrk="1" hangingPunct="1">
              <a:buFontTx/>
              <a:buNone/>
            </a:pPr>
            <a:endParaRPr lang="en-US" altLang="en-US" sz="2000" smtClean="0">
              <a:cs typeface="Arial" panose="020B0604020202020204" pitchFamily="34" charset="0"/>
              <a:sym typeface="Wingdings" panose="05000000000000000000" pitchFamily="2" charset="2"/>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idx="4294967295"/>
          </p:nvPr>
        </p:nvSpPr>
        <p:spPr>
          <a:xfrm>
            <a:off x="242888" y="-285750"/>
            <a:ext cx="8686800" cy="1143000"/>
          </a:xfrm>
        </p:spPr>
        <p:txBody>
          <a:bodyPr/>
          <a:lstStyle/>
          <a:p>
            <a:pPr eaLnBrk="1" hangingPunct="1"/>
            <a:r>
              <a:rPr lang="en-GB" altLang="en-US" sz="2400" b="1" u="sng" smtClean="0"/>
              <a:t>Calculations from equations involving gases</a:t>
            </a:r>
          </a:p>
        </p:txBody>
      </p:sp>
      <p:sp>
        <p:nvSpPr>
          <p:cNvPr id="56323" name="Rectangle 3"/>
          <p:cNvSpPr>
            <a:spLocks noGrp="1" noChangeArrowheads="1"/>
          </p:cNvSpPr>
          <p:nvPr>
            <p:ph type="body" idx="4294967295"/>
          </p:nvPr>
        </p:nvSpPr>
        <p:spPr>
          <a:xfrm>
            <a:off x="107950" y="404813"/>
            <a:ext cx="9036050" cy="6453187"/>
          </a:xfrm>
        </p:spPr>
        <p:txBody>
          <a:bodyPr/>
          <a:lstStyle/>
          <a:p>
            <a:pPr marL="609600" indent="-609600" eaLnBrk="1" hangingPunct="1">
              <a:buFontTx/>
              <a:buNone/>
            </a:pPr>
            <a:r>
              <a:rPr lang="en-GB" altLang="en-US" sz="2000" smtClean="0">
                <a:sym typeface="Wingdings" panose="05000000000000000000" pitchFamily="2" charset="2"/>
              </a:rPr>
              <a:t>Try these:</a:t>
            </a:r>
            <a:endParaRPr lang="en-US" altLang="en-US" sz="2000" smtClean="0">
              <a:cs typeface="Arial" panose="020B0604020202020204" pitchFamily="34" charset="0"/>
              <a:sym typeface="Wingdings" panose="05000000000000000000" pitchFamily="2" charset="2"/>
            </a:endParaRPr>
          </a:p>
          <a:p>
            <a:pPr marL="609600" indent="-609600" eaLnBrk="1" hangingPunct="1">
              <a:buFontTx/>
              <a:buAutoNum type="arabicPeriod" startAt="2"/>
            </a:pPr>
            <a:r>
              <a:rPr lang="en-US" altLang="en-US" sz="2000" smtClean="0">
                <a:cs typeface="Arial" panose="020B0604020202020204" pitchFamily="34" charset="0"/>
                <a:sym typeface="Wingdings" panose="05000000000000000000" pitchFamily="2" charset="2"/>
              </a:rPr>
              <a:t>What mass of potassium nitrate would you have to heat in order to produce 1.00dm</a:t>
            </a:r>
            <a:r>
              <a:rPr lang="en-US" altLang="en-US" sz="2000" baseline="30000" smtClean="0">
                <a:cs typeface="Arial" panose="020B0604020202020204" pitchFamily="34" charset="0"/>
                <a:sym typeface="Wingdings" panose="05000000000000000000" pitchFamily="2" charset="2"/>
              </a:rPr>
              <a:t>3</a:t>
            </a:r>
            <a:r>
              <a:rPr lang="en-US" altLang="en-US" sz="2000" smtClean="0">
                <a:cs typeface="Arial" panose="020B0604020202020204" pitchFamily="34" charset="0"/>
                <a:sym typeface="Wingdings" panose="05000000000000000000" pitchFamily="2" charset="2"/>
              </a:rPr>
              <a:t> of oxygen at rtp?</a:t>
            </a:r>
          </a:p>
          <a:p>
            <a:pPr marL="609600" indent="-609600" eaLnBrk="1" hangingPunct="1">
              <a:buFontTx/>
              <a:buAutoNum type="arabicPeriod" startAt="2"/>
            </a:pPr>
            <a:endParaRPr lang="en-US" altLang="en-US" sz="2000" smtClean="0">
              <a:cs typeface="Arial" panose="020B0604020202020204" pitchFamily="34" charset="0"/>
              <a:sym typeface="Wingdings" panose="05000000000000000000" pitchFamily="2" charset="2"/>
            </a:endParaRPr>
          </a:p>
          <a:p>
            <a:pPr marL="609600" indent="-609600" eaLnBrk="1" hangingPunct="1">
              <a:buFontTx/>
              <a:buNone/>
            </a:pPr>
            <a:r>
              <a:rPr lang="en-US" altLang="en-US" sz="2000" smtClean="0">
                <a:cs typeface="Arial" panose="020B0604020202020204" pitchFamily="34" charset="0"/>
                <a:sym typeface="Wingdings" panose="05000000000000000000" pitchFamily="2" charset="2"/>
              </a:rPr>
              <a:t>	2KNO</a:t>
            </a:r>
            <a:r>
              <a:rPr lang="en-US" altLang="en-US" sz="2000" baseline="-25000" smtClean="0">
                <a:cs typeface="Arial" panose="020B0604020202020204" pitchFamily="34" charset="0"/>
                <a:sym typeface="Wingdings" panose="05000000000000000000" pitchFamily="2" charset="2"/>
              </a:rPr>
              <a:t>3</a:t>
            </a:r>
            <a:r>
              <a:rPr lang="en-US" altLang="en-US" sz="2000" smtClean="0">
                <a:cs typeface="Arial" panose="020B0604020202020204" pitchFamily="34" charset="0"/>
                <a:sym typeface="Wingdings" panose="05000000000000000000" pitchFamily="2" charset="2"/>
              </a:rPr>
              <a:t>    2KNO</a:t>
            </a:r>
            <a:r>
              <a:rPr lang="en-US" altLang="en-US" sz="2000" baseline="-25000" smtClean="0">
                <a:cs typeface="Arial" panose="020B0604020202020204" pitchFamily="34" charset="0"/>
                <a:sym typeface="Wingdings" panose="05000000000000000000" pitchFamily="2" charset="2"/>
              </a:rPr>
              <a:t>2</a:t>
            </a:r>
            <a:r>
              <a:rPr lang="en-US" altLang="en-US" sz="2000" smtClean="0">
                <a:cs typeface="Arial" panose="020B0604020202020204" pitchFamily="34" charset="0"/>
                <a:sym typeface="Wingdings" panose="05000000000000000000" pitchFamily="2" charset="2"/>
              </a:rPr>
              <a:t>  +  O</a:t>
            </a:r>
            <a:r>
              <a:rPr lang="en-US" altLang="en-US" sz="2000" baseline="-25000" smtClean="0">
                <a:cs typeface="Arial" panose="020B0604020202020204" pitchFamily="34" charset="0"/>
                <a:sym typeface="Wingdings" panose="05000000000000000000" pitchFamily="2" charset="2"/>
              </a:rPr>
              <a:t>2</a:t>
            </a:r>
            <a:r>
              <a:rPr lang="en-US" altLang="en-US" sz="2000" smtClean="0">
                <a:cs typeface="Arial" panose="020B0604020202020204" pitchFamily="34" charset="0"/>
                <a:sym typeface="Wingdings" panose="05000000000000000000" pitchFamily="2" charset="2"/>
              </a:rPr>
              <a:t>				(N=14; O=16; K=39)</a:t>
            </a:r>
          </a:p>
          <a:p>
            <a:pPr marL="609600" indent="-609600" eaLnBrk="1" hangingPunct="1">
              <a:buFontTx/>
              <a:buNone/>
            </a:pPr>
            <a:endParaRPr lang="en-US" altLang="en-US" sz="2000" smtClean="0">
              <a:cs typeface="Arial" panose="020B0604020202020204" pitchFamily="34" charset="0"/>
              <a:sym typeface="Wingdings" panose="05000000000000000000" pitchFamily="2" charset="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171450"/>
            <a:ext cx="8229600" cy="1143000"/>
          </a:xfrm>
        </p:spPr>
        <p:txBody>
          <a:bodyPr/>
          <a:lstStyle/>
          <a:p>
            <a:pPr eaLnBrk="1" hangingPunct="1"/>
            <a:r>
              <a:rPr lang="en-GB" altLang="en-US" sz="4000" b="1" u="sng" smtClean="0"/>
              <a:t>Simple Calculations with Moles</a:t>
            </a:r>
          </a:p>
        </p:txBody>
      </p:sp>
      <p:sp>
        <p:nvSpPr>
          <p:cNvPr id="9219" name="Rectangle 3"/>
          <p:cNvSpPr>
            <a:spLocks noGrp="1" noChangeArrowheads="1"/>
          </p:cNvSpPr>
          <p:nvPr>
            <p:ph type="body" idx="1"/>
          </p:nvPr>
        </p:nvSpPr>
        <p:spPr>
          <a:xfrm>
            <a:off x="457200" y="785813"/>
            <a:ext cx="8229600" cy="5883275"/>
          </a:xfrm>
        </p:spPr>
        <p:txBody>
          <a:bodyPr/>
          <a:lstStyle/>
          <a:p>
            <a:pPr marL="609600" indent="-609600" eaLnBrk="1" hangingPunct="1">
              <a:buFontTx/>
              <a:buNone/>
            </a:pPr>
            <a:r>
              <a:rPr lang="en-GB" altLang="en-US" sz="2000" dirty="0" smtClean="0"/>
              <a:t>Number of moles = 	</a:t>
            </a:r>
            <a:r>
              <a:rPr lang="en-GB" altLang="en-US" sz="2000" u="sng" dirty="0" smtClean="0"/>
              <a:t>	mass (g)		</a:t>
            </a:r>
          </a:p>
          <a:p>
            <a:pPr marL="609600" indent="-609600" eaLnBrk="1" hangingPunct="1">
              <a:buFontTx/>
              <a:buNone/>
            </a:pPr>
            <a:r>
              <a:rPr lang="en-GB" altLang="en-US" sz="2000" dirty="0" smtClean="0"/>
              <a:t>				     mass of 1 mole (g)</a:t>
            </a:r>
          </a:p>
          <a:p>
            <a:pPr marL="609600" indent="-609600" eaLnBrk="1" hangingPunct="1">
              <a:buFontTx/>
              <a:buNone/>
            </a:pPr>
            <a:endParaRPr lang="en-GB" altLang="en-US" sz="2000" dirty="0" smtClean="0"/>
          </a:p>
          <a:p>
            <a:pPr marL="609600" indent="-609600" eaLnBrk="1" hangingPunct="1">
              <a:buFontTx/>
              <a:buAutoNum type="arabicPeriod" startAt="2"/>
            </a:pPr>
            <a:r>
              <a:rPr lang="en-GB" altLang="en-US" sz="2000" dirty="0" smtClean="0"/>
              <a:t>Seawater contains about 30g of ionic sodium chloride, </a:t>
            </a:r>
            <a:r>
              <a:rPr lang="en-GB" altLang="en-US" sz="2000" dirty="0" err="1" smtClean="0"/>
              <a:t>NaCl</a:t>
            </a:r>
            <a:r>
              <a:rPr lang="en-GB" altLang="en-US" sz="2000" dirty="0" smtClean="0"/>
              <a:t>, in every 1000cm</a:t>
            </a:r>
            <a:r>
              <a:rPr lang="en-GB" altLang="en-US" sz="2000" baseline="30000" dirty="0" smtClean="0"/>
              <a:t>3</a:t>
            </a:r>
            <a:r>
              <a:rPr lang="en-GB" altLang="en-US" sz="2000" dirty="0" smtClean="0"/>
              <a:t> of water. What volume of sea water contains 10</a:t>
            </a:r>
            <a:r>
              <a:rPr lang="en-GB" altLang="en-US" sz="2000" baseline="30000" dirty="0" smtClean="0"/>
              <a:t>20</a:t>
            </a:r>
            <a:r>
              <a:rPr lang="en-GB" altLang="en-US" sz="2000" dirty="0" smtClean="0"/>
              <a:t> moles pairs, </a:t>
            </a:r>
            <a:r>
              <a:rPr lang="en-GB" altLang="en-US" sz="2000" dirty="0" err="1" smtClean="0"/>
              <a:t>NaCl</a:t>
            </a:r>
            <a:r>
              <a:rPr lang="en-GB" altLang="en-US" sz="2000" dirty="0" smtClean="0"/>
              <a:t>? (Na=23; Cl=35.5)</a:t>
            </a:r>
          </a:p>
          <a:p>
            <a:pPr marL="609600" indent="-609600" eaLnBrk="1" hangingPunct="1"/>
            <a:endParaRPr lang="en-GB" altLang="en-US" sz="2000" dirty="0" smtClean="0"/>
          </a:p>
          <a:p>
            <a:pPr marL="1009650" lvl="1" indent="-609600" eaLnBrk="1" hangingPunct="1">
              <a:buFontTx/>
              <a:buNone/>
            </a:pPr>
            <a:endParaRPr lang="en-GB" altLang="en-US" sz="1600" dirty="0" smtClean="0"/>
          </a:p>
          <a:p>
            <a:pPr marL="1009650" lvl="1" indent="-609600" eaLnBrk="1" hangingPunct="1"/>
            <a:endParaRPr lang="en-GB" altLang="en-US" sz="16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57200" y="-171450"/>
            <a:ext cx="8229600" cy="1143000"/>
          </a:xfrm>
        </p:spPr>
        <p:txBody>
          <a:bodyPr/>
          <a:lstStyle/>
          <a:p>
            <a:pPr eaLnBrk="1" hangingPunct="1"/>
            <a:r>
              <a:rPr lang="en-GB" altLang="en-US" sz="4000" b="1" u="sng" smtClean="0"/>
              <a:t>Simple Calculations with Moles</a:t>
            </a:r>
          </a:p>
        </p:txBody>
      </p:sp>
      <p:sp>
        <p:nvSpPr>
          <p:cNvPr id="10243" name="Rectangle 3"/>
          <p:cNvSpPr>
            <a:spLocks noGrp="1" noChangeArrowheads="1"/>
          </p:cNvSpPr>
          <p:nvPr>
            <p:ph type="body" idx="1"/>
          </p:nvPr>
        </p:nvSpPr>
        <p:spPr>
          <a:xfrm>
            <a:off x="457200" y="785813"/>
            <a:ext cx="8229600" cy="5883275"/>
          </a:xfrm>
        </p:spPr>
        <p:txBody>
          <a:bodyPr/>
          <a:lstStyle/>
          <a:p>
            <a:pPr marL="609600" indent="-609600" eaLnBrk="1" hangingPunct="1">
              <a:buFontTx/>
              <a:buNone/>
            </a:pPr>
            <a:r>
              <a:rPr lang="en-GB" altLang="en-US" sz="2000" smtClean="0"/>
              <a:t>Number of moles = 	</a:t>
            </a:r>
            <a:r>
              <a:rPr lang="en-GB" altLang="en-US" sz="2000" u="sng" smtClean="0"/>
              <a:t>	mass (g)		</a:t>
            </a:r>
          </a:p>
          <a:p>
            <a:pPr marL="609600" indent="-609600" eaLnBrk="1" hangingPunct="1">
              <a:buFontTx/>
              <a:buNone/>
            </a:pPr>
            <a:r>
              <a:rPr lang="en-GB" altLang="en-US" sz="2000" smtClean="0"/>
              <a:t>				     mass of 1 mole (g)</a:t>
            </a:r>
          </a:p>
          <a:p>
            <a:pPr marL="609600" indent="-609600" eaLnBrk="1" hangingPunct="1">
              <a:buFontTx/>
              <a:buNone/>
            </a:pPr>
            <a:endParaRPr lang="en-GB" altLang="en-US" sz="2000" smtClean="0"/>
          </a:p>
          <a:p>
            <a:pPr marL="609600" indent="-609600" eaLnBrk="1" hangingPunct="1">
              <a:buFontTx/>
              <a:buAutoNum type="arabicPeriod" startAt="3"/>
            </a:pPr>
            <a:r>
              <a:rPr lang="en-GB" altLang="en-US" sz="2000" smtClean="0"/>
              <a:t>Which of the following contains the greatest number of stated particles?</a:t>
            </a:r>
            <a:endParaRPr lang="en-GB" altLang="en-US" sz="1600" baseline="-25000" smtClean="0"/>
          </a:p>
          <a:p>
            <a:pPr marL="1009650" lvl="1" indent="-609600" eaLnBrk="1" hangingPunct="1">
              <a:buFontTx/>
              <a:buAutoNum type="alphaUcPeriod"/>
            </a:pPr>
            <a:r>
              <a:rPr lang="en-GB" altLang="en-US" sz="1600" smtClean="0"/>
              <a:t>Molecules of hydrogen in 1g of hydrogen gas, H</a:t>
            </a:r>
            <a:r>
              <a:rPr lang="en-GB" altLang="en-US" sz="1600" baseline="-25000" smtClean="0"/>
              <a:t>2</a:t>
            </a:r>
            <a:r>
              <a:rPr lang="en-GB" altLang="en-US" sz="1600" smtClean="0"/>
              <a:t>.</a:t>
            </a:r>
          </a:p>
          <a:p>
            <a:pPr marL="1009650" lvl="1" indent="-609600" eaLnBrk="1" hangingPunct="1">
              <a:buFontTx/>
              <a:buAutoNum type="alphaUcPeriod"/>
            </a:pPr>
            <a:r>
              <a:rPr lang="en-GB" altLang="en-US" sz="1600" smtClean="0"/>
              <a:t>Atoms of helium in 1g of helium gas, He.</a:t>
            </a:r>
          </a:p>
          <a:p>
            <a:pPr marL="1009650" lvl="1" indent="-609600" eaLnBrk="1" hangingPunct="1">
              <a:buFontTx/>
              <a:buAutoNum type="alphaUcPeriod"/>
            </a:pPr>
            <a:r>
              <a:rPr lang="en-GB" altLang="en-US" sz="1600" smtClean="0"/>
              <a:t>Atoms of beryllium in 1g of beryllium, Be.</a:t>
            </a:r>
          </a:p>
          <a:p>
            <a:pPr marL="1009650" lvl="1" indent="-609600" eaLnBrk="1" hangingPunct="1">
              <a:buFontTx/>
              <a:buNone/>
            </a:pPr>
            <a:endParaRPr lang="en-GB" altLang="en-US" sz="1600" smtClean="0"/>
          </a:p>
          <a:p>
            <a:pPr marL="1009650" lvl="1" indent="-609600" eaLnBrk="1" hangingPunct="1"/>
            <a:endParaRPr lang="en-GB" altLang="en-US" sz="16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57200" y="-285750"/>
            <a:ext cx="8229600" cy="1143000"/>
          </a:xfrm>
        </p:spPr>
        <p:txBody>
          <a:bodyPr/>
          <a:lstStyle/>
          <a:p>
            <a:pPr eaLnBrk="1" hangingPunct="1"/>
            <a:r>
              <a:rPr lang="en-GB" altLang="en-US" sz="2800" b="1" u="sng" smtClean="0"/>
              <a:t>Using moles and Balanced Equations</a:t>
            </a:r>
          </a:p>
        </p:txBody>
      </p:sp>
      <p:sp>
        <p:nvSpPr>
          <p:cNvPr id="6147" name="Rectangle 3"/>
          <p:cNvSpPr>
            <a:spLocks noGrp="1" noChangeArrowheads="1"/>
          </p:cNvSpPr>
          <p:nvPr>
            <p:ph type="body" idx="1"/>
          </p:nvPr>
        </p:nvSpPr>
        <p:spPr>
          <a:xfrm>
            <a:off x="457200" y="500063"/>
            <a:ext cx="8229600" cy="5883275"/>
          </a:xfrm>
        </p:spPr>
        <p:txBody>
          <a:bodyPr/>
          <a:lstStyle/>
          <a:p>
            <a:pPr marL="609600" indent="-609600" eaLnBrk="1" hangingPunct="1">
              <a:buFontTx/>
              <a:buNone/>
            </a:pPr>
            <a:r>
              <a:rPr lang="en-GB" altLang="en-US" sz="2000" smtClean="0"/>
              <a:t>If you write a formula for a substance in a calculation, it is often </a:t>
            </a:r>
          </a:p>
          <a:p>
            <a:pPr marL="609600" indent="-609600" eaLnBrk="1" hangingPunct="1">
              <a:buFontTx/>
              <a:buNone/>
            </a:pPr>
            <a:r>
              <a:rPr lang="en-GB" altLang="en-US" sz="2000" smtClean="0"/>
              <a:t>convenient to take that formula as meaning 1 mole of that substance. </a:t>
            </a:r>
          </a:p>
          <a:p>
            <a:pPr marL="609600" indent="-609600" eaLnBrk="1" hangingPunct="1">
              <a:buFontTx/>
              <a:buNone/>
            </a:pPr>
            <a:r>
              <a:rPr lang="en-GB" altLang="en-US" sz="2000" smtClean="0"/>
              <a:t>This enables you to attach a mass to it and therefore to work things out </a:t>
            </a:r>
          </a:p>
          <a:p>
            <a:pPr marL="609600" indent="-609600" eaLnBrk="1" hangingPunct="1">
              <a:buFontTx/>
              <a:buNone/>
            </a:pPr>
            <a:r>
              <a:rPr lang="en-GB" altLang="en-US" sz="2000" smtClean="0"/>
              <a:t>from it.</a:t>
            </a:r>
          </a:p>
          <a:p>
            <a:pPr marL="609600" indent="-609600" eaLnBrk="1" hangingPunct="1">
              <a:buFontTx/>
              <a:buNone/>
            </a:pPr>
            <a:endParaRPr lang="en-GB" altLang="en-US" sz="2000" smtClean="0"/>
          </a:p>
          <a:p>
            <a:pPr marL="609600" indent="-609600" eaLnBrk="1" hangingPunct="1">
              <a:buFontTx/>
              <a:buNone/>
            </a:pPr>
            <a:r>
              <a:rPr lang="en-GB" altLang="en-US" sz="2000" smtClean="0"/>
              <a:t>What mass of calcium oxide could be obtained by heating 25g of limestone, CaCO</a:t>
            </a:r>
            <a:r>
              <a:rPr lang="en-GB" altLang="en-US" sz="2000" baseline="-25000" smtClean="0"/>
              <a:t>3</a:t>
            </a:r>
            <a:r>
              <a:rPr lang="en-GB" altLang="en-US" sz="2000" smtClean="0"/>
              <a:t>? (C=12; O=16; Ca=40)</a:t>
            </a:r>
          </a:p>
          <a:p>
            <a:pPr marL="609600" indent="-609600" eaLnBrk="1" hangingPunct="1">
              <a:buFontTx/>
              <a:buNone/>
            </a:pPr>
            <a:endParaRPr lang="en-GB" altLang="en-US" sz="2000" smtClean="0"/>
          </a:p>
          <a:p>
            <a:pPr marL="609600" indent="-609600" eaLnBrk="1" hangingPunct="1">
              <a:buFontTx/>
              <a:buNone/>
            </a:pPr>
            <a:r>
              <a:rPr lang="en-GB" altLang="en-US" sz="2000" smtClean="0"/>
              <a:t>CaCO</a:t>
            </a:r>
            <a:r>
              <a:rPr lang="en-GB" altLang="en-US" sz="2000" baseline="-25000" smtClean="0"/>
              <a:t>3</a:t>
            </a:r>
            <a:r>
              <a:rPr lang="en-GB" altLang="en-US" sz="2000" smtClean="0"/>
              <a:t> </a:t>
            </a:r>
            <a:r>
              <a:rPr lang="en-GB" altLang="en-US" sz="2000" smtClean="0">
                <a:sym typeface="Wingdings" panose="05000000000000000000" pitchFamily="2" charset="2"/>
              </a:rPr>
              <a:t> CaO + CO</a:t>
            </a:r>
            <a:r>
              <a:rPr lang="en-GB" altLang="en-US" sz="2000" baseline="-25000" smtClean="0">
                <a:sym typeface="Wingdings" panose="05000000000000000000" pitchFamily="2" charset="2"/>
              </a:rPr>
              <a:t>2</a:t>
            </a:r>
            <a:endParaRPr lang="en-GB" altLang="en-US" sz="1600" baseline="-25000" smtClean="0"/>
          </a:p>
          <a:p>
            <a:pPr marL="1009650" lvl="1" indent="-609600" eaLnBrk="1" hangingPunct="1"/>
            <a:endParaRPr lang="en-GB" altLang="en-US" sz="1600" smtClean="0"/>
          </a:p>
        </p:txBody>
      </p:sp>
      <p:sp>
        <p:nvSpPr>
          <p:cNvPr id="5" name="TextBox 4"/>
          <p:cNvSpPr txBox="1">
            <a:spLocks noChangeArrowheads="1"/>
          </p:cNvSpPr>
          <p:nvPr/>
        </p:nvSpPr>
        <p:spPr bwMode="auto">
          <a:xfrm>
            <a:off x="71438" y="3929063"/>
            <a:ext cx="3143250" cy="286226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b="1"/>
              <a:t>If your maths is not good put this extra step in;</a:t>
            </a:r>
          </a:p>
          <a:p>
            <a:pPr eaLnBrk="1" hangingPunct="1"/>
            <a:endParaRPr lang="en-GB" altLang="en-US"/>
          </a:p>
          <a:p>
            <a:pPr eaLnBrk="1" hangingPunct="1"/>
            <a:r>
              <a:rPr lang="en-GB" altLang="en-US"/>
              <a:t>100g CaCO</a:t>
            </a:r>
            <a:r>
              <a:rPr lang="en-GB" altLang="en-US" baseline="-25000"/>
              <a:t>3</a:t>
            </a:r>
            <a:r>
              <a:rPr lang="en-GB" altLang="en-US"/>
              <a:t> gives 56g CaO</a:t>
            </a:r>
          </a:p>
          <a:p>
            <a:pPr eaLnBrk="1" hangingPunct="1"/>
            <a:endParaRPr lang="en-GB" altLang="en-US"/>
          </a:p>
          <a:p>
            <a:pPr eaLnBrk="1" hangingPunct="1"/>
            <a:r>
              <a:rPr lang="en-GB" altLang="en-US"/>
              <a:t>1g CaCO</a:t>
            </a:r>
            <a:r>
              <a:rPr lang="en-GB" altLang="en-US" baseline="-25000"/>
              <a:t>3</a:t>
            </a:r>
            <a:r>
              <a:rPr lang="en-GB" altLang="en-US"/>
              <a:t> gives 56/100 of CaO = 0.56g</a:t>
            </a:r>
          </a:p>
          <a:p>
            <a:pPr eaLnBrk="1" hangingPunct="1"/>
            <a:endParaRPr lang="en-GB" altLang="en-US"/>
          </a:p>
          <a:p>
            <a:pPr eaLnBrk="1" hangingPunct="1"/>
            <a:r>
              <a:rPr lang="en-GB" altLang="en-US"/>
              <a:t>25g CaCO</a:t>
            </a:r>
            <a:r>
              <a:rPr lang="en-GB" altLang="en-US" baseline="-25000"/>
              <a:t>3</a:t>
            </a:r>
            <a:r>
              <a:rPr lang="en-GB" altLang="en-US"/>
              <a:t> gives 25 x 0.56g of CaO = 14g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147">
                                            <p:txEl>
                                              <p:pRg st="5" end="5"/>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147">
                                            <p:txEl>
                                              <p:pRg st="7" end="7"/>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57200" y="-285750"/>
            <a:ext cx="8229600" cy="1143000"/>
          </a:xfrm>
        </p:spPr>
        <p:txBody>
          <a:bodyPr/>
          <a:lstStyle/>
          <a:p>
            <a:pPr eaLnBrk="1" hangingPunct="1"/>
            <a:r>
              <a:rPr lang="en-GB" altLang="en-US" sz="2800" b="1" u="sng" smtClean="0"/>
              <a:t>Using moles and Balanced Equations</a:t>
            </a:r>
          </a:p>
        </p:txBody>
      </p:sp>
      <p:sp>
        <p:nvSpPr>
          <p:cNvPr id="6147" name="Rectangle 3"/>
          <p:cNvSpPr>
            <a:spLocks noGrp="1" noChangeArrowheads="1"/>
          </p:cNvSpPr>
          <p:nvPr>
            <p:ph type="body" idx="1"/>
          </p:nvPr>
        </p:nvSpPr>
        <p:spPr>
          <a:xfrm>
            <a:off x="457200" y="500063"/>
            <a:ext cx="8229600" cy="5883275"/>
          </a:xfrm>
        </p:spPr>
        <p:txBody>
          <a:bodyPr/>
          <a:lstStyle/>
          <a:p>
            <a:pPr marL="609600" indent="-609600" eaLnBrk="1" hangingPunct="1">
              <a:buFontTx/>
              <a:buNone/>
            </a:pPr>
            <a:r>
              <a:rPr lang="en-GB" altLang="en-US" sz="2000" smtClean="0"/>
              <a:t>Try these…</a:t>
            </a:r>
          </a:p>
          <a:p>
            <a:pPr marL="609600" indent="-609600" eaLnBrk="1" hangingPunct="1">
              <a:buFontTx/>
              <a:buNone/>
            </a:pPr>
            <a:endParaRPr lang="en-GB" altLang="en-US" sz="2000" smtClean="0"/>
          </a:p>
          <a:p>
            <a:pPr marL="609600" indent="-609600" eaLnBrk="1" hangingPunct="1">
              <a:buFontTx/>
              <a:buAutoNum type="arabicPeriod"/>
            </a:pPr>
            <a:r>
              <a:rPr lang="en-GB" altLang="en-US" sz="2000" smtClean="0"/>
              <a:t>In a blast furnace, haematite, Fe</a:t>
            </a:r>
            <a:r>
              <a:rPr lang="en-GB" altLang="en-US" sz="2000" baseline="-25000" smtClean="0"/>
              <a:t>2</a:t>
            </a:r>
            <a:r>
              <a:rPr lang="en-GB" altLang="en-US" sz="2000" smtClean="0"/>
              <a:t>O</a:t>
            </a:r>
            <a:r>
              <a:rPr lang="en-GB" altLang="en-US" sz="2000" baseline="-25000" smtClean="0"/>
              <a:t>3</a:t>
            </a:r>
            <a:r>
              <a:rPr lang="en-GB" altLang="en-US" sz="2000" smtClean="0"/>
              <a:t>, is converted to iron:</a:t>
            </a:r>
          </a:p>
          <a:p>
            <a:pPr marL="609600" indent="-609600" eaLnBrk="1" hangingPunct="1">
              <a:buFontTx/>
              <a:buNone/>
            </a:pPr>
            <a:endParaRPr lang="en-GB" altLang="en-US" sz="2000" baseline="-25000" smtClean="0"/>
          </a:p>
          <a:p>
            <a:pPr marL="609600" indent="-609600" eaLnBrk="1" hangingPunct="1">
              <a:buFontTx/>
              <a:buNone/>
            </a:pPr>
            <a:r>
              <a:rPr lang="en-GB" altLang="en-US" sz="2000" smtClean="0"/>
              <a:t>Fe</a:t>
            </a:r>
            <a:r>
              <a:rPr lang="en-GB" altLang="en-US" sz="2000" baseline="-25000" smtClean="0"/>
              <a:t>2</a:t>
            </a:r>
            <a:r>
              <a:rPr lang="en-GB" altLang="en-US" sz="2000" smtClean="0"/>
              <a:t>O</a:t>
            </a:r>
            <a:r>
              <a:rPr lang="en-GB" altLang="en-US" sz="2000" baseline="-25000" smtClean="0"/>
              <a:t>3</a:t>
            </a:r>
            <a:r>
              <a:rPr lang="en-GB" altLang="en-US" sz="2000" smtClean="0"/>
              <a:t> + 3CO </a:t>
            </a:r>
            <a:r>
              <a:rPr lang="en-GB" altLang="en-US" sz="2000" smtClean="0">
                <a:sym typeface="Wingdings" panose="05000000000000000000" pitchFamily="2" charset="2"/>
              </a:rPr>
              <a:t> 2Fe + 3CO</a:t>
            </a:r>
            <a:r>
              <a:rPr lang="en-GB" altLang="en-US" sz="2000" baseline="-25000" smtClean="0">
                <a:sym typeface="Wingdings" panose="05000000000000000000" pitchFamily="2" charset="2"/>
              </a:rPr>
              <a:t>2</a:t>
            </a:r>
          </a:p>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None/>
            </a:pPr>
            <a:r>
              <a:rPr lang="en-GB" altLang="en-US" sz="2000" smtClean="0">
                <a:sym typeface="Wingdings" panose="05000000000000000000" pitchFamily="2" charset="2"/>
              </a:rPr>
              <a:t>What mass of iron can be obtained from 16 tonnes of iron oxide?</a:t>
            </a:r>
          </a:p>
          <a:p>
            <a:pPr marL="609600" indent="-609600" eaLnBrk="1" hangingPunct="1">
              <a:buFontTx/>
              <a:buNone/>
            </a:pPr>
            <a:endParaRPr lang="en-GB" altLang="en-US" sz="2000" smtClean="0">
              <a:sym typeface="Wingdings" panose="05000000000000000000" pitchFamily="2" charset="2"/>
            </a:endParaRPr>
          </a:p>
          <a:p>
            <a:pPr marL="609600" indent="-609600" eaLnBrk="1" hangingPunct="1">
              <a:buFontTx/>
              <a:buAutoNum type="arabicPeriod" startAt="2"/>
            </a:pPr>
            <a:r>
              <a:rPr lang="en-GB" altLang="en-US" sz="2000" smtClean="0">
                <a:sym typeface="Wingdings" panose="05000000000000000000" pitchFamily="2" charset="2"/>
              </a:rPr>
              <a:t>Nitric acid is manufactured from nitrogen by converting it into ammonia and then oxidising the ammonia. The equations are:</a:t>
            </a:r>
          </a:p>
          <a:p>
            <a:pPr marL="609600" indent="-609600" eaLnBrk="1" hangingPunct="1">
              <a:buFontTx/>
              <a:buNone/>
            </a:pPr>
            <a:r>
              <a:rPr lang="en-GB" altLang="en-US" sz="2000" smtClean="0">
                <a:sym typeface="Wingdings" panose="05000000000000000000" pitchFamily="2" charset="2"/>
              </a:rPr>
              <a:t>N</a:t>
            </a:r>
            <a:r>
              <a:rPr lang="en-GB" altLang="en-US" sz="2000" baseline="-25000" smtClean="0">
                <a:sym typeface="Wingdings" panose="05000000000000000000" pitchFamily="2" charset="2"/>
              </a:rPr>
              <a:t>2</a:t>
            </a:r>
            <a:r>
              <a:rPr lang="en-GB" altLang="en-US" sz="2000" smtClean="0">
                <a:sym typeface="Wingdings" panose="05000000000000000000" pitchFamily="2" charset="2"/>
              </a:rPr>
              <a:t> + 3H</a:t>
            </a:r>
            <a:r>
              <a:rPr lang="en-GB" altLang="en-US" sz="2000" baseline="-25000" smtClean="0">
                <a:sym typeface="Wingdings" panose="05000000000000000000" pitchFamily="2" charset="2"/>
              </a:rPr>
              <a:t>2</a:t>
            </a:r>
            <a:r>
              <a:rPr lang="en-GB" altLang="en-US" sz="2000" smtClean="0">
                <a:sym typeface="Wingdings" panose="05000000000000000000" pitchFamily="2" charset="2"/>
              </a:rPr>
              <a:t>  2NH</a:t>
            </a:r>
            <a:r>
              <a:rPr lang="en-GB" altLang="en-US" sz="2000" baseline="-25000" smtClean="0">
                <a:sym typeface="Wingdings" panose="05000000000000000000" pitchFamily="2" charset="2"/>
              </a:rPr>
              <a:t>3</a:t>
            </a:r>
          </a:p>
          <a:p>
            <a:pPr marL="609600" indent="-609600" eaLnBrk="1" hangingPunct="1">
              <a:buFontTx/>
              <a:buNone/>
            </a:pPr>
            <a:r>
              <a:rPr lang="en-GB" altLang="en-US" sz="2000" smtClean="0">
                <a:sym typeface="Wingdings" panose="05000000000000000000" pitchFamily="2" charset="2"/>
              </a:rPr>
              <a:t>2NH</a:t>
            </a:r>
            <a:r>
              <a:rPr lang="en-GB" altLang="en-US" sz="2000" baseline="-25000" smtClean="0">
                <a:sym typeface="Wingdings" panose="05000000000000000000" pitchFamily="2" charset="2"/>
              </a:rPr>
              <a:t>3</a:t>
            </a:r>
            <a:r>
              <a:rPr lang="en-GB" altLang="en-US" sz="2000" smtClean="0">
                <a:sym typeface="Wingdings" panose="05000000000000000000" pitchFamily="2" charset="2"/>
              </a:rPr>
              <a:t> + 5O</a:t>
            </a:r>
            <a:r>
              <a:rPr lang="en-GB" altLang="en-US" sz="2000" baseline="-25000" smtClean="0">
                <a:sym typeface="Wingdings" panose="05000000000000000000" pitchFamily="2" charset="2"/>
              </a:rPr>
              <a:t>2</a:t>
            </a:r>
            <a:r>
              <a:rPr lang="en-GB" altLang="en-US" sz="2000" smtClean="0">
                <a:sym typeface="Wingdings" panose="05000000000000000000" pitchFamily="2" charset="2"/>
              </a:rPr>
              <a:t>  4NO + 6H</a:t>
            </a:r>
            <a:r>
              <a:rPr lang="en-GB" altLang="en-US" sz="2000" baseline="-25000" smtClean="0">
                <a:sym typeface="Wingdings" panose="05000000000000000000" pitchFamily="2" charset="2"/>
              </a:rPr>
              <a:t>2</a:t>
            </a:r>
            <a:r>
              <a:rPr lang="en-GB" altLang="en-US" sz="2000" smtClean="0">
                <a:sym typeface="Wingdings" panose="05000000000000000000" pitchFamily="2" charset="2"/>
              </a:rPr>
              <a:t>O</a:t>
            </a:r>
          </a:p>
          <a:p>
            <a:pPr marL="609600" indent="-609600" eaLnBrk="1" hangingPunct="1">
              <a:buFontTx/>
              <a:buNone/>
            </a:pPr>
            <a:r>
              <a:rPr lang="en-GB" altLang="en-US" sz="2000" smtClean="0">
                <a:sym typeface="Wingdings" panose="05000000000000000000" pitchFamily="2" charset="2"/>
              </a:rPr>
              <a:t>2NO + O</a:t>
            </a:r>
            <a:r>
              <a:rPr lang="en-GB" altLang="en-US" sz="2000" baseline="-25000" smtClean="0">
                <a:sym typeface="Wingdings" panose="05000000000000000000" pitchFamily="2" charset="2"/>
              </a:rPr>
              <a:t>2</a:t>
            </a:r>
            <a:r>
              <a:rPr lang="en-GB" altLang="en-US" sz="2000" smtClean="0">
                <a:sym typeface="Wingdings" panose="05000000000000000000" pitchFamily="2" charset="2"/>
              </a:rPr>
              <a:t>  2NO</a:t>
            </a:r>
            <a:r>
              <a:rPr lang="en-GB" altLang="en-US" sz="2000" baseline="-25000" smtClean="0">
                <a:sym typeface="Wingdings" panose="05000000000000000000" pitchFamily="2" charset="2"/>
              </a:rPr>
              <a:t>2</a:t>
            </a:r>
          </a:p>
          <a:p>
            <a:pPr marL="609600" indent="-609600" eaLnBrk="1" hangingPunct="1">
              <a:buFontTx/>
              <a:buNone/>
            </a:pPr>
            <a:r>
              <a:rPr lang="en-GB" altLang="en-US" sz="2000" smtClean="0">
                <a:sym typeface="Wingdings" panose="05000000000000000000" pitchFamily="2" charset="2"/>
              </a:rPr>
              <a:t>2H</a:t>
            </a:r>
            <a:r>
              <a:rPr lang="en-GB" altLang="en-US" sz="2000" baseline="-25000" smtClean="0">
                <a:sym typeface="Wingdings" panose="05000000000000000000" pitchFamily="2" charset="2"/>
              </a:rPr>
              <a:t>2</a:t>
            </a:r>
            <a:r>
              <a:rPr lang="en-GB" altLang="en-US" sz="2000" smtClean="0">
                <a:sym typeface="Wingdings" panose="05000000000000000000" pitchFamily="2" charset="2"/>
              </a:rPr>
              <a:t>O + 4NO</a:t>
            </a:r>
            <a:r>
              <a:rPr lang="en-GB" altLang="en-US" sz="2000" baseline="-25000" smtClean="0">
                <a:sym typeface="Wingdings" panose="05000000000000000000" pitchFamily="2" charset="2"/>
              </a:rPr>
              <a:t>2</a:t>
            </a:r>
            <a:r>
              <a:rPr lang="en-GB" altLang="en-US" sz="2000" smtClean="0">
                <a:sym typeface="Wingdings" panose="05000000000000000000" pitchFamily="2" charset="2"/>
              </a:rPr>
              <a:t> + O</a:t>
            </a:r>
            <a:r>
              <a:rPr lang="en-GB" altLang="en-US" sz="2000" baseline="-25000" smtClean="0">
                <a:sym typeface="Wingdings" panose="05000000000000000000" pitchFamily="2" charset="2"/>
              </a:rPr>
              <a:t>2</a:t>
            </a:r>
            <a:r>
              <a:rPr lang="en-GB" altLang="en-US" sz="2000" smtClean="0">
                <a:sym typeface="Wingdings" panose="05000000000000000000" pitchFamily="2" charset="2"/>
              </a:rPr>
              <a:t>  4HNO</a:t>
            </a:r>
            <a:r>
              <a:rPr lang="en-GB" altLang="en-US" sz="2000" baseline="-25000" smtClean="0">
                <a:sym typeface="Wingdings" panose="05000000000000000000" pitchFamily="2" charset="2"/>
              </a:rPr>
              <a:t>3</a:t>
            </a:r>
          </a:p>
          <a:p>
            <a:pPr marL="609600" indent="-609600" eaLnBrk="1" hangingPunct="1">
              <a:buFontTx/>
              <a:buNone/>
            </a:pPr>
            <a:endParaRPr lang="en-GB" altLang="en-US" sz="2000" baseline="-25000" smtClean="0">
              <a:sym typeface="Wingdings" panose="05000000000000000000" pitchFamily="2" charset="2"/>
            </a:endParaRPr>
          </a:p>
          <a:p>
            <a:pPr marL="609600" indent="-609600" eaLnBrk="1" hangingPunct="1">
              <a:buFontTx/>
              <a:buNone/>
            </a:pPr>
            <a:r>
              <a:rPr lang="en-GB" altLang="en-US" sz="2000" smtClean="0">
                <a:sym typeface="Wingdings" panose="05000000000000000000" pitchFamily="2" charset="2"/>
              </a:rPr>
              <a:t>What mass of nitric acid can be produced from 1 tonne of nitrogen gas?</a:t>
            </a:r>
          </a:p>
          <a:p>
            <a:pPr marL="609600" indent="-609600" eaLnBrk="1" hangingPunct="1">
              <a:buFontTx/>
              <a:buNone/>
            </a:pPr>
            <a:r>
              <a:rPr lang="en-GB" altLang="en-US" sz="2000" smtClean="0">
                <a:sym typeface="Wingdings" panose="05000000000000000000" pitchFamily="2" charset="2"/>
              </a:rPr>
              <a:t>(H=1; N=14; O=16)</a:t>
            </a:r>
            <a:endParaRPr lang="en-GB" altLang="en-US" sz="1600" smtClean="0"/>
          </a:p>
          <a:p>
            <a:pPr marL="1009650" lvl="1" indent="-609600" eaLnBrk="1" hangingPunct="1"/>
            <a:endParaRPr lang="en-GB" altLang="en-US" sz="160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6147">
                                            <p:txEl>
                                              <p:pRg st="2" end="2"/>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147">
                                            <p:txEl>
                                              <p:pRg st="4" end="4"/>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6147">
                                            <p:txEl>
                                              <p:pRg st="6" end="6"/>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6147">
                                            <p:txEl>
                                              <p:pRg st="8" end="8"/>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6147">
                                            <p:txEl>
                                              <p:pRg st="9" end="9"/>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6147">
                                            <p:txEl>
                                              <p:pRg st="10" end="10"/>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6147">
                                            <p:txEl>
                                              <p:pRg st="11" end="11"/>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6147">
                                            <p:txEl>
                                              <p:pRg st="12" end="12"/>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6147">
                                            <p:txEl>
                                              <p:pRg st="14" end="14"/>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nodeType="clickEffect">
                                  <p:stCondLst>
                                    <p:cond delay="0"/>
                                  </p:stCondLst>
                                  <p:childTnLst>
                                    <p:set>
                                      <p:cBhvr>
                                        <p:cTn id="42" dur="1" fill="hold">
                                          <p:stCondLst>
                                            <p:cond delay="0"/>
                                          </p:stCondLst>
                                        </p:cTn>
                                        <p:tgtEl>
                                          <p:spTgt spid="6147">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285750"/>
            <a:ext cx="8229600" cy="1143000"/>
          </a:xfrm>
        </p:spPr>
        <p:txBody>
          <a:bodyPr/>
          <a:lstStyle/>
          <a:p>
            <a:pPr eaLnBrk="1" hangingPunct="1"/>
            <a:r>
              <a:rPr lang="en-GB" altLang="en-US" sz="2800" b="1" u="sng" smtClean="0"/>
              <a:t>Using moles and Balanced Equations</a:t>
            </a:r>
          </a:p>
        </p:txBody>
      </p:sp>
      <p:sp>
        <p:nvSpPr>
          <p:cNvPr id="15363" name="Rectangle 3"/>
          <p:cNvSpPr>
            <a:spLocks noGrp="1" noChangeArrowheads="1"/>
          </p:cNvSpPr>
          <p:nvPr>
            <p:ph type="body" idx="1"/>
          </p:nvPr>
        </p:nvSpPr>
        <p:spPr>
          <a:xfrm>
            <a:off x="457200" y="500063"/>
            <a:ext cx="8229600" cy="5883275"/>
          </a:xfrm>
        </p:spPr>
        <p:txBody>
          <a:bodyPr/>
          <a:lstStyle/>
          <a:p>
            <a:pPr marL="609600" indent="-609600" eaLnBrk="1" hangingPunct="1">
              <a:buFontTx/>
              <a:buNone/>
            </a:pPr>
            <a:r>
              <a:rPr lang="en-GB" altLang="en-US" sz="1800" smtClean="0"/>
              <a:t>Try these…</a:t>
            </a:r>
          </a:p>
          <a:p>
            <a:pPr marL="609600" indent="-609600" eaLnBrk="1" hangingPunct="1">
              <a:buFontTx/>
              <a:buAutoNum type="arabicPeriod"/>
            </a:pPr>
            <a:r>
              <a:rPr lang="en-GB" altLang="en-US" sz="1800" smtClean="0"/>
              <a:t>In a blast furnace, haematite, Fe</a:t>
            </a:r>
            <a:r>
              <a:rPr lang="en-GB" altLang="en-US" sz="1800" baseline="-25000" smtClean="0"/>
              <a:t>2</a:t>
            </a:r>
            <a:r>
              <a:rPr lang="en-GB" altLang="en-US" sz="1800" smtClean="0"/>
              <a:t>O</a:t>
            </a:r>
            <a:r>
              <a:rPr lang="en-GB" altLang="en-US" sz="1800" baseline="-25000" smtClean="0"/>
              <a:t>3</a:t>
            </a:r>
            <a:r>
              <a:rPr lang="en-GB" altLang="en-US" sz="1800" smtClean="0"/>
              <a:t>, is converted to iron:</a:t>
            </a:r>
          </a:p>
          <a:p>
            <a:pPr marL="609600" indent="-609600" eaLnBrk="1" hangingPunct="1">
              <a:buFontTx/>
              <a:buNone/>
            </a:pPr>
            <a:endParaRPr lang="en-GB" altLang="en-US" sz="1800" baseline="-25000" smtClean="0"/>
          </a:p>
          <a:p>
            <a:pPr marL="609600" indent="-609600" eaLnBrk="1" hangingPunct="1">
              <a:buFontTx/>
              <a:buNone/>
            </a:pPr>
            <a:r>
              <a:rPr lang="en-GB" altLang="en-US" sz="1800" smtClean="0"/>
              <a:t>Fe</a:t>
            </a:r>
            <a:r>
              <a:rPr lang="en-GB" altLang="en-US" sz="1800" baseline="-25000" smtClean="0"/>
              <a:t>2</a:t>
            </a:r>
            <a:r>
              <a:rPr lang="en-GB" altLang="en-US" sz="1800" smtClean="0"/>
              <a:t>O</a:t>
            </a:r>
            <a:r>
              <a:rPr lang="en-GB" altLang="en-US" sz="1800" baseline="-25000" smtClean="0"/>
              <a:t>3</a:t>
            </a:r>
            <a:r>
              <a:rPr lang="en-GB" altLang="en-US" sz="1800" smtClean="0"/>
              <a:t> + 3CO </a:t>
            </a:r>
            <a:r>
              <a:rPr lang="en-GB" altLang="en-US" sz="1800" smtClean="0">
                <a:sym typeface="Wingdings" panose="05000000000000000000" pitchFamily="2" charset="2"/>
              </a:rPr>
              <a:t> 2Fe + 3CO</a:t>
            </a:r>
            <a:r>
              <a:rPr lang="en-GB" altLang="en-US" sz="1800" baseline="-25000" smtClean="0">
                <a:sym typeface="Wingdings" panose="05000000000000000000" pitchFamily="2" charset="2"/>
              </a:rPr>
              <a:t>2</a:t>
            </a:r>
          </a:p>
          <a:p>
            <a:pPr marL="609600" indent="-609600" eaLnBrk="1" hangingPunct="1">
              <a:buFontTx/>
              <a:buNone/>
            </a:pPr>
            <a:endParaRPr lang="en-GB" altLang="en-US" sz="1800" smtClean="0">
              <a:sym typeface="Wingdings" panose="05000000000000000000" pitchFamily="2" charset="2"/>
            </a:endParaRPr>
          </a:p>
          <a:p>
            <a:pPr marL="609600" indent="-609600" eaLnBrk="1" hangingPunct="1">
              <a:buFontTx/>
              <a:buNone/>
            </a:pPr>
            <a:r>
              <a:rPr lang="en-GB" altLang="en-US" sz="1800" smtClean="0">
                <a:sym typeface="Wingdings" panose="05000000000000000000" pitchFamily="2" charset="2"/>
              </a:rPr>
              <a:t>What mass of iron can be obtained from 16 tonnes of iron oxide?</a:t>
            </a:r>
            <a:endParaRPr lang="en-GB" altLang="en-US" sz="1800" smtClean="0"/>
          </a:p>
          <a:p>
            <a:pPr marL="1009650" lvl="1" indent="-609600" eaLnBrk="1" hangingPunct="1"/>
            <a:endParaRPr lang="en-GB" altLang="en-US" sz="160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608</TotalTime>
  <Words>2854</Words>
  <Application>Microsoft Office PowerPoint</Application>
  <PresentationFormat>On-screen Show (4:3)</PresentationFormat>
  <Paragraphs>429</Paragraphs>
  <Slides>49</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49</vt:i4>
      </vt:variant>
    </vt:vector>
  </HeadingPairs>
  <TitlesOfParts>
    <vt:vector size="52" baseType="lpstr">
      <vt:lpstr>Arial</vt:lpstr>
      <vt:lpstr>Wingdings</vt:lpstr>
      <vt:lpstr>Default Design</vt:lpstr>
      <vt:lpstr>Simple Calculations with Moles</vt:lpstr>
      <vt:lpstr>Moles</vt:lpstr>
      <vt:lpstr>Simple Calculations with Moles</vt:lpstr>
      <vt:lpstr>Simple Calculations with Moles</vt:lpstr>
      <vt:lpstr>Simple Calculations with Moles</vt:lpstr>
      <vt:lpstr>Simple Calculations with Moles</vt:lpstr>
      <vt:lpstr>Using moles and Balanced Equations</vt:lpstr>
      <vt:lpstr>Using moles and Balanced Equations</vt:lpstr>
      <vt:lpstr>Using moles and Balanced Equations</vt:lpstr>
      <vt:lpstr>Using moles and Balanced Equations</vt:lpstr>
      <vt:lpstr>Using moles and Balanced Equations</vt:lpstr>
      <vt:lpstr>Using moles and Balanced Equations</vt:lpstr>
      <vt:lpstr>Using moles and Balanced Equations</vt:lpstr>
      <vt:lpstr>Using moles to Find Formulae</vt:lpstr>
      <vt:lpstr>Using moles to Find Formulae</vt:lpstr>
      <vt:lpstr>Using moles to Find Formulae</vt:lpstr>
      <vt:lpstr>Using moles to Find Formulae</vt:lpstr>
      <vt:lpstr>Converting Empirical Formulae into Molecular Formulae</vt:lpstr>
      <vt:lpstr>Converting Empirical Formulae into Molecular Formulae</vt:lpstr>
      <vt:lpstr>Converting Empirical Formulae into Molecular Formulae</vt:lpstr>
      <vt:lpstr>Converting Empirical Formulae into Molecular Formulae</vt:lpstr>
      <vt:lpstr>Converting Empirical Formulae into Molecular Formulae</vt:lpstr>
      <vt:lpstr>Converting Empirical Formulae into Molecular Formulae</vt:lpstr>
      <vt:lpstr>Converting Empirical Formulae into Molecular Formulae</vt:lpstr>
      <vt:lpstr>Gas Volumes</vt:lpstr>
      <vt:lpstr>Gas Volumes</vt:lpstr>
      <vt:lpstr>Gas Volumes</vt:lpstr>
      <vt:lpstr>Gas Volumes</vt:lpstr>
      <vt:lpstr>Using Gas Volumes to Determine Equations and Formulae</vt:lpstr>
      <vt:lpstr>Using Gas Volumes to Determine Equations and Formulae</vt:lpstr>
      <vt:lpstr>Using Gas Volumes to Determine Equations and Formulae</vt:lpstr>
      <vt:lpstr>Using Gas Volumes to Determine Equations and Formulae</vt:lpstr>
      <vt:lpstr>Using Gas Volumes to Determine Equations and Formulae</vt:lpstr>
      <vt:lpstr>Using Gas Volumes to Determine Equations and Formulae</vt:lpstr>
      <vt:lpstr>Molar Volume of Gas</vt:lpstr>
      <vt:lpstr>Molar Volume of Gas</vt:lpstr>
      <vt:lpstr>Molar Volume of Gas</vt:lpstr>
      <vt:lpstr>Molar Volume of Gas</vt:lpstr>
      <vt:lpstr>Molar Volume of Gas</vt:lpstr>
      <vt:lpstr>Molar Volume of Gas</vt:lpstr>
      <vt:lpstr>Molar Volume of Gas</vt:lpstr>
      <vt:lpstr>Calculations from equations involving gases</vt:lpstr>
      <vt:lpstr>Calculations from equations involving gases</vt:lpstr>
      <vt:lpstr>Calculations from equations involving gases</vt:lpstr>
      <vt:lpstr>Calculations from equations involving gases</vt:lpstr>
      <vt:lpstr>Calculations from equations involving gases</vt:lpstr>
      <vt:lpstr>Calculations from equations involving gases</vt:lpstr>
      <vt:lpstr>Calculations from equations involving gases</vt:lpstr>
      <vt:lpstr>Calculations from equations involving gases</vt:lpstr>
    </vt:vector>
  </TitlesOfParts>
  <Company>iT/AV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Simple Calculations with Moles</dc:title>
  <dc:creator>iT/AV Services</dc:creator>
  <cp:lastModifiedBy>Alan Glaze</cp:lastModifiedBy>
  <cp:revision>93</cp:revision>
  <dcterms:created xsi:type="dcterms:W3CDTF">2010-04-01T12:20:17Z</dcterms:created>
  <dcterms:modified xsi:type="dcterms:W3CDTF">2017-10-05T15:00:34Z</dcterms:modified>
</cp:coreProperties>
</file>