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2" r:id="rId9"/>
    <p:sldId id="266" r:id="rId10"/>
    <p:sldId id="265" r:id="rId11"/>
    <p:sldId id="264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1474" autoAdjust="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0FDE7-13B5-41FC-9C99-006D77EB5336}" type="datetimeFigureOut">
              <a:rPr lang="en-GB" smtClean="0"/>
              <a:t>13/10/2011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6BC82-A883-44DB-A61D-65D336673A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718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6BC82-A883-44DB-A61D-65D336673AEE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732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6BC82-A883-44DB-A61D-65D336673AE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732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5537-98BF-4989-8643-F4A2B9F4ED25}" type="datetimeFigureOut">
              <a:rPr lang="en-GB" smtClean="0"/>
              <a:t>13/10/2011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50200-5695-4E8A-B176-55B8B33C7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473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5537-98BF-4989-8643-F4A2B9F4ED25}" type="datetimeFigureOut">
              <a:rPr lang="en-GB" smtClean="0"/>
              <a:t>13/10/2011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50200-5695-4E8A-B176-55B8B33C7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8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5537-98BF-4989-8643-F4A2B9F4ED25}" type="datetimeFigureOut">
              <a:rPr lang="en-GB" smtClean="0"/>
              <a:t>13/10/2011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50200-5695-4E8A-B176-55B8B33C7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108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5537-98BF-4989-8643-F4A2B9F4ED25}" type="datetimeFigureOut">
              <a:rPr lang="en-GB" smtClean="0"/>
              <a:t>13/10/2011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50200-5695-4E8A-B176-55B8B33C7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488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5537-98BF-4989-8643-F4A2B9F4ED25}" type="datetimeFigureOut">
              <a:rPr lang="en-GB" smtClean="0"/>
              <a:t>13/10/2011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50200-5695-4E8A-B176-55B8B33C7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5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5537-98BF-4989-8643-F4A2B9F4ED25}" type="datetimeFigureOut">
              <a:rPr lang="en-GB" smtClean="0"/>
              <a:t>13/10/2011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50200-5695-4E8A-B176-55B8B33C7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623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5537-98BF-4989-8643-F4A2B9F4ED25}" type="datetimeFigureOut">
              <a:rPr lang="en-GB" smtClean="0"/>
              <a:t>13/10/2011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50200-5695-4E8A-B176-55B8B33C7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2035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5537-98BF-4989-8643-F4A2B9F4ED25}" type="datetimeFigureOut">
              <a:rPr lang="en-GB" smtClean="0"/>
              <a:t>13/10/2011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50200-5695-4E8A-B176-55B8B33C7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183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5537-98BF-4989-8643-F4A2B9F4ED25}" type="datetimeFigureOut">
              <a:rPr lang="en-GB" smtClean="0"/>
              <a:t>13/10/2011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50200-5695-4E8A-B176-55B8B33C7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896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5537-98BF-4989-8643-F4A2B9F4ED25}" type="datetimeFigureOut">
              <a:rPr lang="en-GB" smtClean="0"/>
              <a:t>13/10/2011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50200-5695-4E8A-B176-55B8B33C7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1638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5537-98BF-4989-8643-F4A2B9F4ED25}" type="datetimeFigureOut">
              <a:rPr lang="en-GB" smtClean="0"/>
              <a:t>13/10/2011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50200-5695-4E8A-B176-55B8B33C7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258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65537-98BF-4989-8643-F4A2B9F4ED25}" type="datetimeFigureOut">
              <a:rPr lang="en-GB" smtClean="0"/>
              <a:t>13/10/2011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50200-5695-4E8A-B176-55B8B33C7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968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mf1852.files.wordpress.com/2009/05/electr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99131" cy="14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pmf1852.files.wordpress.com/2009/05/electr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869" y="0"/>
            <a:ext cx="1399131" cy="14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8550" y="1556792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>
                <a:latin typeface="Comic Sans MS" pitchFamily="66" charset="0"/>
              </a:rPr>
              <a:t>Learning Objectives: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•Define first ionisation energy and successive ionisation energy.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•Explain the factors that influence ionisation energies.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•Predict the number of electrons in each shell as well as the element’s group, using successive ionisation energies.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b="1" u="sng" dirty="0" smtClean="0">
                <a:latin typeface="Comic Sans MS" pitchFamily="66" charset="0"/>
              </a:rPr>
              <a:t>Key Words:</a:t>
            </a:r>
          </a:p>
          <a:p>
            <a:r>
              <a:rPr lang="en-GB" sz="2400" dirty="0" smtClean="0">
                <a:latin typeface="Comic Sans MS" pitchFamily="66" charset="0"/>
              </a:rPr>
              <a:t>Electrons, first ionisation energy, successive ionisation energies, electron shielding.  </a:t>
            </a:r>
            <a:r>
              <a:rPr lang="en-GB" sz="2400" b="1" u="sng" dirty="0" smtClean="0">
                <a:latin typeface="Comic Sans MS" pitchFamily="66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75656" y="188640"/>
            <a:ext cx="62692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Electron Shells and Ionisation Energies</a:t>
            </a:r>
            <a:endParaRPr lang="en-GB" sz="32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230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mf1852.files.wordpress.com/2009/05/electr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99131" cy="14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pmf1852.files.wordpress.com/2009/05/electr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869" y="0"/>
            <a:ext cx="1399131" cy="14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8550" y="1556792"/>
            <a:ext cx="9144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>
                <a:latin typeface="Comic Sans MS" pitchFamily="66" charset="0"/>
              </a:rPr>
              <a:t>Learning Objectives:</a:t>
            </a:r>
          </a:p>
          <a:p>
            <a:endParaRPr lang="en-GB" sz="2400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•State </a:t>
            </a:r>
            <a:r>
              <a:rPr lang="en-GB" sz="2400" dirty="0">
                <a:latin typeface="Comic Sans MS" pitchFamily="66" charset="0"/>
              </a:rPr>
              <a:t>the number of electrons that can fill the first four shells of an atom.</a:t>
            </a:r>
          </a:p>
          <a:p>
            <a:endParaRPr lang="en-GB" sz="2400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•Define </a:t>
            </a:r>
            <a:r>
              <a:rPr lang="en-GB" sz="2400" dirty="0">
                <a:latin typeface="Comic Sans MS" pitchFamily="66" charset="0"/>
              </a:rPr>
              <a:t>an orbital.</a:t>
            </a:r>
          </a:p>
          <a:p>
            <a:endParaRPr lang="en-GB" sz="2400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•Describe </a:t>
            </a:r>
            <a:r>
              <a:rPr lang="en-GB" sz="2400" dirty="0">
                <a:latin typeface="Comic Sans MS" pitchFamily="66" charset="0"/>
              </a:rPr>
              <a:t>the shapes of s- and p-orbitals. 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b="1" u="sng" dirty="0" smtClean="0">
                <a:latin typeface="Comic Sans MS" pitchFamily="66" charset="0"/>
              </a:rPr>
              <a:t>Key Words:</a:t>
            </a:r>
          </a:p>
          <a:p>
            <a:r>
              <a:rPr lang="en-GB" sz="2400" dirty="0" smtClean="0">
                <a:latin typeface="Comic Sans MS" pitchFamily="66" charset="0"/>
              </a:rPr>
              <a:t>Electrons, shell, atomic orbital, energy level, principal quantum number.  </a:t>
            </a:r>
            <a:r>
              <a:rPr lang="en-GB" sz="2400" b="1" u="sng" dirty="0" smtClean="0">
                <a:latin typeface="Comic Sans MS" pitchFamily="66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75656" y="188640"/>
            <a:ext cx="6269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Electron Shells and Orbitals</a:t>
            </a:r>
            <a:endParaRPr lang="en-GB" sz="32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183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mf1852.files.wordpress.com/2009/05/electron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99131" cy="14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pmf1852.files.wordpress.com/2009/05/electron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869" y="0"/>
            <a:ext cx="1399131" cy="14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1464767"/>
            <a:ext cx="9144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We have seen that plotting </a:t>
            </a:r>
            <a:r>
              <a:rPr lang="en-GB" sz="2000" dirty="0" smtClean="0">
                <a:latin typeface="Comic Sans MS" pitchFamily="66" charset="0"/>
              </a:rPr>
              <a:t>successive I.E’s provides evidence for: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>
                <a:latin typeface="Comic Sans MS" pitchFamily="66" charset="0"/>
              </a:rPr>
              <a:t>The presence of </a:t>
            </a:r>
            <a:r>
              <a:rPr lang="en-GB" sz="2000" b="1" dirty="0" smtClean="0">
                <a:latin typeface="Comic Sans MS" pitchFamily="66" charset="0"/>
              </a:rPr>
              <a:t>shells</a:t>
            </a:r>
            <a:r>
              <a:rPr lang="en-GB" sz="2000" dirty="0" smtClean="0">
                <a:latin typeface="Comic Sans MS" pitchFamily="66" charset="0"/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>
                <a:latin typeface="Comic Sans MS" pitchFamily="66" charset="0"/>
              </a:rPr>
              <a:t>The number of electrons in each shell. 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000" dirty="0">
              <a:latin typeface="Comic Sans MS" pitchFamily="66" charset="0"/>
            </a:endParaRPr>
          </a:p>
          <a:p>
            <a:r>
              <a:rPr lang="en-GB" sz="2000" dirty="0" smtClean="0">
                <a:latin typeface="Comic Sans MS" pitchFamily="66" charset="0"/>
              </a:rPr>
              <a:t>Quantum numbers are used to describe the electrons in atoms.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b="1" dirty="0" smtClean="0">
                <a:latin typeface="Comic Sans MS" pitchFamily="66" charset="0"/>
              </a:rPr>
              <a:t>The principal quantum number, </a:t>
            </a:r>
            <a:r>
              <a:rPr lang="en-GB" sz="2000" i="1" dirty="0" smtClean="0">
                <a:latin typeface="Comic Sans MS" pitchFamily="66" charset="0"/>
              </a:rPr>
              <a:t>n</a:t>
            </a:r>
            <a:r>
              <a:rPr lang="en-GB" sz="2000" dirty="0" smtClean="0">
                <a:latin typeface="Comic Sans MS" pitchFamily="66" charset="0"/>
              </a:rPr>
              <a:t>, indicates the shell that the electrons are in.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>
                <a:latin typeface="Comic Sans MS" pitchFamily="66" charset="0"/>
              </a:rPr>
              <a:t>Different shells have different principal quantum numbers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>
                <a:latin typeface="Comic Sans MS" pitchFamily="66" charset="0"/>
              </a:rPr>
              <a:t>The larger the value of </a:t>
            </a:r>
            <a:r>
              <a:rPr lang="en-GB" sz="2000" i="1" dirty="0" smtClean="0">
                <a:latin typeface="Comic Sans MS" pitchFamily="66" charset="0"/>
              </a:rPr>
              <a:t>n</a:t>
            </a:r>
            <a:r>
              <a:rPr lang="en-GB" sz="2000" dirty="0" smtClean="0">
                <a:latin typeface="Comic Sans MS" pitchFamily="66" charset="0"/>
              </a:rPr>
              <a:t>, the further the shells is from the nucleus and the higher the energy level. </a:t>
            </a:r>
            <a:endParaRPr lang="en-GB" sz="2000" dirty="0" smtClean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5656" y="188640"/>
            <a:ext cx="6269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Energy Levels or Shells</a:t>
            </a:r>
            <a:endParaRPr lang="en-GB" sz="3200" b="1" dirty="0">
              <a:latin typeface="Comic Sans MS" pitchFamily="66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97038"/>
              </p:ext>
            </p:extLst>
          </p:nvPr>
        </p:nvGraphicFramePr>
        <p:xfrm>
          <a:off x="2915816" y="4654869"/>
          <a:ext cx="3823813" cy="19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980"/>
                <a:gridCol w="1801649"/>
                <a:gridCol w="165618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i="1" dirty="0" smtClean="0"/>
                        <a:t>n</a:t>
                      </a:r>
                      <a:endParaRPr lang="en-GB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Shell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Electrons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r>
                        <a:rPr lang="en-GB" baseline="30000" dirty="0" smtClean="0"/>
                        <a:t>st</a:t>
                      </a:r>
                      <a:r>
                        <a:rPr lang="en-GB" dirty="0" smtClean="0"/>
                        <a:t> Shell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2</a:t>
                      </a:r>
                      <a:r>
                        <a:rPr lang="en-GB" baseline="30000" dirty="0" smtClean="0"/>
                        <a:t>nd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smtClean="0"/>
                        <a:t>Shell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3</a:t>
                      </a:r>
                      <a:r>
                        <a:rPr lang="en-GB" baseline="30000" dirty="0" smtClean="0"/>
                        <a:t>rd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smtClean="0"/>
                        <a:t>Shell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18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4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smtClean="0"/>
                        <a:t>Shell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32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5902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mf1852.files.wordpress.com/2009/05/electron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99131" cy="14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pmf1852.files.wordpress.com/2009/05/electron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869" y="0"/>
            <a:ext cx="1399131" cy="14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1464767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 smtClean="0">
                <a:latin typeface="Comic Sans MS" pitchFamily="66" charset="0"/>
              </a:rPr>
              <a:t>Atomic Orbital:</a:t>
            </a:r>
            <a:r>
              <a:rPr lang="en-GB" sz="2000" dirty="0" smtClean="0">
                <a:latin typeface="Comic Sans MS" pitchFamily="66" charset="0"/>
              </a:rPr>
              <a:t> is a region within an atom that can hold up to two electrons, with opposite spins.</a:t>
            </a:r>
          </a:p>
          <a:p>
            <a:endParaRPr lang="en-GB" sz="2000" b="1" u="sng" dirty="0">
              <a:latin typeface="Comic Sans MS" pitchFamily="66" charset="0"/>
            </a:endParaRPr>
          </a:p>
          <a:p>
            <a:r>
              <a:rPr lang="en-GB" sz="2000" dirty="0" smtClean="0">
                <a:latin typeface="Comic Sans MS" pitchFamily="66" charset="0"/>
              </a:rPr>
              <a:t>There are rules governing where electrons are allowed to be within each shell. </a:t>
            </a:r>
            <a:endParaRPr lang="en-GB" sz="2000" dirty="0" smtClean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5656" y="188640"/>
            <a:ext cx="6269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Atomic Orbitals</a:t>
            </a:r>
            <a:endParaRPr lang="en-GB" sz="32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47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pmf1852.files.wordpress.com/2009/05/electr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869" y="0"/>
            <a:ext cx="1399131" cy="14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475656" y="188640"/>
            <a:ext cx="6269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Plasma Displays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2050" name="Picture 2" descr="http://www.plasmatvbuyingguide.com/plasmatvpics/panasonic-newSta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8760"/>
            <a:ext cx="3604917" cy="2915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28445" y="1422450"/>
            <a:ext cx="5112568" cy="4791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Plasma TVs have large flat panel displays. The screes consists of hundreds of tiny cells. Each cell hols a mixture of the gasses neon and xenon between two glass plates. </a:t>
            </a:r>
          </a:p>
          <a:p>
            <a:endParaRPr lang="en-GB" sz="2000" dirty="0">
              <a:latin typeface="Comic Sans MS" pitchFamily="66" charset="0"/>
            </a:endParaRPr>
          </a:p>
          <a:p>
            <a:r>
              <a:rPr lang="en-GB" sz="2000" dirty="0" smtClean="0">
                <a:latin typeface="Comic Sans MS" pitchFamily="66" charset="0"/>
              </a:rPr>
              <a:t>The gas is electrically ionised to form a mix of positive ions and negative electrons: </a:t>
            </a:r>
          </a:p>
          <a:p>
            <a:r>
              <a:rPr lang="en-GB" sz="2000" dirty="0" smtClean="0">
                <a:latin typeface="Comic Sans MS" pitchFamily="66" charset="0"/>
              </a:rPr>
              <a:t>Ne(g) </a:t>
            </a:r>
            <a:r>
              <a:rPr lang="en-GB" sz="2000" dirty="0" smtClean="0">
                <a:latin typeface="Comic Sans MS" pitchFamily="66" charset="0"/>
                <a:sym typeface="Wingdings" pitchFamily="2" charset="2"/>
              </a:rPr>
              <a:t> Ne</a:t>
            </a:r>
            <a:r>
              <a:rPr lang="en-GB" sz="2000" baseline="30000" dirty="0" smtClean="0">
                <a:latin typeface="Comic Sans MS" pitchFamily="66" charset="0"/>
                <a:sym typeface="Wingdings" pitchFamily="2" charset="2"/>
              </a:rPr>
              <a:t>+</a:t>
            </a:r>
            <a:r>
              <a:rPr lang="en-GB" sz="2000" dirty="0" smtClean="0">
                <a:latin typeface="Comic Sans MS" pitchFamily="66" charset="0"/>
                <a:sym typeface="Wingdings" pitchFamily="2" charset="2"/>
              </a:rPr>
              <a:t>(g) + e</a:t>
            </a:r>
            <a:r>
              <a:rPr lang="en-GB" sz="2000" baseline="30000" dirty="0" smtClean="0">
                <a:latin typeface="Comic Sans MS" pitchFamily="66" charset="0"/>
                <a:sym typeface="Wingdings" pitchFamily="2" charset="2"/>
              </a:rPr>
              <a:t>-      </a:t>
            </a:r>
          </a:p>
          <a:p>
            <a:r>
              <a:rPr lang="en-GB" sz="2000" dirty="0" err="1" smtClean="0">
                <a:latin typeface="Comic Sans MS" pitchFamily="66" charset="0"/>
                <a:sym typeface="Wingdings" pitchFamily="2" charset="2"/>
              </a:rPr>
              <a:t>X</a:t>
            </a:r>
            <a:r>
              <a:rPr lang="en-GB" sz="2000" dirty="0" err="1" smtClean="0">
                <a:latin typeface="Comic Sans MS" pitchFamily="66" charset="0"/>
              </a:rPr>
              <a:t>e</a:t>
            </a:r>
            <a:r>
              <a:rPr lang="en-GB" sz="2000" dirty="0" smtClean="0">
                <a:latin typeface="Comic Sans MS" pitchFamily="66" charset="0"/>
              </a:rPr>
              <a:t>(g) </a:t>
            </a:r>
            <a:r>
              <a:rPr lang="en-GB" sz="2000" dirty="0" smtClean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2000" dirty="0" err="1" smtClean="0">
                <a:latin typeface="Comic Sans MS" pitchFamily="66" charset="0"/>
                <a:sym typeface="Wingdings" pitchFamily="2" charset="2"/>
              </a:rPr>
              <a:t>Xe</a:t>
            </a:r>
            <a:r>
              <a:rPr lang="en-GB" sz="2000" baseline="30000" dirty="0" smtClean="0">
                <a:latin typeface="Comic Sans MS" pitchFamily="66" charset="0"/>
                <a:sym typeface="Wingdings" pitchFamily="2" charset="2"/>
              </a:rPr>
              <a:t>+</a:t>
            </a:r>
            <a:r>
              <a:rPr lang="en-GB" sz="2000" dirty="0" smtClean="0">
                <a:latin typeface="Comic Sans MS" pitchFamily="66" charset="0"/>
                <a:sym typeface="Wingdings" pitchFamily="2" charset="2"/>
              </a:rPr>
              <a:t>(g) + e</a:t>
            </a:r>
            <a:r>
              <a:rPr lang="en-GB" sz="2000" baseline="30000" dirty="0" smtClean="0">
                <a:latin typeface="Comic Sans MS" pitchFamily="66" charset="0"/>
                <a:sym typeface="Wingdings" pitchFamily="2" charset="2"/>
              </a:rPr>
              <a:t>-</a:t>
            </a:r>
            <a:endParaRPr lang="en-GB" sz="2000" baseline="30000" dirty="0" smtClean="0">
              <a:latin typeface="Comic Sans MS" pitchFamily="66" charset="0"/>
            </a:endParaRPr>
          </a:p>
          <a:p>
            <a:endParaRPr lang="en-GB" sz="2000" baseline="30000" dirty="0" smtClean="0">
              <a:latin typeface="Comic Sans MS" pitchFamily="66" charset="0"/>
            </a:endParaRPr>
          </a:p>
          <a:p>
            <a:endParaRPr lang="en-GB" sz="2400" b="1" u="sng" dirty="0">
              <a:latin typeface="Comic Sans MS" pitchFamily="66" charset="0"/>
            </a:endParaRPr>
          </a:p>
          <a:p>
            <a:r>
              <a:rPr lang="en-GB" sz="2400" b="1" u="sng" dirty="0" smtClean="0">
                <a:latin typeface="Comic Sans MS" pitchFamily="66" charset="0"/>
              </a:rPr>
              <a:t/>
            </a:r>
            <a:br>
              <a:rPr lang="en-GB" sz="2400" b="1" u="sng" dirty="0" smtClean="0">
                <a:latin typeface="Comic Sans MS" pitchFamily="66" charset="0"/>
              </a:rPr>
            </a:br>
            <a:endParaRPr lang="en-GB" sz="2400" b="1" u="sng" dirty="0" smtClean="0">
              <a:latin typeface="Comic Sans MS" pitchFamily="66" charset="0"/>
            </a:endParaRPr>
          </a:p>
        </p:txBody>
      </p:sp>
      <p:pic>
        <p:nvPicPr>
          <p:cNvPr id="1026" name="Picture 2" descr="http://pmf1852.files.wordpress.com/2009/05/electr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99131" cy="14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-1490" y="5157192"/>
            <a:ext cx="91454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This ionisation process requires energy. The mixture of positive ions and negative electrons is called a plasma. </a:t>
            </a:r>
          </a:p>
          <a:p>
            <a:endParaRPr lang="en-GB" sz="2400" dirty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The presence of plasma causes the screen to emit light</a:t>
            </a:r>
          </a:p>
        </p:txBody>
      </p:sp>
    </p:spTree>
    <p:extLst>
      <p:ext uri="{BB962C8B-B14F-4D97-AF65-F5344CB8AC3E}">
        <p14:creationId xmlns:p14="http://schemas.microsoft.com/office/powerpoint/2010/main" val="3568138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pmf1852.files.wordpress.com/2009/05/electr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869" y="0"/>
            <a:ext cx="1399131" cy="14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475656" y="188640"/>
            <a:ext cx="6269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Ionisation Energy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2050" name="Picture 2" descr="http://www.plasmatvbuyingguide.com/plasmatvpics/panasonic-newSta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8760"/>
            <a:ext cx="3604917" cy="2915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28445" y="1422450"/>
            <a:ext cx="5112568" cy="4483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The energy needed to form these positive ions is known as the ionisation energy. These energies provide evidence for a model of the atom in which electrons are arranged in shells. </a:t>
            </a:r>
          </a:p>
          <a:p>
            <a:endParaRPr lang="en-GB" sz="2000" dirty="0">
              <a:latin typeface="Comic Sans MS" pitchFamily="66" charset="0"/>
            </a:endParaRPr>
          </a:p>
          <a:p>
            <a:r>
              <a:rPr lang="en-GB" sz="2000" dirty="0" smtClean="0">
                <a:latin typeface="Comic Sans MS" pitchFamily="66" charset="0"/>
              </a:rPr>
              <a:t>The first ionisation energy (1</a:t>
            </a:r>
            <a:r>
              <a:rPr lang="en-GB" sz="2000" baseline="30000" dirty="0" smtClean="0">
                <a:latin typeface="Comic Sans MS" pitchFamily="66" charset="0"/>
              </a:rPr>
              <a:t>st</a:t>
            </a:r>
            <a:r>
              <a:rPr lang="en-GB" sz="2000" dirty="0" smtClean="0">
                <a:latin typeface="Comic Sans MS" pitchFamily="66" charset="0"/>
              </a:rPr>
              <a:t> I.E.) is a measure of how easily an atom looses and electron to form a 1+ ion</a:t>
            </a:r>
          </a:p>
          <a:p>
            <a:r>
              <a:rPr lang="en-GB" sz="2000" dirty="0" smtClean="0">
                <a:latin typeface="Comic Sans MS" pitchFamily="66" charset="0"/>
              </a:rPr>
              <a:t> </a:t>
            </a:r>
          </a:p>
          <a:p>
            <a:endParaRPr lang="en-GB" sz="2000" baseline="30000" dirty="0" smtClean="0">
              <a:latin typeface="Comic Sans MS" pitchFamily="66" charset="0"/>
            </a:endParaRPr>
          </a:p>
          <a:p>
            <a:endParaRPr lang="en-GB" sz="2400" b="1" u="sng" dirty="0">
              <a:latin typeface="Comic Sans MS" pitchFamily="66" charset="0"/>
            </a:endParaRPr>
          </a:p>
          <a:p>
            <a:r>
              <a:rPr lang="en-GB" sz="2400" b="1" u="sng" dirty="0" smtClean="0">
                <a:latin typeface="Comic Sans MS" pitchFamily="66" charset="0"/>
              </a:rPr>
              <a:t/>
            </a:r>
            <a:br>
              <a:rPr lang="en-GB" sz="2400" b="1" u="sng" dirty="0" smtClean="0">
                <a:latin typeface="Comic Sans MS" pitchFamily="66" charset="0"/>
              </a:rPr>
            </a:br>
            <a:endParaRPr lang="en-GB" sz="2400" b="1" u="sng" dirty="0" smtClean="0">
              <a:latin typeface="Comic Sans MS" pitchFamily="66" charset="0"/>
            </a:endParaRPr>
          </a:p>
        </p:txBody>
      </p:sp>
      <p:pic>
        <p:nvPicPr>
          <p:cNvPr id="1026" name="Picture 2" descr="http://pmf1852.files.wordpress.com/2009/05/electr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99131" cy="14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-1490" y="5157192"/>
            <a:ext cx="91454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Comic Sans MS" pitchFamily="66" charset="0"/>
              </a:rPr>
              <a:t>Na(g</a:t>
            </a:r>
            <a:r>
              <a:rPr lang="en-GB" sz="3600" dirty="0">
                <a:latin typeface="Comic Sans MS" pitchFamily="66" charset="0"/>
              </a:rPr>
              <a:t>) </a:t>
            </a:r>
            <a:r>
              <a:rPr lang="en-GB" sz="36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3600" dirty="0" smtClean="0">
                <a:latin typeface="Comic Sans MS" pitchFamily="66" charset="0"/>
                <a:sym typeface="Wingdings" pitchFamily="2" charset="2"/>
              </a:rPr>
              <a:t>Na</a:t>
            </a:r>
            <a:r>
              <a:rPr lang="en-GB" sz="3600" baseline="30000" dirty="0" smtClean="0">
                <a:latin typeface="Comic Sans MS" pitchFamily="66" charset="0"/>
                <a:sym typeface="Wingdings" pitchFamily="2" charset="2"/>
              </a:rPr>
              <a:t>+</a:t>
            </a:r>
            <a:r>
              <a:rPr lang="en-GB" sz="3600" dirty="0" smtClean="0">
                <a:latin typeface="Comic Sans MS" pitchFamily="66" charset="0"/>
                <a:sym typeface="Wingdings" pitchFamily="2" charset="2"/>
              </a:rPr>
              <a:t>(</a:t>
            </a:r>
            <a:r>
              <a:rPr lang="en-GB" sz="3600" dirty="0">
                <a:latin typeface="Comic Sans MS" pitchFamily="66" charset="0"/>
                <a:sym typeface="Wingdings" pitchFamily="2" charset="2"/>
              </a:rPr>
              <a:t>g) + </a:t>
            </a:r>
            <a:r>
              <a:rPr lang="en-GB" sz="3600" dirty="0" smtClean="0">
                <a:latin typeface="Comic Sans MS" pitchFamily="66" charset="0"/>
                <a:sym typeface="Wingdings" pitchFamily="2" charset="2"/>
              </a:rPr>
              <a:t>e</a:t>
            </a:r>
            <a:r>
              <a:rPr lang="en-GB" sz="3600" baseline="30000" dirty="0" smtClean="0">
                <a:latin typeface="Comic Sans MS" pitchFamily="66" charset="0"/>
                <a:sym typeface="Wingdings" pitchFamily="2" charset="2"/>
              </a:rPr>
              <a:t>-</a:t>
            </a:r>
          </a:p>
          <a:p>
            <a:r>
              <a:rPr lang="en-GB" sz="3600" dirty="0" smtClean="0">
                <a:latin typeface="Comic Sans MS" pitchFamily="66" charset="0"/>
                <a:sym typeface="Wingdings" pitchFamily="2" charset="2"/>
              </a:rPr>
              <a:t> </a:t>
            </a:r>
            <a:endParaRPr lang="en-GB" sz="3600" dirty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79398" y="5757356"/>
            <a:ext cx="16607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1 mole of gaseous atoms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60231" y="5757356"/>
            <a:ext cx="16607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1 mole of gaseous 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1+ ions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40718" y="5777699"/>
            <a:ext cx="1660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1 mole of 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electrons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02450" y="4833811"/>
            <a:ext cx="2884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GB" baseline="30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st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 I.E. = +496 kJ mol</a:t>
            </a:r>
            <a:r>
              <a:rPr lang="en-GB" baseline="30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-1</a:t>
            </a:r>
            <a:endParaRPr lang="en-GB" baseline="30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8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pmf1852.files.wordpress.com/2009/05/electr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869" y="0"/>
            <a:ext cx="1399131" cy="14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475656" y="188640"/>
            <a:ext cx="6269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Successive Ionisation Energies</a:t>
            </a:r>
            <a:endParaRPr lang="en-GB" sz="3200" b="1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799" y="4653136"/>
            <a:ext cx="91022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Each </a:t>
            </a:r>
            <a:r>
              <a:rPr lang="en-GB" sz="2000" smtClean="0">
                <a:latin typeface="Comic Sans MS" pitchFamily="66" charset="0"/>
              </a:rPr>
              <a:t>successive ionisation </a:t>
            </a:r>
            <a:r>
              <a:rPr lang="en-GB" sz="2000" dirty="0" smtClean="0">
                <a:latin typeface="Comic Sans MS" pitchFamily="66" charset="0"/>
              </a:rPr>
              <a:t>energy is greater than the last. </a:t>
            </a:r>
          </a:p>
          <a:p>
            <a:endParaRPr lang="en-GB" sz="2000" dirty="0">
              <a:latin typeface="Comic Sans MS" pitchFamily="66" charset="0"/>
            </a:endParaRPr>
          </a:p>
          <a:p>
            <a:r>
              <a:rPr lang="en-GB" sz="2000" dirty="0" smtClean="0">
                <a:latin typeface="Comic Sans MS" pitchFamily="66" charset="0"/>
              </a:rPr>
              <a:t>Why?</a:t>
            </a:r>
          </a:p>
        </p:txBody>
      </p:sp>
      <p:pic>
        <p:nvPicPr>
          <p:cNvPr id="1026" name="Picture 2" descr="http://pmf1852.files.wordpress.com/2009/05/electr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99131" cy="14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1799" y="1441585"/>
            <a:ext cx="856264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Successive I.E’s are a measure of the energy required to remove each electron in turn. 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pPr algn="ctr"/>
            <a:r>
              <a:rPr lang="en-GB" sz="3600" dirty="0" smtClean="0">
                <a:latin typeface="Comic Sans MS" pitchFamily="66" charset="0"/>
              </a:rPr>
              <a:t>Li(g</a:t>
            </a:r>
            <a:r>
              <a:rPr lang="en-GB" sz="3600" dirty="0">
                <a:latin typeface="Comic Sans MS" pitchFamily="66" charset="0"/>
              </a:rPr>
              <a:t>) </a:t>
            </a:r>
            <a:r>
              <a:rPr lang="en-GB" sz="36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3600" dirty="0" smtClean="0">
                <a:latin typeface="Comic Sans MS" pitchFamily="66" charset="0"/>
                <a:sym typeface="Wingdings" pitchFamily="2" charset="2"/>
              </a:rPr>
              <a:t>Li</a:t>
            </a:r>
            <a:r>
              <a:rPr lang="en-GB" sz="3600" baseline="30000" dirty="0" smtClean="0">
                <a:latin typeface="Comic Sans MS" pitchFamily="66" charset="0"/>
                <a:sym typeface="Wingdings" pitchFamily="2" charset="2"/>
              </a:rPr>
              <a:t>+</a:t>
            </a:r>
            <a:r>
              <a:rPr lang="en-GB" sz="3600" dirty="0" smtClean="0">
                <a:latin typeface="Comic Sans MS" pitchFamily="66" charset="0"/>
                <a:sym typeface="Wingdings" pitchFamily="2" charset="2"/>
              </a:rPr>
              <a:t>(</a:t>
            </a:r>
            <a:r>
              <a:rPr lang="en-GB" sz="3600" dirty="0">
                <a:latin typeface="Comic Sans MS" pitchFamily="66" charset="0"/>
                <a:sym typeface="Wingdings" pitchFamily="2" charset="2"/>
              </a:rPr>
              <a:t>g) + </a:t>
            </a:r>
            <a:r>
              <a:rPr lang="en-GB" sz="3600" dirty="0" smtClean="0">
                <a:latin typeface="Comic Sans MS" pitchFamily="66" charset="0"/>
                <a:sym typeface="Wingdings" pitchFamily="2" charset="2"/>
              </a:rPr>
              <a:t>e</a:t>
            </a:r>
            <a:r>
              <a:rPr lang="en-GB" sz="3600" baseline="30000" dirty="0" smtClean="0">
                <a:latin typeface="Comic Sans MS" pitchFamily="66" charset="0"/>
                <a:sym typeface="Wingdings" pitchFamily="2" charset="2"/>
              </a:rPr>
              <a:t>-</a:t>
            </a:r>
          </a:p>
          <a:p>
            <a:pPr algn="ctr"/>
            <a:r>
              <a:rPr lang="en-GB" sz="3600" dirty="0">
                <a:latin typeface="Comic Sans MS" pitchFamily="66" charset="0"/>
                <a:sym typeface="Wingdings" pitchFamily="2" charset="2"/>
              </a:rPr>
              <a:t>Li</a:t>
            </a:r>
            <a:r>
              <a:rPr lang="en-GB" sz="3600" baseline="30000" dirty="0">
                <a:latin typeface="Comic Sans MS" pitchFamily="66" charset="0"/>
                <a:sym typeface="Wingdings" pitchFamily="2" charset="2"/>
              </a:rPr>
              <a:t>+</a:t>
            </a:r>
            <a:r>
              <a:rPr lang="en-GB" sz="3600" dirty="0" smtClean="0">
                <a:latin typeface="Comic Sans MS" pitchFamily="66" charset="0"/>
              </a:rPr>
              <a:t>(</a:t>
            </a:r>
            <a:r>
              <a:rPr lang="en-GB" sz="3600" dirty="0">
                <a:latin typeface="Comic Sans MS" pitchFamily="66" charset="0"/>
              </a:rPr>
              <a:t>g) </a:t>
            </a:r>
            <a:r>
              <a:rPr lang="en-GB" sz="36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3600" dirty="0" smtClean="0">
                <a:latin typeface="Comic Sans MS" pitchFamily="66" charset="0"/>
                <a:sym typeface="Wingdings" pitchFamily="2" charset="2"/>
              </a:rPr>
              <a:t>Li</a:t>
            </a:r>
            <a:r>
              <a:rPr lang="en-GB" sz="3600" baseline="30000" dirty="0" smtClean="0">
                <a:latin typeface="Comic Sans MS" pitchFamily="66" charset="0"/>
                <a:sym typeface="Wingdings" pitchFamily="2" charset="2"/>
              </a:rPr>
              <a:t>2+</a:t>
            </a:r>
            <a:r>
              <a:rPr lang="en-GB" sz="3600" dirty="0" smtClean="0">
                <a:latin typeface="Comic Sans MS" pitchFamily="66" charset="0"/>
                <a:sym typeface="Wingdings" pitchFamily="2" charset="2"/>
              </a:rPr>
              <a:t>(g</a:t>
            </a:r>
            <a:r>
              <a:rPr lang="en-GB" sz="3600" dirty="0">
                <a:latin typeface="Comic Sans MS" pitchFamily="66" charset="0"/>
                <a:sym typeface="Wingdings" pitchFamily="2" charset="2"/>
              </a:rPr>
              <a:t>) + e</a:t>
            </a:r>
            <a:r>
              <a:rPr lang="en-GB" sz="3600" baseline="30000" dirty="0">
                <a:latin typeface="Comic Sans MS" pitchFamily="66" charset="0"/>
                <a:sym typeface="Wingdings" pitchFamily="2" charset="2"/>
              </a:rPr>
              <a:t>-</a:t>
            </a:r>
          </a:p>
          <a:p>
            <a:pPr algn="ctr"/>
            <a:r>
              <a:rPr lang="en-GB" sz="3600" dirty="0" smtClean="0">
                <a:latin typeface="Comic Sans MS" pitchFamily="66" charset="0"/>
                <a:sym typeface="Wingdings" pitchFamily="2" charset="2"/>
              </a:rPr>
              <a:t>Li</a:t>
            </a:r>
            <a:r>
              <a:rPr lang="en-GB" sz="3600" baseline="30000" dirty="0" smtClean="0">
                <a:latin typeface="Comic Sans MS" pitchFamily="66" charset="0"/>
                <a:sym typeface="Wingdings" pitchFamily="2" charset="2"/>
              </a:rPr>
              <a:t>2+</a:t>
            </a:r>
            <a:r>
              <a:rPr lang="en-GB" sz="3600" dirty="0" smtClean="0">
                <a:latin typeface="Comic Sans MS" pitchFamily="66" charset="0"/>
              </a:rPr>
              <a:t>(g</a:t>
            </a:r>
            <a:r>
              <a:rPr lang="en-GB" sz="3600" dirty="0">
                <a:latin typeface="Comic Sans MS" pitchFamily="66" charset="0"/>
              </a:rPr>
              <a:t>) </a:t>
            </a:r>
            <a:r>
              <a:rPr lang="en-GB" sz="36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3600" dirty="0" smtClean="0">
                <a:latin typeface="Comic Sans MS" pitchFamily="66" charset="0"/>
                <a:sym typeface="Wingdings" pitchFamily="2" charset="2"/>
              </a:rPr>
              <a:t>Li</a:t>
            </a:r>
            <a:r>
              <a:rPr lang="en-GB" sz="3600" baseline="30000" dirty="0" smtClean="0">
                <a:latin typeface="Comic Sans MS" pitchFamily="66" charset="0"/>
                <a:sym typeface="Wingdings" pitchFamily="2" charset="2"/>
              </a:rPr>
              <a:t>3+</a:t>
            </a:r>
            <a:r>
              <a:rPr lang="en-GB" sz="3600" dirty="0" smtClean="0">
                <a:latin typeface="Comic Sans MS" pitchFamily="66" charset="0"/>
                <a:sym typeface="Wingdings" pitchFamily="2" charset="2"/>
              </a:rPr>
              <a:t>(</a:t>
            </a:r>
            <a:r>
              <a:rPr lang="en-GB" sz="3600" dirty="0">
                <a:latin typeface="Comic Sans MS" pitchFamily="66" charset="0"/>
                <a:sym typeface="Wingdings" pitchFamily="2" charset="2"/>
              </a:rPr>
              <a:t>g) + </a:t>
            </a:r>
            <a:r>
              <a:rPr lang="en-GB" sz="3600" dirty="0" smtClean="0">
                <a:latin typeface="Comic Sans MS" pitchFamily="66" charset="0"/>
                <a:sym typeface="Wingdings" pitchFamily="2" charset="2"/>
              </a:rPr>
              <a:t>e</a:t>
            </a:r>
            <a:r>
              <a:rPr lang="en-GB" sz="3600" baseline="30000" dirty="0" smtClean="0">
                <a:latin typeface="Comic Sans MS" pitchFamily="66" charset="0"/>
                <a:sym typeface="Wingdings" pitchFamily="2" charset="2"/>
              </a:rPr>
              <a:t>-</a:t>
            </a:r>
            <a:endParaRPr lang="en-GB" sz="3600" baseline="30000" dirty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23320" y="2708920"/>
            <a:ext cx="2884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GB" baseline="30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st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 I.E. = +520 kJ mol</a:t>
            </a:r>
            <a:r>
              <a:rPr lang="en-GB" baseline="30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-1</a:t>
            </a:r>
            <a:endParaRPr lang="en-GB" baseline="30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49960" y="3321107"/>
            <a:ext cx="2884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GB" baseline="30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nd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 I.E. = +7298 kJ mol</a:t>
            </a:r>
            <a:r>
              <a:rPr lang="en-GB" baseline="30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-1</a:t>
            </a:r>
            <a:endParaRPr lang="en-GB" baseline="30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49960" y="3842839"/>
            <a:ext cx="2884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3</a:t>
            </a:r>
            <a:r>
              <a:rPr lang="en-GB" baseline="30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rd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 I.E. = +11815 kJ mol</a:t>
            </a:r>
            <a:r>
              <a:rPr lang="en-GB" baseline="30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-1</a:t>
            </a:r>
            <a:endParaRPr lang="en-GB" baseline="30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705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pmf1852.files.wordpress.com/2009/05/electr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869" y="0"/>
            <a:ext cx="1399131" cy="14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475656" y="188640"/>
            <a:ext cx="62692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Factors Affecting Ionisation Energy 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1026" name="Picture 2" descr="http://pmf1852.files.wordpress.com/2009/05/electr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99131" cy="14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1799" y="1306503"/>
            <a:ext cx="910220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Electrons are negatively charged. They are held in orbit in their shells by attraction to the positively charges nucleus.  </a:t>
            </a:r>
          </a:p>
          <a:p>
            <a:endParaRPr lang="en-GB" sz="2000" dirty="0">
              <a:latin typeface="Comic Sans MS" pitchFamily="66" charset="0"/>
            </a:endParaRPr>
          </a:p>
          <a:p>
            <a:endParaRPr lang="en-GB" sz="2000" dirty="0" smtClean="0">
              <a:latin typeface="Comic Sans MS" pitchFamily="66" charset="0"/>
            </a:endParaRPr>
          </a:p>
          <a:p>
            <a:endParaRPr lang="en-GB" sz="2000" dirty="0">
              <a:latin typeface="Comic Sans MS" pitchFamily="66" charset="0"/>
            </a:endParaRPr>
          </a:p>
          <a:p>
            <a:endParaRPr lang="en-GB" sz="2000" dirty="0" smtClean="0">
              <a:latin typeface="Comic Sans MS" pitchFamily="66" charset="0"/>
            </a:endParaRPr>
          </a:p>
          <a:p>
            <a:r>
              <a:rPr lang="en-GB" sz="2000" dirty="0" smtClean="0">
                <a:latin typeface="Comic Sans MS" pitchFamily="66" charset="0"/>
              </a:rPr>
              <a:t>   </a:t>
            </a:r>
          </a:p>
          <a:p>
            <a:endParaRPr lang="en-GB" sz="2000" dirty="0" smtClean="0">
              <a:latin typeface="Comic Sans MS" pitchFamily="66" charset="0"/>
            </a:endParaRPr>
          </a:p>
          <a:p>
            <a:endParaRPr lang="en-GB" sz="2000" dirty="0">
              <a:latin typeface="Comic Sans MS" pitchFamily="66" charset="0"/>
            </a:endParaRPr>
          </a:p>
          <a:p>
            <a:endParaRPr lang="en-GB" sz="2000" dirty="0" smtClean="0">
              <a:latin typeface="Comic Sans MS" pitchFamily="66" charset="0"/>
            </a:endParaRPr>
          </a:p>
          <a:p>
            <a:endParaRPr lang="en-GB" sz="2000" dirty="0" smtClean="0">
              <a:latin typeface="Comic Sans MS" pitchFamily="66" charset="0"/>
            </a:endParaRPr>
          </a:p>
          <a:p>
            <a:r>
              <a:rPr lang="en-GB" sz="2000" dirty="0" smtClean="0">
                <a:latin typeface="Comic Sans MS" pitchFamily="66" charset="0"/>
              </a:rPr>
              <a:t>The outermost electrons are furthest away form the nucleus and require the least amount of ionisation energy.</a:t>
            </a:r>
          </a:p>
          <a:p>
            <a:endParaRPr lang="en-GB" sz="2000" dirty="0">
              <a:latin typeface="Comic Sans MS" pitchFamily="66" charset="0"/>
            </a:endParaRPr>
          </a:p>
          <a:p>
            <a:r>
              <a:rPr lang="en-GB" sz="2000" dirty="0" smtClean="0">
                <a:latin typeface="Comic Sans MS" pitchFamily="66" charset="0"/>
              </a:rPr>
              <a:t>The nuclear attraction experienced by an electron depends on three factors.  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555" y="2060848"/>
            <a:ext cx="2535385" cy="2527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3482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pmf1852.files.wordpress.com/2009/05/electr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869" y="0"/>
            <a:ext cx="1399131" cy="14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475656" y="188640"/>
            <a:ext cx="62692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Factors Affecting Ionisation Energy </a:t>
            </a:r>
            <a:endParaRPr lang="en-GB" sz="3200" b="1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043" y="1556792"/>
            <a:ext cx="910220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 smtClean="0">
                <a:latin typeface="Comic Sans MS" pitchFamily="66" charset="0"/>
              </a:rPr>
              <a:t>Atomic Radius</a:t>
            </a:r>
            <a:r>
              <a:rPr lang="en-GB" sz="2000" dirty="0" smtClean="0">
                <a:latin typeface="Comic Sans MS" pitchFamily="66" charset="0"/>
              </a:rPr>
              <a:t> –</a:t>
            </a:r>
            <a:r>
              <a:rPr lang="en-GB" sz="2000" b="1" dirty="0">
                <a:latin typeface="Comic Sans MS" pitchFamily="66" charset="0"/>
              </a:rPr>
              <a:t> </a:t>
            </a:r>
            <a:r>
              <a:rPr lang="en-GB" sz="2000" dirty="0" smtClean="0">
                <a:latin typeface="Comic Sans MS" pitchFamily="66" charset="0"/>
              </a:rPr>
              <a:t>The more shells an atom has, and therefore the further the outer electrons are from the nucleus, the less attraction the experience. </a:t>
            </a:r>
          </a:p>
          <a:p>
            <a:endParaRPr lang="en-GB" sz="2000" b="1" u="sng" dirty="0">
              <a:latin typeface="Comic Sans MS" pitchFamily="66" charset="0"/>
            </a:endParaRPr>
          </a:p>
          <a:p>
            <a:r>
              <a:rPr lang="en-GB" sz="2000" b="1" u="sng" dirty="0" smtClean="0">
                <a:latin typeface="Comic Sans MS" pitchFamily="66" charset="0"/>
              </a:rPr>
              <a:t>Nuclear charge</a:t>
            </a:r>
            <a:r>
              <a:rPr lang="en-GB" sz="2000" dirty="0" smtClean="0">
                <a:latin typeface="Comic Sans MS" pitchFamily="66" charset="0"/>
              </a:rPr>
              <a:t> – The  more protons, the greater the nuclear charge, the greater the attraction felt by the outer electrons.</a:t>
            </a:r>
          </a:p>
          <a:p>
            <a:endParaRPr lang="en-GB" sz="2000" dirty="0">
              <a:latin typeface="Comic Sans MS" pitchFamily="66" charset="0"/>
            </a:endParaRPr>
          </a:p>
          <a:p>
            <a:r>
              <a:rPr lang="en-GB" sz="2000" b="1" u="sng" dirty="0" smtClean="0">
                <a:latin typeface="Comic Sans MS" pitchFamily="66" charset="0"/>
              </a:rPr>
              <a:t>Electron Shielding:</a:t>
            </a:r>
            <a:r>
              <a:rPr lang="en-GB" sz="2000" dirty="0" smtClean="0">
                <a:latin typeface="Comic Sans MS" pitchFamily="66" charset="0"/>
              </a:rPr>
              <a:t> Inner shells of electrons repel the outer ones, this is called shielding. The more inner shells there are the larger the effect</a:t>
            </a:r>
            <a:r>
              <a:rPr lang="en-GB" sz="2000" dirty="0">
                <a:latin typeface="Comic Sans MS" pitchFamily="66" charset="0"/>
              </a:rPr>
              <a:t> </a:t>
            </a:r>
            <a:r>
              <a:rPr lang="en-GB" sz="2000" dirty="0" smtClean="0">
                <a:latin typeface="Comic Sans MS" pitchFamily="66" charset="0"/>
              </a:rPr>
              <a:t>and the lower the attraction felt by the outer electrons. </a:t>
            </a:r>
            <a:endParaRPr lang="en-GB" sz="2000" b="1" u="sng" dirty="0" smtClean="0">
              <a:latin typeface="Comic Sans MS" pitchFamily="66" charset="0"/>
            </a:endParaRPr>
          </a:p>
        </p:txBody>
      </p:sp>
      <p:pic>
        <p:nvPicPr>
          <p:cNvPr id="1026" name="Picture 2" descr="http://pmf1852.files.wordpress.com/2009/05/electr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99131" cy="14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689952"/>
            <a:ext cx="2037130" cy="2030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5056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pmf1852.files.wordpress.com/2009/05/electr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869" y="0"/>
            <a:ext cx="1399131" cy="14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475656" y="188640"/>
            <a:ext cx="6269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Successive Ionisation Energies</a:t>
            </a:r>
            <a:endParaRPr lang="en-GB" sz="3200" b="1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798" y="4437112"/>
            <a:ext cx="910220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Each successive ionisation energy is greater than the last. </a:t>
            </a:r>
            <a:r>
              <a:rPr lang="en-GB" sz="2000" b="1" dirty="0" smtClean="0">
                <a:latin typeface="Comic Sans MS" pitchFamily="66" charset="0"/>
              </a:rPr>
              <a:t>Because: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>
                <a:latin typeface="Comic Sans MS" pitchFamily="66" charset="0"/>
              </a:rPr>
              <a:t>As each electron is removed, there is less repulsion between the electrons and each shell will be drawn slightly closer to the nucleus. 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000" dirty="0" smtClean="0">
              <a:latin typeface="Comic Sans MS" pitchFamily="66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>
                <a:latin typeface="Comic Sans MS" pitchFamily="66" charset="0"/>
              </a:rPr>
              <a:t>As the distance of each electron from the nucleus decreases slightly, the nuclear attraction increases. More energy is needed to remove each successive electron. </a:t>
            </a:r>
            <a:endParaRPr lang="en-GB" sz="2000" dirty="0">
              <a:latin typeface="Comic Sans MS" pitchFamily="66" charset="0"/>
            </a:endParaRPr>
          </a:p>
        </p:txBody>
      </p:sp>
      <p:pic>
        <p:nvPicPr>
          <p:cNvPr id="1026" name="Picture 2" descr="http://pmf1852.files.wordpress.com/2009/05/electr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99131" cy="14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1799" y="1441585"/>
            <a:ext cx="856264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Successive I.E’s are a measure of the energy required to remove each electron in turn. 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pPr algn="ctr"/>
            <a:r>
              <a:rPr lang="en-GB" sz="3600" dirty="0" smtClean="0">
                <a:latin typeface="Comic Sans MS" pitchFamily="66" charset="0"/>
              </a:rPr>
              <a:t>Li(g</a:t>
            </a:r>
            <a:r>
              <a:rPr lang="en-GB" sz="3600" dirty="0">
                <a:latin typeface="Comic Sans MS" pitchFamily="66" charset="0"/>
              </a:rPr>
              <a:t>) </a:t>
            </a:r>
            <a:r>
              <a:rPr lang="en-GB" sz="36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3600" dirty="0" smtClean="0">
                <a:latin typeface="Comic Sans MS" pitchFamily="66" charset="0"/>
                <a:sym typeface="Wingdings" pitchFamily="2" charset="2"/>
              </a:rPr>
              <a:t>Li</a:t>
            </a:r>
            <a:r>
              <a:rPr lang="en-GB" sz="3600" baseline="30000" dirty="0" smtClean="0">
                <a:latin typeface="Comic Sans MS" pitchFamily="66" charset="0"/>
                <a:sym typeface="Wingdings" pitchFamily="2" charset="2"/>
              </a:rPr>
              <a:t>+</a:t>
            </a:r>
            <a:r>
              <a:rPr lang="en-GB" sz="3600" dirty="0" smtClean="0">
                <a:latin typeface="Comic Sans MS" pitchFamily="66" charset="0"/>
                <a:sym typeface="Wingdings" pitchFamily="2" charset="2"/>
              </a:rPr>
              <a:t>(</a:t>
            </a:r>
            <a:r>
              <a:rPr lang="en-GB" sz="3600" dirty="0">
                <a:latin typeface="Comic Sans MS" pitchFamily="66" charset="0"/>
                <a:sym typeface="Wingdings" pitchFamily="2" charset="2"/>
              </a:rPr>
              <a:t>g) + </a:t>
            </a:r>
            <a:r>
              <a:rPr lang="en-GB" sz="3600" dirty="0" smtClean="0">
                <a:latin typeface="Comic Sans MS" pitchFamily="66" charset="0"/>
                <a:sym typeface="Wingdings" pitchFamily="2" charset="2"/>
              </a:rPr>
              <a:t>e</a:t>
            </a:r>
            <a:r>
              <a:rPr lang="en-GB" sz="3600" baseline="30000" dirty="0" smtClean="0">
                <a:latin typeface="Comic Sans MS" pitchFamily="66" charset="0"/>
                <a:sym typeface="Wingdings" pitchFamily="2" charset="2"/>
              </a:rPr>
              <a:t>-</a:t>
            </a:r>
          </a:p>
          <a:p>
            <a:pPr algn="ctr"/>
            <a:r>
              <a:rPr lang="en-GB" sz="3600" dirty="0">
                <a:latin typeface="Comic Sans MS" pitchFamily="66" charset="0"/>
                <a:sym typeface="Wingdings" pitchFamily="2" charset="2"/>
              </a:rPr>
              <a:t>Li</a:t>
            </a:r>
            <a:r>
              <a:rPr lang="en-GB" sz="3600" baseline="30000" dirty="0">
                <a:latin typeface="Comic Sans MS" pitchFamily="66" charset="0"/>
                <a:sym typeface="Wingdings" pitchFamily="2" charset="2"/>
              </a:rPr>
              <a:t>+</a:t>
            </a:r>
            <a:r>
              <a:rPr lang="en-GB" sz="3600" dirty="0" smtClean="0">
                <a:latin typeface="Comic Sans MS" pitchFamily="66" charset="0"/>
              </a:rPr>
              <a:t>(</a:t>
            </a:r>
            <a:r>
              <a:rPr lang="en-GB" sz="3600" dirty="0">
                <a:latin typeface="Comic Sans MS" pitchFamily="66" charset="0"/>
              </a:rPr>
              <a:t>g) </a:t>
            </a:r>
            <a:r>
              <a:rPr lang="en-GB" sz="36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3600" dirty="0" smtClean="0">
                <a:latin typeface="Comic Sans MS" pitchFamily="66" charset="0"/>
                <a:sym typeface="Wingdings" pitchFamily="2" charset="2"/>
              </a:rPr>
              <a:t>Li</a:t>
            </a:r>
            <a:r>
              <a:rPr lang="en-GB" sz="3600" baseline="30000" dirty="0" smtClean="0">
                <a:latin typeface="Comic Sans MS" pitchFamily="66" charset="0"/>
                <a:sym typeface="Wingdings" pitchFamily="2" charset="2"/>
              </a:rPr>
              <a:t>2+</a:t>
            </a:r>
            <a:r>
              <a:rPr lang="en-GB" sz="3600" dirty="0" smtClean="0">
                <a:latin typeface="Comic Sans MS" pitchFamily="66" charset="0"/>
                <a:sym typeface="Wingdings" pitchFamily="2" charset="2"/>
              </a:rPr>
              <a:t>(g</a:t>
            </a:r>
            <a:r>
              <a:rPr lang="en-GB" sz="3600" dirty="0">
                <a:latin typeface="Comic Sans MS" pitchFamily="66" charset="0"/>
                <a:sym typeface="Wingdings" pitchFamily="2" charset="2"/>
              </a:rPr>
              <a:t>) + e</a:t>
            </a:r>
            <a:r>
              <a:rPr lang="en-GB" sz="3600" baseline="30000" dirty="0">
                <a:latin typeface="Comic Sans MS" pitchFamily="66" charset="0"/>
                <a:sym typeface="Wingdings" pitchFamily="2" charset="2"/>
              </a:rPr>
              <a:t>-</a:t>
            </a:r>
          </a:p>
          <a:p>
            <a:pPr algn="ctr"/>
            <a:r>
              <a:rPr lang="en-GB" sz="3600" dirty="0" smtClean="0">
                <a:latin typeface="Comic Sans MS" pitchFamily="66" charset="0"/>
                <a:sym typeface="Wingdings" pitchFamily="2" charset="2"/>
              </a:rPr>
              <a:t>Li</a:t>
            </a:r>
            <a:r>
              <a:rPr lang="en-GB" sz="3600" baseline="30000" dirty="0" smtClean="0">
                <a:latin typeface="Comic Sans MS" pitchFamily="66" charset="0"/>
                <a:sym typeface="Wingdings" pitchFamily="2" charset="2"/>
              </a:rPr>
              <a:t>2+</a:t>
            </a:r>
            <a:r>
              <a:rPr lang="en-GB" sz="3600" dirty="0" smtClean="0">
                <a:latin typeface="Comic Sans MS" pitchFamily="66" charset="0"/>
              </a:rPr>
              <a:t>(g</a:t>
            </a:r>
            <a:r>
              <a:rPr lang="en-GB" sz="3600" dirty="0">
                <a:latin typeface="Comic Sans MS" pitchFamily="66" charset="0"/>
              </a:rPr>
              <a:t>) </a:t>
            </a:r>
            <a:r>
              <a:rPr lang="en-GB" sz="36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3600" dirty="0" smtClean="0">
                <a:latin typeface="Comic Sans MS" pitchFamily="66" charset="0"/>
                <a:sym typeface="Wingdings" pitchFamily="2" charset="2"/>
              </a:rPr>
              <a:t>Li</a:t>
            </a:r>
            <a:r>
              <a:rPr lang="en-GB" sz="3600" baseline="30000" dirty="0" smtClean="0">
                <a:latin typeface="Comic Sans MS" pitchFamily="66" charset="0"/>
                <a:sym typeface="Wingdings" pitchFamily="2" charset="2"/>
              </a:rPr>
              <a:t>3+</a:t>
            </a:r>
            <a:r>
              <a:rPr lang="en-GB" sz="3600" dirty="0" smtClean="0">
                <a:latin typeface="Comic Sans MS" pitchFamily="66" charset="0"/>
                <a:sym typeface="Wingdings" pitchFamily="2" charset="2"/>
              </a:rPr>
              <a:t>(</a:t>
            </a:r>
            <a:r>
              <a:rPr lang="en-GB" sz="3600" dirty="0">
                <a:latin typeface="Comic Sans MS" pitchFamily="66" charset="0"/>
                <a:sym typeface="Wingdings" pitchFamily="2" charset="2"/>
              </a:rPr>
              <a:t>g) + </a:t>
            </a:r>
            <a:r>
              <a:rPr lang="en-GB" sz="3600" dirty="0" smtClean="0">
                <a:latin typeface="Comic Sans MS" pitchFamily="66" charset="0"/>
                <a:sym typeface="Wingdings" pitchFamily="2" charset="2"/>
              </a:rPr>
              <a:t>e</a:t>
            </a:r>
            <a:r>
              <a:rPr lang="en-GB" sz="3600" baseline="30000" dirty="0" smtClean="0">
                <a:latin typeface="Comic Sans MS" pitchFamily="66" charset="0"/>
                <a:sym typeface="Wingdings" pitchFamily="2" charset="2"/>
              </a:rPr>
              <a:t>-</a:t>
            </a:r>
            <a:endParaRPr lang="en-GB" sz="3600" baseline="30000" dirty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23320" y="2708920"/>
            <a:ext cx="2884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GB" baseline="30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st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 I.E. = +520 kJ mol</a:t>
            </a:r>
            <a:r>
              <a:rPr lang="en-GB" baseline="30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-1</a:t>
            </a:r>
            <a:endParaRPr lang="en-GB" baseline="30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49960" y="3321107"/>
            <a:ext cx="2884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GB" baseline="30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nd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 I.E. = +7298 kJ mol</a:t>
            </a:r>
            <a:r>
              <a:rPr lang="en-GB" baseline="30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-1</a:t>
            </a:r>
            <a:endParaRPr lang="en-GB" baseline="30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49960" y="3842839"/>
            <a:ext cx="2884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3</a:t>
            </a:r>
            <a:r>
              <a:rPr lang="en-GB" baseline="30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rd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 I.E. = +11815 kJ mol</a:t>
            </a:r>
            <a:r>
              <a:rPr lang="en-GB" baseline="30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-1</a:t>
            </a:r>
            <a:endParaRPr lang="en-GB" baseline="30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" name="Picture 7" descr="S691813_aw_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99" y="2352454"/>
            <a:ext cx="1771554" cy="1979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0855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pmf1852.files.wordpress.com/2009/05/electr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869" y="0"/>
            <a:ext cx="1399131" cy="14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475656" y="188640"/>
            <a:ext cx="6269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Successive Ionisation Energies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1026" name="Picture 2" descr="http://pmf1852.files.wordpress.com/2009/05/electr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99131" cy="14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S691813_aw_0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64138"/>
            <a:ext cx="8856984" cy="4208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07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mf1852.files.wordpress.com/2009/05/electr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99131" cy="14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pmf1852.files.wordpress.com/2009/05/electr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869" y="0"/>
            <a:ext cx="1399131" cy="14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8550" y="1556792"/>
            <a:ext cx="9144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latin typeface="Comic Sans MS" pitchFamily="66" charset="0"/>
              </a:rPr>
              <a:t>Write the equation to represent the 4</a:t>
            </a:r>
            <a:r>
              <a:rPr lang="en-GB" sz="2400" baseline="30000" dirty="0" smtClean="0">
                <a:latin typeface="Comic Sans MS" pitchFamily="66" charset="0"/>
              </a:rPr>
              <a:t>th</a:t>
            </a:r>
            <a:r>
              <a:rPr lang="en-GB" sz="2400" dirty="0" smtClean="0">
                <a:latin typeface="Comic Sans MS" pitchFamily="66" charset="0"/>
              </a:rPr>
              <a:t> ionisation energy of chlorine. 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latin typeface="Comic Sans MS" pitchFamily="66" charset="0"/>
              </a:rPr>
              <a:t>Sketch a graph you would expect for the successive ionisation  energies of </a:t>
            </a:r>
            <a:r>
              <a:rPr lang="en-GB" sz="2400" dirty="0" err="1" smtClean="0">
                <a:latin typeface="Comic Sans MS" pitchFamily="66" charset="0"/>
              </a:rPr>
              <a:t>Aluminum</a:t>
            </a:r>
            <a:r>
              <a:rPr lang="en-GB" sz="2400" dirty="0" smtClean="0">
                <a:latin typeface="Comic Sans MS" pitchFamily="66" charset="0"/>
              </a:rPr>
              <a:t>. </a:t>
            </a:r>
            <a:endParaRPr lang="en-GB" sz="2400" dirty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eriod"/>
            </a:pPr>
            <a:endParaRPr lang="en-GB" sz="2400" dirty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latin typeface="Comic Sans MS" pitchFamily="66" charset="0"/>
              </a:rPr>
              <a:t>An element in period 3 (Na-</a:t>
            </a:r>
            <a:r>
              <a:rPr lang="en-GB" sz="2400" dirty="0" err="1" smtClean="0">
                <a:latin typeface="Comic Sans MS" pitchFamily="66" charset="0"/>
              </a:rPr>
              <a:t>Ar</a:t>
            </a:r>
            <a:r>
              <a:rPr lang="en-GB" sz="2400" dirty="0" smtClean="0">
                <a:latin typeface="Comic Sans MS" pitchFamily="66" charset="0"/>
              </a:rPr>
              <a:t>) has the following successive ionisation energies (in kJ mol</a:t>
            </a:r>
            <a:r>
              <a:rPr lang="en-GB" sz="2400" baseline="30000" dirty="0" smtClean="0">
                <a:latin typeface="Comic Sans MS" pitchFamily="66" charset="0"/>
              </a:rPr>
              <a:t>-1</a:t>
            </a:r>
            <a:r>
              <a:rPr lang="en-GB" sz="2400" dirty="0" smtClean="0">
                <a:latin typeface="Comic Sans MS" pitchFamily="66" charset="0"/>
              </a:rPr>
              <a:t>);</a:t>
            </a:r>
          </a:p>
          <a:p>
            <a:r>
              <a:rPr lang="en-GB" sz="2400" dirty="0">
                <a:latin typeface="Comic Sans MS" pitchFamily="66" charset="0"/>
              </a:rPr>
              <a:t>	</a:t>
            </a:r>
            <a:r>
              <a:rPr lang="en-GB" sz="2400" dirty="0" smtClean="0">
                <a:latin typeface="Comic Sans MS" pitchFamily="66" charset="0"/>
              </a:rPr>
              <a:t>789; 1577; 3232; 4356; 16091; 19785; 23787; 29253</a:t>
            </a:r>
          </a:p>
          <a:p>
            <a:r>
              <a:rPr lang="en-GB" sz="2400" dirty="0" smtClean="0">
                <a:latin typeface="Comic Sans MS" pitchFamily="66" charset="0"/>
              </a:rPr>
              <a:t> </a:t>
            </a:r>
          </a:p>
          <a:p>
            <a:r>
              <a:rPr lang="en-GB" sz="2400" dirty="0" smtClean="0">
                <a:latin typeface="Comic Sans MS" pitchFamily="66" charset="0"/>
              </a:rPr>
              <a:t>Identify the element and give your reasons. </a:t>
            </a:r>
          </a:p>
          <a:p>
            <a:endParaRPr lang="en-GB" sz="24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5656" y="188640"/>
            <a:ext cx="6269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Questions</a:t>
            </a:r>
            <a:endParaRPr lang="en-GB" sz="32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165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876</Words>
  <Application>Microsoft Office PowerPoint</Application>
  <PresentationFormat>On-screen Show (4:3)</PresentationFormat>
  <Paragraphs>136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Lees</dc:creator>
  <cp:lastModifiedBy>Victoria Lees</cp:lastModifiedBy>
  <cp:revision>17</cp:revision>
  <dcterms:created xsi:type="dcterms:W3CDTF">2011-10-11T09:06:46Z</dcterms:created>
  <dcterms:modified xsi:type="dcterms:W3CDTF">2011-10-13T07:53:41Z</dcterms:modified>
</cp:coreProperties>
</file>