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8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5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1A890-EDD4-469E-8C76-72CB212F3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6B7D2B-9DA7-4EE3-92CD-0A70F44009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7361E-054D-4D34-B686-3CBED3992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65109-3009-401F-A381-E66DBA1A758B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FC55E-6D2D-4738-B81D-6CE9207B2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FB9EE-F20A-4035-900E-8A1DB8F37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5B8-4255-4A74-AA98-8F088BE0C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51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84CE1-6D88-42FC-8EDA-FBEF89D52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B34411-0595-46F9-ADC1-DA1337519C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54062-5FDC-464B-BE85-52B395C37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65109-3009-401F-A381-E66DBA1A758B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FF670-BC15-465A-92E3-25B95E6C3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ED062-6219-4F6B-AB38-ED904C88E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5B8-4255-4A74-AA98-8F088BE0C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574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0777D4-A72B-4373-B770-34B60C8E3D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ACD0ED-8FFA-4B0B-8EFD-ECC4AB81D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3A254-C7AB-4650-BAEF-FC9D3C45F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65109-3009-401F-A381-E66DBA1A758B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B9CC1-10A4-43DC-96E1-FDF2F330A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1BEF2-8955-4BBB-A1B0-3B203ECB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5B8-4255-4A74-AA98-8F088BE0C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77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82F5B-5393-48CD-841F-4E263D30C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0B966-3317-4AD4-AA01-660D7E34A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0CD3A-DDA6-4ABC-868E-E27BA376F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65109-3009-401F-A381-E66DBA1A758B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510F7-D240-4516-8813-41E1BD288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24122-F2A0-4362-AFD8-07F00096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5B8-4255-4A74-AA98-8F088BE0C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2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8544C-2140-4CA9-AAE7-65465B4B9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56773-E0DE-453E-8C44-16F38CA32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11758-1821-499F-8D68-F5F908E9E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65109-3009-401F-A381-E66DBA1A758B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D1AAF-4BEB-47D3-BDC9-AA03F5D7A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A3EF4-36EE-4E06-A696-8AA0E37D6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5B8-4255-4A74-AA98-8F088BE0C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38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03573-B649-476E-934F-27EA1193F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31173-CA49-49A1-9030-AC24325094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AEF927-ED50-4173-8766-9D206865A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0EDBA7-7B02-4CA3-B0ED-943FC7F09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65109-3009-401F-A381-E66DBA1A758B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AE9DA-8B7A-4156-8747-3EDF67B2A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695868-D4AD-435D-970F-45824F0DE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5B8-4255-4A74-AA98-8F088BE0C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844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1BDCE-0030-432D-8BD1-F798E13D8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FBB893-E74B-492D-A6C4-ADE8CCD9C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19F0A-5CB8-47AF-B20B-26C11C1A9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30DB8-A0BE-4189-BA5A-A5053F9B7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8D939E-D40F-490C-B9AB-6925A5F1F2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A7768F-A8E7-4826-8F97-7F118F2E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65109-3009-401F-A381-E66DBA1A758B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53E6AF-64CC-41BF-AE14-6F3240A6C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06DB81-022C-409C-AED7-68770B7A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5B8-4255-4A74-AA98-8F088BE0C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20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F70D5-8895-4741-95A1-F79B5A624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C721F3-3E64-4384-B877-87D75F4DF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65109-3009-401F-A381-E66DBA1A758B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EF5717-2CBF-4949-8E51-1BB1EB58C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D119D3-B182-4CFB-B30C-83605E331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5B8-4255-4A74-AA98-8F088BE0C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37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FBC025-3D71-4F52-B469-6729E6E35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65109-3009-401F-A381-E66DBA1A758B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8034A2-6E69-411E-B40E-F524188E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6025F-5E6D-4141-8FC1-497E350B6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5B8-4255-4A74-AA98-8F088BE0C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08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C3F0-DB2F-4297-B4FD-EF859C4C1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DDE5E-1E83-45A4-9DC0-E248DF712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39D2D4-DD27-4273-8797-A2365411C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D6DEA6-8FFD-4469-BD45-399C41A3C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65109-3009-401F-A381-E66DBA1A758B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7FA83F-7DAB-4362-AC72-B9ADCB6CE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B0412-1363-4B47-A894-7AEA629FC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5B8-4255-4A74-AA98-8F088BE0C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592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B34B7-D2DA-41D8-BABF-1F48BFCD5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5AC73D-E029-4B27-BFBE-78546565A3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5AC286-6828-4057-9B94-C04D0372E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88ABB8-7CC8-4E08-AD4B-42AA4A56F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65109-3009-401F-A381-E66DBA1A758B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6812C-6362-41C3-B311-A0F4FC58A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FB83C5-9941-4C00-8106-4D677D754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5B8-4255-4A74-AA98-8F088BE0C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41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471974-9F89-40AD-865B-AB682BBB1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4728D-181D-441B-BB17-0A96944BC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CA6ED-5E58-49B8-B904-1E559031F9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65109-3009-401F-A381-E66DBA1A758B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A44FC-7025-4606-B643-4D9152EAD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D6AEC-F544-4D9E-BCA9-55C1410E3B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2E5B8-4255-4A74-AA98-8F088BE0C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23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09C4CC-9066-45BD-A3C4-A510D95AF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7085"/>
            <a:ext cx="12192000" cy="61404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CE9DE01-AEC0-4D8E-9170-71D74D501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7036" y="1951148"/>
            <a:ext cx="6122836" cy="10496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54643C1-D9E2-4678-8B5D-07EFDEE6EF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036" y="4917717"/>
            <a:ext cx="6217590" cy="1439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58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51EB3F-4896-4495-9F0D-612922B65F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010"/>
            <a:ext cx="12129563" cy="248952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D619CC3-4019-49EC-8CA7-7E0F96C8FDB9}"/>
              </a:ext>
            </a:extLst>
          </p:cNvPr>
          <p:cNvSpPr/>
          <p:nvPr/>
        </p:nvSpPr>
        <p:spPr>
          <a:xfrm>
            <a:off x="90242" y="810226"/>
            <a:ext cx="5549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✔</a:t>
            </a:r>
          </a:p>
        </p:txBody>
      </p:sp>
    </p:spTree>
    <p:extLst>
      <p:ext uri="{BB962C8B-B14F-4D97-AF65-F5344CB8AC3E}">
        <p14:creationId xmlns:p14="http://schemas.microsoft.com/office/powerpoint/2010/main" val="187942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E9CB87-9CDC-48E9-8E9D-E55ED4664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2874"/>
            <a:ext cx="12192000" cy="352132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35D1295-D69C-4FFA-82D3-2CB0F94356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32849"/>
            <a:ext cx="12192000" cy="302515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43CD911-5575-401B-9286-50FDA7A2B3B4}"/>
              </a:ext>
            </a:extLst>
          </p:cNvPr>
          <p:cNvSpPr/>
          <p:nvPr/>
        </p:nvSpPr>
        <p:spPr>
          <a:xfrm>
            <a:off x="708429" y="6103443"/>
            <a:ext cx="5549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✔</a:t>
            </a:r>
          </a:p>
        </p:txBody>
      </p:sp>
    </p:spTree>
    <p:extLst>
      <p:ext uri="{BB962C8B-B14F-4D97-AF65-F5344CB8AC3E}">
        <p14:creationId xmlns:p14="http://schemas.microsoft.com/office/powerpoint/2010/main" val="382212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6231178-B60A-4363-865A-3935E3B49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95250"/>
            <a:ext cx="12049125" cy="66675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229EC52-0681-4152-9971-96A8392701DC}"/>
              </a:ext>
            </a:extLst>
          </p:cNvPr>
          <p:cNvSpPr/>
          <p:nvPr/>
        </p:nvSpPr>
        <p:spPr>
          <a:xfrm>
            <a:off x="2082085" y="4210043"/>
            <a:ext cx="977935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Group: 2 (1)</a:t>
            </a:r>
          </a:p>
          <a:p>
            <a:endParaRPr lang="en-GB" sz="3200" dirty="0">
              <a:solidFill>
                <a:srgbClr val="FF0000"/>
              </a:solidFill>
            </a:endParaRPr>
          </a:p>
          <a:p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>
                <a:solidFill>
                  <a:srgbClr val="FF0000"/>
                </a:solidFill>
              </a:rPr>
              <a:t>Large increase between 2nd and 3rd ionisation energy values. (1)</a:t>
            </a:r>
          </a:p>
        </p:txBody>
      </p:sp>
    </p:spTree>
    <p:extLst>
      <p:ext uri="{BB962C8B-B14F-4D97-AF65-F5344CB8AC3E}">
        <p14:creationId xmlns:p14="http://schemas.microsoft.com/office/powerpoint/2010/main" val="197201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A82A0F5-C9B7-428A-AB34-1094AEB73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449"/>
            <a:ext cx="12192000" cy="506680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8C9B862-B933-4A46-8F56-08C5A869BA33}"/>
              </a:ext>
            </a:extLst>
          </p:cNvPr>
          <p:cNvSpPr/>
          <p:nvPr/>
        </p:nvSpPr>
        <p:spPr>
          <a:xfrm>
            <a:off x="3054085" y="3122364"/>
            <a:ext cx="51010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Sr</a:t>
            </a:r>
            <a:r>
              <a:rPr lang="en-GB" sz="4000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(g) → Sr</a:t>
            </a:r>
            <a:r>
              <a:rPr lang="en-GB" sz="4000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2+</a:t>
            </a:r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(g) + e</a:t>
            </a:r>
            <a:r>
              <a:rPr lang="en-GB" sz="4000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</a:t>
            </a:r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4000" dirty="0">
                <a:solidFill>
                  <a:srgbClr val="FF0000"/>
                </a:solidFill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✓</a:t>
            </a:r>
            <a:endParaRPr lang="en-GB" sz="8800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A28475-600B-464B-82B6-A19B3924D931}"/>
              </a:ext>
            </a:extLst>
          </p:cNvPr>
          <p:cNvSpPr/>
          <p:nvPr/>
        </p:nvSpPr>
        <p:spPr>
          <a:xfrm>
            <a:off x="1199526" y="4837733"/>
            <a:ext cx="107520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Atomic radius: </a:t>
            </a:r>
            <a:r>
              <a:rPr lang="en-GB" sz="24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larger atomic radius OR   more shells </a:t>
            </a:r>
            <a:r>
              <a:rPr lang="en-GB" sz="2400" dirty="0">
                <a:solidFill>
                  <a:srgbClr val="FF0000"/>
                </a:solidFill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✓</a:t>
            </a:r>
            <a:br>
              <a:rPr lang="en-GB" sz="24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n-GB" sz="2400" i="1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Effect of nuclear charge / shielding </a:t>
            </a:r>
            <a:br>
              <a:rPr lang="en-GB" sz="24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Increased nuclear charge outweighed by  increased distance / shielding </a:t>
            </a:r>
            <a:r>
              <a:rPr lang="en-GB" sz="2400" b="1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OR </a:t>
            </a:r>
            <a:r>
              <a:rPr lang="en-GB" sz="24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 more / increased shielding </a:t>
            </a:r>
            <a:r>
              <a:rPr lang="en-GB" sz="2400" dirty="0">
                <a:solidFill>
                  <a:srgbClr val="FF0000"/>
                </a:solidFill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✓</a:t>
            </a:r>
            <a:br>
              <a:rPr lang="en-GB" sz="24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n-GB" sz="2400" i="1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Nuclear attraction:  l</a:t>
            </a:r>
            <a:r>
              <a:rPr lang="en-GB" sz="24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ess nuclear attraction </a:t>
            </a:r>
            <a:r>
              <a:rPr lang="en-GB" sz="2400" b="1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OR </a:t>
            </a:r>
            <a:r>
              <a:rPr lang="en-GB" sz="24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less attraction on electrons </a:t>
            </a:r>
            <a:r>
              <a:rPr lang="en-GB" sz="2400" dirty="0">
                <a:solidFill>
                  <a:srgbClr val="FF0000"/>
                </a:solidFill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✓</a:t>
            </a:r>
            <a:endParaRPr lang="en-GB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39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31603F4-3237-4F7F-9395-75ACF71562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938"/>
            <a:ext cx="12192000" cy="3880123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6B84B7A-7358-482C-AFEA-B23D38E144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408214"/>
              </p:ext>
            </p:extLst>
          </p:nvPr>
        </p:nvGraphicFramePr>
        <p:xfrm>
          <a:off x="505474" y="3943205"/>
          <a:ext cx="10305288" cy="2793148"/>
        </p:xfrm>
        <a:graphic>
          <a:graphicData uri="http://schemas.openxmlformats.org/drawingml/2006/table">
            <a:tbl>
              <a:tblPr firstRow="1" firstCol="1" bandRow="1"/>
              <a:tblGrid>
                <a:gridCol w="10305288">
                  <a:extLst>
                    <a:ext uri="{9D8B030D-6E8A-4147-A177-3AD203B41FA5}">
                      <a16:colId xmlns:a16="http://schemas.microsoft.com/office/drawing/2014/main" val="2810506088"/>
                    </a:ext>
                  </a:extLst>
                </a:gridCol>
              </a:tblGrid>
              <a:tr h="651928">
                <a:tc>
                  <a:txBody>
                    <a:bodyPr/>
                    <a:lstStyle/>
                    <a:p>
                      <a:pPr marL="19050" marR="1905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Phosphorus has more electrons 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Times New Roman" panose="02020603050405020304" pitchFamily="18" charset="0"/>
                          <a:cs typeface="Segoe UI Symbol" panose="020B0502040204020203" pitchFamily="34" charset="0"/>
                        </a:rPr>
                        <a:t>✓</a:t>
                      </a:r>
                      <a:endParaRPr lang="en-GB" sz="4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101157"/>
                  </a:ext>
                </a:extLst>
              </a:tr>
              <a:tr h="883284">
                <a:tc>
                  <a:txBody>
                    <a:bodyPr/>
                    <a:lstStyle/>
                    <a:p>
                      <a:pPr marL="19050" marR="1905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Stronger London forces  </a:t>
                      </a:r>
                      <a:r>
                        <a:rPr lang="en-GB" sz="3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OR</a:t>
                      </a:r>
                      <a:b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Stronger induced dipole(-dipole) interactions 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Times New Roman" panose="02020603050405020304" pitchFamily="18" charset="0"/>
                          <a:cs typeface="Segoe UI Symbol" panose="020B0502040204020203" pitchFamily="34" charset="0"/>
                        </a:rPr>
                        <a:t>✓</a:t>
                      </a:r>
                      <a:endParaRPr lang="en-GB" sz="4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48743"/>
                  </a:ext>
                </a:extLst>
              </a:tr>
              <a:tr h="651928">
                <a:tc>
                  <a:txBody>
                    <a:bodyPr/>
                    <a:lstStyle/>
                    <a:p>
                      <a:pPr marL="19050" marR="1905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More energy required to break the intermolecular forces / bonds </a:t>
                      </a:r>
                      <a:r>
                        <a:rPr lang="en-GB" sz="3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OR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London forces 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Times New Roman" panose="02020603050405020304" pitchFamily="18" charset="0"/>
                          <a:cs typeface="Segoe UI Symbol" panose="020B0502040204020203" pitchFamily="34" charset="0"/>
                        </a:rPr>
                        <a:t>✓</a:t>
                      </a:r>
                      <a:endParaRPr lang="en-GB" sz="4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681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37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4B4CF19-0E9E-429C-8957-FBD34CEA9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345" y="249766"/>
            <a:ext cx="11687175" cy="2362200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790BE4D-40B1-4140-9C6D-B3843E6B0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289199"/>
              </p:ext>
            </p:extLst>
          </p:nvPr>
        </p:nvGraphicFramePr>
        <p:xfrm>
          <a:off x="2009104" y="2429893"/>
          <a:ext cx="11338796" cy="3794760"/>
        </p:xfrm>
        <a:graphic>
          <a:graphicData uri="http://schemas.openxmlformats.org/drawingml/2006/table">
            <a:tbl>
              <a:tblPr firstRow="1" firstCol="1" bandRow="1"/>
              <a:tblGrid>
                <a:gridCol w="11338796">
                  <a:extLst>
                    <a:ext uri="{9D8B030D-6E8A-4147-A177-3AD203B41FA5}">
                      <a16:colId xmlns:a16="http://schemas.microsoft.com/office/drawing/2014/main" val="18567753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9525" marR="952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800" b="1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Magnesium</a:t>
                      </a:r>
                      <a:b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metallic (bonds) 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Times New Roman" panose="02020603050405020304" pitchFamily="18" charset="0"/>
                          <a:cs typeface="Segoe UI Symbol" panose="020B0502040204020203" pitchFamily="34" charset="0"/>
                        </a:rPr>
                        <a:t>✓</a:t>
                      </a:r>
                      <a:endParaRPr lang="en-GB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326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9050" marR="1905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cations/positive ions/Mg</a:t>
                      </a:r>
                      <a:r>
                        <a:rPr lang="en-GB" sz="2800" baseline="30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2+</a:t>
                      </a:r>
                      <a:b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en-GB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AND</a:t>
                      </a:r>
                      <a:b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en-GB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delocalised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electrons 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Times New Roman" panose="02020603050405020304" pitchFamily="18" charset="0"/>
                          <a:cs typeface="Segoe UI Symbol" panose="020B0502040204020203" pitchFamily="34" charset="0"/>
                        </a:rPr>
                        <a:t>✓</a:t>
                      </a:r>
                      <a:endParaRPr lang="en-GB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5866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800" b="1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Silicon</a:t>
                      </a:r>
                      <a:br>
                        <a:rPr lang="en-GB" sz="280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GB" sz="280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covalent </a:t>
                      </a:r>
                      <a:r>
                        <a:rPr lang="en-GB" sz="280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Times New Roman" panose="02020603050405020304" pitchFamily="18" charset="0"/>
                          <a:cs typeface="Segoe UI Symbol" panose="020B0502040204020203" pitchFamily="34" charset="0"/>
                        </a:rPr>
                        <a:t>✓</a:t>
                      </a:r>
                      <a:endParaRPr lang="en-GB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412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9050" marR="1905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between atoms 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Times New Roman" panose="02020603050405020304" pitchFamily="18" charset="0"/>
                          <a:cs typeface="Segoe UI Symbol" panose="020B0502040204020203" pitchFamily="34" charset="0"/>
                        </a:rPr>
                        <a:t>✓</a:t>
                      </a:r>
                      <a:endParaRPr lang="en-GB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167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37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56454B-647B-43A6-9A86-76E32B513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79" y="0"/>
            <a:ext cx="11931041" cy="6858000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BD14694-8BD7-4EF5-AD7B-0590EBBE3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484530"/>
              </p:ext>
            </p:extLst>
          </p:nvPr>
        </p:nvGraphicFramePr>
        <p:xfrm>
          <a:off x="943355" y="2885975"/>
          <a:ext cx="10305288" cy="1009650"/>
        </p:xfrm>
        <a:graphic>
          <a:graphicData uri="http://schemas.openxmlformats.org/drawingml/2006/table">
            <a:tbl>
              <a:tblPr firstRow="1" firstCol="1" bandRow="1"/>
              <a:tblGrid>
                <a:gridCol w="1226819">
                  <a:extLst>
                    <a:ext uri="{9D8B030D-6E8A-4147-A177-3AD203B41FA5}">
                      <a16:colId xmlns:a16="http://schemas.microsoft.com/office/drawing/2014/main" val="2550325819"/>
                    </a:ext>
                  </a:extLst>
                </a:gridCol>
                <a:gridCol w="9078469">
                  <a:extLst>
                    <a:ext uri="{9D8B030D-6E8A-4147-A177-3AD203B41FA5}">
                      <a16:colId xmlns:a16="http://schemas.microsoft.com/office/drawing/2014/main" val="13712621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4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Periodicity </a:t>
                      </a:r>
                      <a:r>
                        <a:rPr lang="en-GB" sz="44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Times New Roman" panose="02020603050405020304" pitchFamily="18" charset="0"/>
                          <a:cs typeface="Segoe UI Symbol" panose="020B0502040204020203" pitchFamily="34" charset="0"/>
                        </a:rPr>
                        <a:t>✓</a:t>
                      </a:r>
                      <a:endParaRPr lang="en-GB" sz="6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398751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5AB2B5-EC3D-4675-BCF7-A69E3DB7A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200014"/>
              </p:ext>
            </p:extLst>
          </p:nvPr>
        </p:nvGraphicFramePr>
        <p:xfrm>
          <a:off x="5051717" y="4949099"/>
          <a:ext cx="4890774" cy="1558290"/>
        </p:xfrm>
        <a:graphic>
          <a:graphicData uri="http://schemas.openxmlformats.org/drawingml/2006/table">
            <a:tbl>
              <a:tblPr firstRow="1" firstCol="1" bandRow="1"/>
              <a:tblGrid>
                <a:gridCol w="582235">
                  <a:extLst>
                    <a:ext uri="{9D8B030D-6E8A-4147-A177-3AD203B41FA5}">
                      <a16:colId xmlns:a16="http://schemas.microsoft.com/office/drawing/2014/main" val="1758456231"/>
                    </a:ext>
                  </a:extLst>
                </a:gridCol>
                <a:gridCol w="4308539">
                  <a:extLst>
                    <a:ext uri="{9D8B030D-6E8A-4147-A177-3AD203B41FA5}">
                      <a16:colId xmlns:a16="http://schemas.microsoft.com/office/drawing/2014/main" val="20699259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4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9050" marR="1905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Sodium </a:t>
                      </a:r>
                      <a:r>
                        <a:rPr lang="en-GB" sz="3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OR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Na 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Times New Roman" panose="02020603050405020304" pitchFamily="18" charset="0"/>
                          <a:cs typeface="Segoe UI Symbol" panose="020B0502040204020203" pitchFamily="34" charset="0"/>
                        </a:rPr>
                        <a:t>✓</a:t>
                      </a:r>
                      <a:b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Silicon OR Si 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Times New Roman" panose="02020603050405020304" pitchFamily="18" charset="0"/>
                          <a:cs typeface="Segoe UI Symbol" panose="020B0502040204020203" pitchFamily="34" charset="0"/>
                        </a:rPr>
                        <a:t>✓</a:t>
                      </a:r>
                      <a:b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Neon </a:t>
                      </a:r>
                      <a:r>
                        <a:rPr lang="en-GB" sz="3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OR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Ne 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Times New Roman" panose="02020603050405020304" pitchFamily="18" charset="0"/>
                          <a:cs typeface="Segoe UI Symbol" panose="020B0502040204020203" pitchFamily="34" charset="0"/>
                        </a:rPr>
                        <a:t>✓</a:t>
                      </a:r>
                      <a:endParaRPr lang="en-GB" sz="4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850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8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B26C735-53E5-40F4-926F-10C334C371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1975305" cy="362373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63B70CA-9A1F-42E8-96BA-618D976BBF1C}"/>
              </a:ext>
            </a:extLst>
          </p:cNvPr>
          <p:cNvSpPr/>
          <p:nvPr/>
        </p:nvSpPr>
        <p:spPr>
          <a:xfrm>
            <a:off x="953127" y="2977401"/>
            <a:ext cx="5549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✔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A57E21-8812-498B-9620-059180399E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073" y="1453138"/>
            <a:ext cx="6349796" cy="4341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61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11DE2F-3226-47FD-BD73-CB369D232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1301"/>
            <a:ext cx="12192000" cy="31841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5B9FB7A-9CAB-490C-AE7E-2E171E0BC4C4}"/>
              </a:ext>
            </a:extLst>
          </p:cNvPr>
          <p:cNvSpPr/>
          <p:nvPr/>
        </p:nvSpPr>
        <p:spPr>
          <a:xfrm>
            <a:off x="2612355" y="2289151"/>
            <a:ext cx="5549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✔</a:t>
            </a:r>
          </a:p>
        </p:txBody>
      </p:sp>
    </p:spTree>
    <p:extLst>
      <p:ext uri="{BB962C8B-B14F-4D97-AF65-F5344CB8AC3E}">
        <p14:creationId xmlns:p14="http://schemas.microsoft.com/office/powerpoint/2010/main" val="411079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1A7D36-05B3-49E2-B84A-25F4AC00D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6725"/>
            <a:ext cx="12192000" cy="411548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869C3F4-DF5D-4656-BB2F-C2D982212BE2}"/>
              </a:ext>
            </a:extLst>
          </p:cNvPr>
          <p:cNvSpPr/>
          <p:nvPr/>
        </p:nvSpPr>
        <p:spPr>
          <a:xfrm>
            <a:off x="744919" y="2765668"/>
            <a:ext cx="5549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✔</a:t>
            </a:r>
          </a:p>
        </p:txBody>
      </p:sp>
    </p:spTree>
    <p:extLst>
      <p:ext uri="{BB962C8B-B14F-4D97-AF65-F5344CB8AC3E}">
        <p14:creationId xmlns:p14="http://schemas.microsoft.com/office/powerpoint/2010/main" val="85433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7AE52C1-BD44-43B3-9879-C845EB89D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910"/>
            <a:ext cx="12192000" cy="194778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7A2FCB4-00C3-4684-A8FA-47D867DD319F}"/>
              </a:ext>
            </a:extLst>
          </p:cNvPr>
          <p:cNvSpPr txBox="1"/>
          <p:nvPr/>
        </p:nvSpPr>
        <p:spPr>
          <a:xfrm>
            <a:off x="11200089" y="547469"/>
            <a:ext cx="751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[5]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35A1B5-6F97-41D2-AD5D-7F53B82C9AB9}"/>
              </a:ext>
            </a:extLst>
          </p:cNvPr>
          <p:cNvSpPr/>
          <p:nvPr/>
        </p:nvSpPr>
        <p:spPr>
          <a:xfrm>
            <a:off x="145961" y="1193800"/>
            <a:ext cx="11599572" cy="56323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Conductivity of Na mark</a:t>
            </a:r>
          </a:p>
          <a:p>
            <a:r>
              <a:rPr lang="en-GB" sz="2400" b="1" dirty="0">
                <a:solidFill>
                  <a:srgbClr val="FF0000"/>
                </a:solidFill>
              </a:rPr>
              <a:t>M1: Sodium conducts in the solid and molten states ✔</a:t>
            </a:r>
          </a:p>
          <a:p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b="1" dirty="0">
                <a:solidFill>
                  <a:srgbClr val="FF0000"/>
                </a:solidFill>
              </a:rPr>
              <a:t>Reason for conductivity of Na mark</a:t>
            </a:r>
          </a:p>
          <a:p>
            <a:r>
              <a:rPr lang="en-GB" sz="2400" b="1" dirty="0">
                <a:solidFill>
                  <a:srgbClr val="FF0000"/>
                </a:solidFill>
              </a:rPr>
              <a:t>M2: Sodium has delocalised electrons (in both solid and liquid state) ✔</a:t>
            </a:r>
          </a:p>
          <a:p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b="1" dirty="0">
                <a:solidFill>
                  <a:srgbClr val="FF0000"/>
                </a:solidFill>
              </a:rPr>
              <a:t>Conductivity of Na</a:t>
            </a:r>
            <a:r>
              <a:rPr lang="en-GB" sz="2400" b="1" baseline="-25000" dirty="0">
                <a:solidFill>
                  <a:srgbClr val="FF0000"/>
                </a:solidFill>
              </a:rPr>
              <a:t>2</a:t>
            </a:r>
            <a:r>
              <a:rPr lang="en-GB" sz="2400" b="1" dirty="0">
                <a:solidFill>
                  <a:srgbClr val="FF0000"/>
                </a:solidFill>
              </a:rPr>
              <a:t>O mark</a:t>
            </a:r>
          </a:p>
          <a:p>
            <a:r>
              <a:rPr lang="en-GB" sz="2400" b="1" dirty="0">
                <a:solidFill>
                  <a:srgbClr val="FF0000"/>
                </a:solidFill>
              </a:rPr>
              <a:t>M3: Na</a:t>
            </a:r>
            <a:r>
              <a:rPr lang="en-GB" sz="2400" b="1" baseline="-25000" dirty="0">
                <a:solidFill>
                  <a:srgbClr val="FF0000"/>
                </a:solidFill>
              </a:rPr>
              <a:t>2</a:t>
            </a:r>
            <a:r>
              <a:rPr lang="en-GB" sz="2400" b="1" dirty="0">
                <a:solidFill>
                  <a:srgbClr val="FF0000"/>
                </a:solidFill>
              </a:rPr>
              <a:t>O conducts when molten and not when solid ✔</a:t>
            </a:r>
          </a:p>
          <a:p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b="1" dirty="0">
                <a:solidFill>
                  <a:srgbClr val="FF0000"/>
                </a:solidFill>
              </a:rPr>
              <a:t>Reason for conductivity of Na</a:t>
            </a:r>
            <a:r>
              <a:rPr lang="en-GB" sz="2400" b="1" baseline="-25000" dirty="0">
                <a:solidFill>
                  <a:srgbClr val="FF0000"/>
                </a:solidFill>
              </a:rPr>
              <a:t>2</a:t>
            </a:r>
            <a:r>
              <a:rPr lang="en-GB" sz="2400" b="1" dirty="0">
                <a:solidFill>
                  <a:srgbClr val="FF0000"/>
                </a:solidFill>
              </a:rPr>
              <a:t>O marks</a:t>
            </a:r>
          </a:p>
          <a:p>
            <a:r>
              <a:rPr lang="en-GB" sz="2400" b="1" dirty="0">
                <a:solidFill>
                  <a:srgbClr val="FF0000"/>
                </a:solidFill>
              </a:rPr>
              <a:t>M4: Molten Na</a:t>
            </a:r>
            <a:r>
              <a:rPr lang="en-GB" sz="2400" b="1" baseline="-25000" dirty="0">
                <a:solidFill>
                  <a:srgbClr val="FF0000"/>
                </a:solidFill>
              </a:rPr>
              <a:t>2</a:t>
            </a:r>
            <a:r>
              <a:rPr lang="en-GB" sz="2400" b="1" dirty="0">
                <a:solidFill>
                  <a:srgbClr val="FF0000"/>
                </a:solidFill>
              </a:rPr>
              <a:t>O has ions which are mobile ✔</a:t>
            </a:r>
          </a:p>
          <a:p>
            <a:r>
              <a:rPr lang="en-GB" sz="2400" b="1" dirty="0">
                <a:solidFill>
                  <a:srgbClr val="FF0000"/>
                </a:solidFill>
              </a:rPr>
              <a:t>M5: Solid Na</a:t>
            </a:r>
            <a:r>
              <a:rPr lang="en-GB" sz="2400" b="1" baseline="-25000" dirty="0">
                <a:solidFill>
                  <a:srgbClr val="FF0000"/>
                </a:solidFill>
              </a:rPr>
              <a:t>2</a:t>
            </a:r>
            <a:r>
              <a:rPr lang="en-GB" sz="2400" b="1" dirty="0">
                <a:solidFill>
                  <a:srgbClr val="FF0000"/>
                </a:solidFill>
              </a:rPr>
              <a:t>O has ions which are fixed (in position) OR ions are held (in position) OR ions are not mobile</a:t>
            </a:r>
            <a:br>
              <a:rPr lang="en-GB" sz="2400" b="1" dirty="0">
                <a:solidFill>
                  <a:srgbClr val="FF0000"/>
                </a:solidFill>
              </a:rPr>
            </a:br>
            <a:r>
              <a:rPr lang="en-GB" sz="2400" b="1" dirty="0">
                <a:solidFill>
                  <a:srgbClr val="FF0000"/>
                </a:solidFill>
              </a:rPr>
              <a:t>AND</a:t>
            </a:r>
            <a:br>
              <a:rPr lang="en-GB" sz="2400" b="1" dirty="0">
                <a:solidFill>
                  <a:srgbClr val="FF0000"/>
                </a:solidFill>
              </a:rPr>
            </a:br>
            <a:r>
              <a:rPr lang="en-GB" sz="2400" b="1" dirty="0">
                <a:solidFill>
                  <a:srgbClr val="FF0000"/>
                </a:solidFill>
              </a:rPr>
              <a:t>in an (ionic) lattice OR structure ✔</a:t>
            </a:r>
          </a:p>
        </p:txBody>
      </p:sp>
    </p:spTree>
    <p:extLst>
      <p:ext uri="{BB962C8B-B14F-4D97-AF65-F5344CB8AC3E}">
        <p14:creationId xmlns:p14="http://schemas.microsoft.com/office/powerpoint/2010/main" val="83946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C7E3411-73E3-4E6F-8AF8-14A8197BCB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750" y="481542"/>
            <a:ext cx="11468100" cy="23050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BAC2DF-B5E2-4CD0-8D86-DECE4E3CFE0A}"/>
              </a:ext>
            </a:extLst>
          </p:cNvPr>
          <p:cNvSpPr txBox="1"/>
          <p:nvPr/>
        </p:nvSpPr>
        <p:spPr>
          <a:xfrm>
            <a:off x="8972043" y="1110847"/>
            <a:ext cx="751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[3]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EF5845-6F57-4C95-808A-EFAF6A76EF12}"/>
              </a:ext>
            </a:extLst>
          </p:cNvPr>
          <p:cNvSpPr/>
          <p:nvPr/>
        </p:nvSpPr>
        <p:spPr>
          <a:xfrm>
            <a:off x="158840" y="1539114"/>
            <a:ext cx="11599572" cy="526297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M1 </a:t>
            </a:r>
            <a:r>
              <a:rPr lang="en-GB" sz="2800" i="1" dirty="0">
                <a:solidFill>
                  <a:srgbClr val="FF0000"/>
                </a:solidFill>
              </a:rPr>
              <a:t>Trend </a:t>
            </a:r>
            <a:r>
              <a:rPr lang="en-GB" sz="2800" b="1" i="1" dirty="0">
                <a:solidFill>
                  <a:srgbClr val="FF0000"/>
                </a:solidFill>
              </a:rPr>
              <a:t>AND</a:t>
            </a:r>
            <a:r>
              <a:rPr lang="en-GB" sz="2800" i="1" dirty="0">
                <a:solidFill>
                  <a:srgbClr val="FF0000"/>
                </a:solidFill>
              </a:rPr>
              <a:t> nuclear charge mark</a:t>
            </a:r>
            <a:br>
              <a:rPr lang="en-GB" sz="2800" dirty="0">
                <a:solidFill>
                  <a:srgbClr val="FF0000"/>
                </a:solidFill>
              </a:rPr>
            </a:br>
            <a:r>
              <a:rPr lang="en-GB" sz="2800" dirty="0">
                <a:solidFill>
                  <a:srgbClr val="FF0000"/>
                </a:solidFill>
              </a:rPr>
              <a:t>(from Li to F) atomic radius decreases</a:t>
            </a:r>
            <a:br>
              <a:rPr lang="en-GB" sz="2800" dirty="0">
                <a:solidFill>
                  <a:srgbClr val="FF0000"/>
                </a:solidFill>
              </a:rPr>
            </a:br>
            <a:r>
              <a:rPr lang="en-GB" sz="2800" b="1" dirty="0">
                <a:solidFill>
                  <a:srgbClr val="FF0000"/>
                </a:solidFill>
              </a:rPr>
              <a:t>AND  </a:t>
            </a:r>
            <a:r>
              <a:rPr lang="en-GB" sz="2800" dirty="0">
                <a:solidFill>
                  <a:srgbClr val="FF0000"/>
                </a:solidFill>
              </a:rPr>
              <a:t>nuclear charge increases or number of protons increases ✔</a:t>
            </a:r>
            <a:br>
              <a:rPr lang="en-GB" sz="2800" dirty="0">
                <a:solidFill>
                  <a:srgbClr val="FF0000"/>
                </a:solidFill>
              </a:rPr>
            </a:br>
            <a:br>
              <a:rPr lang="en-GB" sz="2800" dirty="0">
                <a:solidFill>
                  <a:srgbClr val="FF0000"/>
                </a:solidFill>
              </a:rPr>
            </a:br>
            <a:r>
              <a:rPr lang="en-GB" sz="2800" dirty="0">
                <a:solidFill>
                  <a:srgbClr val="FF0000"/>
                </a:solidFill>
              </a:rPr>
              <a:t>M2 </a:t>
            </a:r>
            <a:r>
              <a:rPr lang="en-GB" sz="2800" i="1" dirty="0">
                <a:solidFill>
                  <a:srgbClr val="FF0000"/>
                </a:solidFill>
              </a:rPr>
              <a:t>same shell / shielding mark</a:t>
            </a:r>
            <a:r>
              <a:rPr lang="en-GB" sz="2800" dirty="0">
                <a:solidFill>
                  <a:srgbClr val="FF0000"/>
                </a:solidFill>
              </a:rPr>
              <a:t> (outer) electrons are in same shell</a:t>
            </a:r>
            <a:br>
              <a:rPr lang="en-GB" sz="2800" dirty="0">
                <a:solidFill>
                  <a:srgbClr val="FF0000"/>
                </a:solidFill>
              </a:rPr>
            </a:br>
            <a:r>
              <a:rPr lang="en-GB" sz="2800" b="1" dirty="0">
                <a:solidFill>
                  <a:srgbClr val="FF0000"/>
                </a:solidFill>
              </a:rPr>
              <a:t>OR </a:t>
            </a:r>
            <a:r>
              <a:rPr lang="en-GB" sz="2800" dirty="0">
                <a:solidFill>
                  <a:srgbClr val="FF0000"/>
                </a:solidFill>
              </a:rPr>
              <a:t>(outer) electrons experience similar or same shielding ✔</a:t>
            </a:r>
            <a:br>
              <a:rPr lang="en-GB" sz="2800" dirty="0">
                <a:solidFill>
                  <a:srgbClr val="FF0000"/>
                </a:solidFill>
              </a:rPr>
            </a:br>
            <a:r>
              <a:rPr lang="en-GB" sz="2800" b="1" dirty="0">
                <a:solidFill>
                  <a:srgbClr val="FF0000"/>
                </a:solidFill>
              </a:rPr>
              <a:t>OR </a:t>
            </a:r>
            <a:r>
              <a:rPr lang="en-GB" sz="2800" dirty="0">
                <a:solidFill>
                  <a:srgbClr val="FF0000"/>
                </a:solidFill>
              </a:rPr>
              <a:t>same number of shells</a:t>
            </a:r>
            <a:br>
              <a:rPr lang="en-GB" sz="2800" dirty="0">
                <a:solidFill>
                  <a:srgbClr val="FF0000"/>
                </a:solidFill>
              </a:rPr>
            </a:br>
            <a:br>
              <a:rPr lang="en-GB" sz="2800" dirty="0">
                <a:solidFill>
                  <a:srgbClr val="FF0000"/>
                </a:solidFill>
              </a:rPr>
            </a:br>
            <a:r>
              <a:rPr lang="en-GB" sz="2800" dirty="0">
                <a:solidFill>
                  <a:srgbClr val="FF0000"/>
                </a:solidFill>
              </a:rPr>
              <a:t>M3 </a:t>
            </a:r>
            <a:r>
              <a:rPr lang="en-GB" sz="2800" i="1" dirty="0">
                <a:solidFill>
                  <a:srgbClr val="FF0000"/>
                </a:solidFill>
              </a:rPr>
              <a:t>nuclear attraction mark</a:t>
            </a:r>
            <a:br>
              <a:rPr lang="en-GB" sz="2800" dirty="0">
                <a:solidFill>
                  <a:srgbClr val="FF0000"/>
                </a:solidFill>
              </a:rPr>
            </a:br>
            <a:r>
              <a:rPr lang="en-GB" sz="2800" dirty="0">
                <a:solidFill>
                  <a:srgbClr val="FF0000"/>
                </a:solidFill>
              </a:rPr>
              <a:t>Greater </a:t>
            </a:r>
            <a:r>
              <a:rPr lang="en-GB" sz="2800" b="1" dirty="0">
                <a:solidFill>
                  <a:srgbClr val="FF0000"/>
                </a:solidFill>
              </a:rPr>
              <a:t>nuclear</a:t>
            </a:r>
            <a:r>
              <a:rPr lang="en-GB" sz="2800" dirty="0">
                <a:solidFill>
                  <a:srgbClr val="FF0000"/>
                </a:solidFill>
              </a:rPr>
              <a:t> attraction on (outer) </a:t>
            </a:r>
            <a:r>
              <a:rPr lang="en-GB" sz="2800" b="1" dirty="0">
                <a:solidFill>
                  <a:srgbClr val="FF0000"/>
                </a:solidFill>
              </a:rPr>
              <a:t>electrons</a:t>
            </a:r>
            <a:r>
              <a:rPr lang="en-GB" sz="2800" dirty="0">
                <a:solidFill>
                  <a:srgbClr val="FF0000"/>
                </a:solidFill>
              </a:rPr>
              <a:t> or </a:t>
            </a:r>
            <a:r>
              <a:rPr lang="en-GB" sz="2800" b="1" dirty="0">
                <a:solidFill>
                  <a:srgbClr val="FF0000"/>
                </a:solidFill>
              </a:rPr>
              <a:t>shells</a:t>
            </a:r>
            <a:br>
              <a:rPr lang="en-GB" sz="2800" dirty="0">
                <a:solidFill>
                  <a:srgbClr val="FF0000"/>
                </a:solidFill>
              </a:rPr>
            </a:br>
            <a:r>
              <a:rPr lang="en-GB" sz="2800" b="1" dirty="0">
                <a:solidFill>
                  <a:srgbClr val="FF0000"/>
                </a:solidFill>
              </a:rPr>
              <a:t>OR</a:t>
            </a:r>
            <a:br>
              <a:rPr lang="en-GB" sz="2800" dirty="0">
                <a:solidFill>
                  <a:srgbClr val="FF0000"/>
                </a:solidFill>
              </a:rPr>
            </a:br>
            <a:r>
              <a:rPr lang="en-GB" sz="2800" dirty="0">
                <a:solidFill>
                  <a:srgbClr val="FF0000"/>
                </a:solidFill>
              </a:rPr>
              <a:t>(Outer) </a:t>
            </a:r>
            <a:r>
              <a:rPr lang="en-GB" sz="2800" b="1" dirty="0">
                <a:solidFill>
                  <a:srgbClr val="FF0000"/>
                </a:solidFill>
              </a:rPr>
              <a:t>electrons</a:t>
            </a:r>
            <a:r>
              <a:rPr lang="en-GB" sz="2800" dirty="0">
                <a:solidFill>
                  <a:srgbClr val="FF0000"/>
                </a:solidFill>
              </a:rPr>
              <a:t> or </a:t>
            </a:r>
            <a:r>
              <a:rPr lang="en-GB" sz="2800" b="1" dirty="0">
                <a:solidFill>
                  <a:srgbClr val="FF0000"/>
                </a:solidFill>
              </a:rPr>
              <a:t>shells</a:t>
            </a:r>
            <a:r>
              <a:rPr lang="en-GB" sz="2800" dirty="0">
                <a:solidFill>
                  <a:srgbClr val="FF0000"/>
                </a:solidFill>
              </a:rPr>
              <a:t> are attracted more strongly to the </a:t>
            </a:r>
            <a:r>
              <a:rPr lang="en-GB" sz="2800" b="1" dirty="0">
                <a:solidFill>
                  <a:srgbClr val="FF0000"/>
                </a:solidFill>
              </a:rPr>
              <a:t>nucleus</a:t>
            </a:r>
            <a:r>
              <a:rPr lang="en-GB" sz="2800" dirty="0">
                <a:solidFill>
                  <a:srgbClr val="FF0000"/>
                </a:solidFill>
              </a:rPr>
              <a:t> ✔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90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7140F9-4BA9-4210-809A-3A43378B97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0843"/>
          <a:stretch/>
        </p:blipFill>
        <p:spPr>
          <a:xfrm>
            <a:off x="0" y="218074"/>
            <a:ext cx="12192000" cy="235770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E7ECC8A-E6D9-4C36-8D37-5A2DD7B3CC5E}"/>
              </a:ext>
            </a:extLst>
          </p:cNvPr>
          <p:cNvSpPr/>
          <p:nvPr/>
        </p:nvSpPr>
        <p:spPr>
          <a:xfrm>
            <a:off x="2611448" y="3128094"/>
            <a:ext cx="52539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n-GB" sz="4000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2+</a:t>
            </a:r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(g) → Al</a:t>
            </a:r>
            <a:r>
              <a:rPr lang="en-GB" sz="4000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3+</a:t>
            </a:r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(g) + e</a:t>
            </a:r>
            <a:r>
              <a:rPr lang="en-GB" sz="4000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</a:t>
            </a:r>
            <a:r>
              <a:rPr lang="en-GB" sz="4000" dirty="0">
                <a:solidFill>
                  <a:srgbClr val="FF0000"/>
                </a:solidFill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✔</a:t>
            </a:r>
            <a:endParaRPr lang="en-GB" sz="8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8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7140F9-4BA9-4210-809A-3A43378B97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4796"/>
          <a:stretch/>
        </p:blipFill>
        <p:spPr>
          <a:xfrm>
            <a:off x="0" y="0"/>
            <a:ext cx="12192000" cy="216809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208F4AE-3B33-4F8A-BA0B-76A42A92DA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8267" y="2168095"/>
            <a:ext cx="6191392" cy="47021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ECEB475-1654-4837-AA41-748E8D54F53A}"/>
              </a:ext>
            </a:extLst>
          </p:cNvPr>
          <p:cNvSpPr/>
          <p:nvPr/>
        </p:nvSpPr>
        <p:spPr>
          <a:xfrm>
            <a:off x="111617" y="2418234"/>
            <a:ext cx="29149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 (thirteen) ionisation energies show an increase </a:t>
            </a:r>
            <a:r>
              <a:rPr lang="en-GB" sz="2400" dirty="0">
                <a:solidFill>
                  <a:srgbClr val="FF0000"/>
                </a:solidFill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✔</a:t>
            </a:r>
            <a:b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two largest increases are between the third and fourth</a:t>
            </a:r>
            <a:b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b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eleventh and twelfth ionisation energies </a:t>
            </a:r>
            <a:r>
              <a:rPr lang="en-GB" sz="2400" dirty="0">
                <a:solidFill>
                  <a:srgbClr val="FF0000"/>
                </a:solidFill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✔</a:t>
            </a:r>
            <a:endParaRPr lang="en-GB" sz="6000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C813DA-0BB3-4D14-BDA7-E88482CED9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1082" y="1970468"/>
            <a:ext cx="9010918" cy="488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35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9C0260F-301D-47C5-A91B-D9CF6648A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1336"/>
            <a:ext cx="12192000" cy="144305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0811560-BADB-432A-8DE0-AEC57300DCC0}"/>
              </a:ext>
            </a:extLst>
          </p:cNvPr>
          <p:cNvSpPr/>
          <p:nvPr/>
        </p:nvSpPr>
        <p:spPr>
          <a:xfrm>
            <a:off x="897228" y="1762439"/>
            <a:ext cx="1059072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The attraction (between nuclei and outermost electrons) increases (across the period)</a:t>
            </a:r>
          </a:p>
          <a:p>
            <a:r>
              <a:rPr lang="en-GB" sz="3200" dirty="0">
                <a:solidFill>
                  <a:srgbClr val="FF0000"/>
                </a:solidFill>
              </a:rPr>
              <a:t>AND The nuclear charge increases</a:t>
            </a:r>
          </a:p>
          <a:p>
            <a:r>
              <a:rPr lang="en-GB" sz="3200" dirty="0">
                <a:solidFill>
                  <a:srgbClr val="FF0000"/>
                </a:solidFill>
              </a:rPr>
              <a:t>OR  The number of protons increase ✔</a:t>
            </a:r>
          </a:p>
          <a:p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>
                <a:solidFill>
                  <a:srgbClr val="FF0000"/>
                </a:solidFill>
              </a:rPr>
              <a:t>(Outer) electrons are in the same shell</a:t>
            </a:r>
          </a:p>
          <a:p>
            <a:r>
              <a:rPr lang="en-GB" sz="3200" dirty="0">
                <a:solidFill>
                  <a:srgbClr val="FF0000"/>
                </a:solidFill>
              </a:rPr>
              <a:t>OR (Outer) electrons experience similar shielding</a:t>
            </a:r>
          </a:p>
          <a:p>
            <a:r>
              <a:rPr lang="en-GB" sz="3200" dirty="0">
                <a:solidFill>
                  <a:srgbClr val="FF0000"/>
                </a:solidFill>
              </a:rPr>
              <a:t>OR Same number of shells</a:t>
            </a:r>
          </a:p>
          <a:p>
            <a:r>
              <a:rPr lang="en-GB" sz="3200" dirty="0">
                <a:solidFill>
                  <a:srgbClr val="FF0000"/>
                </a:solidFill>
              </a:rPr>
              <a:t>OR Atomic radius decreases ✔</a:t>
            </a:r>
          </a:p>
          <a:p>
            <a:endParaRPr lang="en-GB" sz="3200" dirty="0">
              <a:solidFill>
                <a:srgbClr val="FF0000"/>
              </a:solidFill>
            </a:endParaRPr>
          </a:p>
          <a:p>
            <a:endParaRPr lang="en-GB" sz="3200" dirty="0">
              <a:solidFill>
                <a:srgbClr val="FF0000"/>
              </a:solidFill>
            </a:endParaRPr>
          </a:p>
          <a:p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67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F06AE6F-C1F3-4F13-A041-8F5E40936A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641" y="304799"/>
            <a:ext cx="11556665" cy="387773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26CF883-E82A-4C6A-87A9-BE85C93577D2}"/>
              </a:ext>
            </a:extLst>
          </p:cNvPr>
          <p:cNvSpPr/>
          <p:nvPr/>
        </p:nvSpPr>
        <p:spPr>
          <a:xfrm>
            <a:off x="682671" y="2973877"/>
            <a:ext cx="5549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✔</a:t>
            </a:r>
          </a:p>
        </p:txBody>
      </p:sp>
    </p:spTree>
    <p:extLst>
      <p:ext uri="{BB962C8B-B14F-4D97-AF65-F5344CB8AC3E}">
        <p14:creationId xmlns:p14="http://schemas.microsoft.com/office/powerpoint/2010/main" val="28359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B2724F4-33F2-4237-87C9-C32216469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40"/>
            <a:ext cx="12192000" cy="49271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36A44E3-153E-4596-B892-0A767AE3FD00}"/>
              </a:ext>
            </a:extLst>
          </p:cNvPr>
          <p:cNvSpPr/>
          <p:nvPr/>
        </p:nvSpPr>
        <p:spPr>
          <a:xfrm>
            <a:off x="1528292" y="4807886"/>
            <a:ext cx="1021723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HgBr</a:t>
            </a:r>
            <a:r>
              <a:rPr lang="en-GB" sz="2400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conducts when molten but not when solid (1)</a:t>
            </a:r>
            <a:b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 because </a:t>
            </a:r>
            <a:r>
              <a:rPr lang="en-GB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ions</a:t>
            </a:r>
            <a: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are mobile in molten HgBr</a:t>
            </a:r>
            <a:r>
              <a:rPr lang="en-GB" sz="2400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(1)</a:t>
            </a:r>
            <a:b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 but are fixed in a lattice in solid HgBr</a:t>
            </a:r>
            <a:r>
              <a:rPr lang="en-GB" sz="2400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(1)</a:t>
            </a:r>
            <a:b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Mercury conducts in both the solid and molten states … (1)</a:t>
            </a:r>
            <a:b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 because delocalised electrons move (in both solid and liquid state) (1)</a:t>
            </a:r>
            <a:endParaRPr lang="en-GB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13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A4BCE15-68E4-4238-BC96-AEB7D875C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" y="403753"/>
            <a:ext cx="11920452" cy="376184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5BF9AB3-8449-4B05-B7CC-DFBC92569AAE}"/>
              </a:ext>
            </a:extLst>
          </p:cNvPr>
          <p:cNvSpPr/>
          <p:nvPr/>
        </p:nvSpPr>
        <p:spPr>
          <a:xfrm>
            <a:off x="747066" y="2136750"/>
            <a:ext cx="5549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✔</a:t>
            </a:r>
          </a:p>
        </p:txBody>
      </p:sp>
    </p:spTree>
    <p:extLst>
      <p:ext uri="{BB962C8B-B14F-4D97-AF65-F5344CB8AC3E}">
        <p14:creationId xmlns:p14="http://schemas.microsoft.com/office/powerpoint/2010/main" val="54711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279</Words>
  <Application>Microsoft Office PowerPoint</Application>
  <PresentationFormat>Widescreen</PresentationFormat>
  <Paragraphs>49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Helvetica</vt:lpstr>
      <vt:lpstr>Segoe UI 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Glaze</dc:creator>
  <cp:lastModifiedBy>Alan Glaze</cp:lastModifiedBy>
  <cp:revision>8</cp:revision>
  <dcterms:created xsi:type="dcterms:W3CDTF">2017-11-30T21:19:43Z</dcterms:created>
  <dcterms:modified xsi:type="dcterms:W3CDTF">2017-11-30T22:12:45Z</dcterms:modified>
</cp:coreProperties>
</file>