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73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7" r:id="rId37"/>
    <p:sldId id="291" r:id="rId38"/>
    <p:sldId id="292" r:id="rId39"/>
    <p:sldId id="293" r:id="rId40"/>
    <p:sldId id="295" r:id="rId41"/>
    <p:sldId id="296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 varScale="1">
        <p:scale>
          <a:sx n="63" d="100"/>
          <a:sy n="63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576A-1EFF-4141-BD1F-22B1FBFE07F9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7834-647A-454E-8FCE-256FF854F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3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7834-647A-454E-8FCE-256FF854FF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9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7834-647A-454E-8FCE-256FF854FF81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1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7834-647A-454E-8FCE-256FF854FF81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1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7834-647A-454E-8FCE-256FF854FF8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1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7834-647A-454E-8FCE-256FF854FF81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1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7834-647A-454E-8FCE-256FF854FF8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1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7834-647A-454E-8FCE-256FF854FF81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0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2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6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3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2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2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1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0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E072-9C56-465C-A093-62436B4466CE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4DD5-2A4A-45F9-8F5B-C714E7ECD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1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691813_aw_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3684"/>
            <a:ext cx="9144000" cy="48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2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Down a Group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3851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r>
              <a:rPr lang="en-GB" sz="2400" baseline="30000" dirty="0" smtClean="0">
                <a:solidFill>
                  <a:srgbClr val="7030A0"/>
                </a:solidFill>
                <a:latin typeface="Comic Sans MS" pitchFamily="66" charset="0"/>
              </a:rPr>
              <a:t>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IE’s decrease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The number of shells increases, so t he distance between the nucleus and the outer electrons – weaker attractive force.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More inner shells, so the shielding increases – less attraction.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5" name="Picture 8" descr="S691813_aw_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28" y="724349"/>
            <a:ext cx="543129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Down a Group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3851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Ionic radius increases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More shells of electrons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Also less attraction means electrons are pulled in less by the nucleus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5" name="Picture 8" descr="S691813_aw_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28" y="724349"/>
            <a:ext cx="543129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Questions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29764"/>
            <a:ext cx="9144000" cy="461951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45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Explain the trends in IE and atomic radius </a:t>
            </a:r>
            <a:r>
              <a:rPr lang="en-GB" sz="2400" i="1" dirty="0" smtClean="0">
                <a:solidFill>
                  <a:srgbClr val="7030A0"/>
                </a:solidFill>
                <a:latin typeface="Comic Sans MS" pitchFamily="66" charset="0"/>
              </a:rPr>
              <a:t>across</a:t>
            </a:r>
            <a:r>
              <a:rPr lang="en-GB" sz="2400" i="1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a period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 In the answer, use ideas about nuclear charge, distance and shielding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2. Explain the trends in IE and atomic radius </a:t>
            </a:r>
            <a:r>
              <a:rPr lang="en-GB" sz="2400" i="1" dirty="0" smtClean="0">
                <a:solidFill>
                  <a:srgbClr val="7030A0"/>
                </a:solidFill>
                <a:latin typeface="Comic Sans MS" pitchFamily="66" charset="0"/>
              </a:rPr>
              <a:t>down</a:t>
            </a:r>
            <a:r>
              <a:rPr lang="en-GB" sz="2400" dirty="0" smtClean="0">
                <a:latin typeface="Comic Sans MS" pitchFamily="66" charset="0"/>
              </a:rPr>
              <a:t> a group.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In the answer, use ideas about nuclear charge, distance and shielding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Boiling Points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39903"/>
            <a:ext cx="9144000" cy="1657050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Melting and boiling points tell us about the structure of materials. 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6" name="Picture 7" descr="S691813_aw_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" y="2348879"/>
            <a:ext cx="9113845" cy="41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93751" y="2588492"/>
            <a:ext cx="5616624" cy="431800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 i="1" dirty="0" smtClean="0"/>
              <a:t>Boiling points of Period 2 and Period 3 elements</a:t>
            </a:r>
            <a:endParaRPr lang="en-GB" sz="1800" b="1" i="1" dirty="0"/>
          </a:p>
        </p:txBody>
      </p:sp>
    </p:spTree>
    <p:extLst>
      <p:ext uri="{BB962C8B-B14F-4D97-AF65-F5344CB8AC3E}">
        <p14:creationId xmlns:p14="http://schemas.microsoft.com/office/powerpoint/2010/main" val="93887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Boiling Points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155" y="942711"/>
            <a:ext cx="9144000" cy="470065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Trend in BP across each period: 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87527"/>
              </p:ext>
            </p:extLst>
          </p:nvPr>
        </p:nvGraphicFramePr>
        <p:xfrm>
          <a:off x="1331640" y="1700808"/>
          <a:ext cx="6096000" cy="175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Group</a:t>
                      </a:r>
                      <a:r>
                        <a:rPr lang="en-GB" baseline="0" dirty="0" smtClean="0"/>
                        <a:t> 1 –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Group 4 – 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Group</a:t>
                      </a:r>
                      <a:r>
                        <a:rPr lang="en-GB" baseline="0" dirty="0" smtClean="0"/>
                        <a:t> 5 – 0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Ne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GB" dirty="0" err="1" smtClean="0">
                          <a:sym typeface="Wingdings" pitchFamily="2" charset="2"/>
                        </a:rPr>
                        <a:t>Ar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General</a:t>
                      </a:r>
                      <a:r>
                        <a:rPr lang="en-GB" baseline="0" dirty="0" smtClean="0"/>
                        <a:t> increase in Boiling 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Sharp decrease in boiling 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Comparatively low</a:t>
                      </a:r>
                      <a:r>
                        <a:rPr lang="en-GB" baseline="0" dirty="0" smtClean="0"/>
                        <a:t> boiling points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3717032"/>
            <a:ext cx="9144000" cy="1296144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Distinct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change</a:t>
            </a:r>
            <a:r>
              <a:rPr lang="en-GB" sz="2400" dirty="0" smtClean="0">
                <a:latin typeface="Comic Sans MS" pitchFamily="66" charset="0"/>
              </a:rPr>
              <a:t> between group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4 and 5 in </a:t>
            </a:r>
            <a:r>
              <a:rPr lang="en-GB" sz="2400" dirty="0" smtClean="0">
                <a:latin typeface="Comic Sans MS" pitchFamily="66" charset="0"/>
              </a:rPr>
              <a:t>structure and forces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From giant structures to simple molecular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From strong to weak forces.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26395" y="5229200"/>
            <a:ext cx="9144000" cy="122413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Trend in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melting point </a:t>
            </a:r>
            <a:r>
              <a:rPr lang="en-GB" sz="2400" dirty="0" smtClean="0">
                <a:latin typeface="Comic Sans MS" pitchFamily="66" charset="0"/>
              </a:rPr>
              <a:t>is similar – sharp decrease between group 4 and 5 marking the change from giant to simple molecular. 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Boiling Points of Metals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155" y="942711"/>
            <a:ext cx="9144000" cy="1046129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MP and BP of the metals Na, Mg and Al in P3 increase as you move across 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4" name="Picture 8" descr="S691813_aw_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4923"/>
            <a:ext cx="8136904" cy="50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Questions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29764"/>
            <a:ext cx="9144000" cy="461951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45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omic Sans MS" pitchFamily="66" charset="0"/>
              </a:rPr>
              <a:t>Why is the </a:t>
            </a:r>
            <a:r>
              <a:rPr lang="en-GB" dirty="0" err="1" smtClean="0">
                <a:latin typeface="Comic Sans MS" pitchFamily="66" charset="0"/>
              </a:rPr>
              <a:t>b.p</a:t>
            </a:r>
            <a:r>
              <a:rPr lang="en-GB" dirty="0" smtClean="0">
                <a:latin typeface="Comic Sans MS" pitchFamily="66" charset="0"/>
              </a:rPr>
              <a:t> of carbon much higher that of nitrogen?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omic Sans MS" pitchFamily="66" charset="0"/>
              </a:rPr>
              <a:t>2. Why is the </a:t>
            </a:r>
            <a:r>
              <a:rPr lang="en-GB" dirty="0" err="1" smtClean="0">
                <a:latin typeface="Comic Sans MS" pitchFamily="66" charset="0"/>
              </a:rPr>
              <a:t>m.p</a:t>
            </a:r>
            <a:r>
              <a:rPr lang="en-GB" dirty="0" smtClean="0">
                <a:latin typeface="Comic Sans MS" pitchFamily="66" charset="0"/>
              </a:rPr>
              <a:t>. of aluminium higher than that of magnesium? </a:t>
            </a: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Redox Reactions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13384"/>
            <a:ext cx="9144000" cy="554461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Lesson Objectives: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Describe the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redox</a:t>
            </a:r>
            <a:r>
              <a:rPr lang="en-GB" sz="2400" dirty="0">
                <a:latin typeface="Comic Sans MS" pitchFamily="66" charset="0"/>
              </a:rPr>
              <a:t> reactions of the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Group 2</a:t>
            </a:r>
            <a:r>
              <a:rPr lang="en-GB" sz="2400" dirty="0">
                <a:latin typeface="Comic Sans MS" pitchFamily="66" charset="0"/>
              </a:rPr>
              <a:t> elements </a:t>
            </a: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	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Mg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→ Ba </a:t>
            </a:r>
            <a:r>
              <a:rPr lang="en-GB" sz="2400" dirty="0">
                <a:latin typeface="Comic Sans MS" pitchFamily="66" charset="0"/>
              </a:rPr>
              <a:t>with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oxygen</a:t>
            </a:r>
            <a:r>
              <a:rPr lang="en-GB" sz="2400" dirty="0">
                <a:latin typeface="Comic Sans MS" pitchFamily="66" charset="0"/>
              </a:rPr>
              <a:t> and with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water</a:t>
            </a:r>
            <a:r>
              <a:rPr lang="en-GB" sz="2400" dirty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Explain the trend in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reactivity</a:t>
            </a:r>
            <a:r>
              <a:rPr lang="en-GB" sz="2400" dirty="0">
                <a:latin typeface="Comic Sans MS" pitchFamily="66" charset="0"/>
              </a:rPr>
              <a:t> of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Group 2 </a:t>
            </a:r>
            <a:r>
              <a:rPr lang="en-GB" sz="2400" dirty="0">
                <a:latin typeface="Comic Sans MS" pitchFamily="66" charset="0"/>
              </a:rPr>
              <a:t>elements down the group.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Key Words:</a:t>
            </a:r>
            <a:r>
              <a:rPr lang="en-GB" sz="2400" dirty="0" smtClean="0">
                <a:latin typeface="Comic Sans MS" pitchFamily="66" charset="0"/>
              </a:rPr>
              <a:t> periodicity, redox reactions, </a:t>
            </a:r>
            <a:r>
              <a:rPr lang="en-GB" sz="2400" dirty="0" err="1" smtClean="0">
                <a:latin typeface="Comic Sans MS" pitchFamily="66" charset="0"/>
              </a:rPr>
              <a:t>reacitvity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Starter – using the white boards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29764"/>
            <a:ext cx="9144000" cy="533959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45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omic Sans MS" pitchFamily="66" charset="0"/>
              </a:rPr>
              <a:t>What do you know about the elements in group 2?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omic Sans MS" pitchFamily="66" charset="0"/>
              </a:rPr>
              <a:t>2. Write the chemical equation for magnesium with </a:t>
            </a: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omic Sans MS" pitchFamily="66" charset="0"/>
              </a:rPr>
              <a:t>Water		b) oxygen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>
                <a:latin typeface="Comic Sans MS" pitchFamily="66" charset="0"/>
              </a:rPr>
              <a:t>c) Assign oxidation numbers to all species in the above equations. </a:t>
            </a:r>
            <a:endParaRPr lang="en-GB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Physical Properties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13384"/>
            <a:ext cx="7380312" cy="554461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4" name="Picture 32" descr="group_2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36712"/>
            <a:ext cx="1538287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63880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3216"/>
            <a:ext cx="56943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933056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 Black" pitchFamily="34" charset="0"/>
              </a:rPr>
              <a:t>High melting point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 Black" pitchFamily="34" charset="0"/>
              </a:rPr>
              <a:t>Light metals with low densities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 Black" pitchFamily="34" charset="0"/>
              </a:rPr>
              <a:t>They form colourless compounds </a:t>
            </a:r>
            <a:endParaRPr lang="en-GB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124744"/>
            <a:ext cx="9144000" cy="518457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Lesson Objectives: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Describe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Periodic Table </a:t>
            </a:r>
            <a:r>
              <a:rPr lang="en-GB" sz="2400" dirty="0" smtClean="0">
                <a:latin typeface="Comic Sans MS" pitchFamily="66" charset="0"/>
              </a:rPr>
              <a:t>in terms of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arrangement of elements</a:t>
            </a:r>
            <a:r>
              <a:rPr lang="en-GB" sz="2400" dirty="0" smtClean="0">
                <a:latin typeface="Comic Sans MS" pitchFamily="66" charset="0"/>
              </a:rPr>
              <a:t> by increasing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atomic number</a:t>
            </a:r>
            <a:r>
              <a:rPr lang="en-GB" sz="2400" dirty="0" smtClean="0">
                <a:latin typeface="Comic Sans MS" pitchFamily="66" charset="0"/>
              </a:rPr>
              <a:t>, in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periods</a:t>
            </a:r>
            <a:r>
              <a:rPr lang="en-GB" sz="2400" dirty="0" smtClean="0">
                <a:latin typeface="Comic Sans MS" pitchFamily="66" charset="0"/>
              </a:rPr>
              <a:t> and in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groups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Explain how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periodicity</a:t>
            </a:r>
            <a:r>
              <a:rPr lang="en-GB" sz="2400" dirty="0" smtClean="0">
                <a:latin typeface="Comic Sans MS" pitchFamily="66" charset="0"/>
              </a:rPr>
              <a:t> is a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repeating pattern </a:t>
            </a:r>
            <a:r>
              <a:rPr lang="en-GB" sz="2400" dirty="0" smtClean="0">
                <a:latin typeface="Comic Sans MS" pitchFamily="66" charset="0"/>
              </a:rPr>
              <a:t>across different periods.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Explain how atoms of elements in a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group</a:t>
            </a:r>
            <a:r>
              <a:rPr lang="en-GB" sz="2400" dirty="0" smtClean="0">
                <a:latin typeface="Comic Sans MS" pitchFamily="66" charset="0"/>
              </a:rPr>
              <a:t> have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similar</a:t>
            </a:r>
            <a:r>
              <a:rPr lang="en-GB" sz="2400" dirty="0" smtClean="0">
                <a:latin typeface="Comic Sans MS" pitchFamily="66" charset="0"/>
              </a:rPr>
              <a:t> outer-shell electron structures, resulting in similar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properties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Describe the variation in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electron structures </a:t>
            </a:r>
            <a:r>
              <a:rPr lang="en-GB" sz="2400" dirty="0" smtClean="0">
                <a:latin typeface="Comic Sans MS" pitchFamily="66" charset="0"/>
              </a:rPr>
              <a:t>across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Periods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2 and 3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Key Words: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Group, period, periodicity</a:t>
            </a:r>
            <a:r>
              <a:rPr lang="en-GB" sz="2400" dirty="0" smtClean="0">
                <a:latin typeface="Comic Sans MS" pitchFamily="66" charset="0"/>
              </a:rPr>
              <a:t>, trends, patterns. </a:t>
            </a:r>
            <a:endParaRPr lang="en-GB" sz="2400" b="1" u="sng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Periodic Table</a:t>
            </a:r>
            <a:endParaRPr lang="en-GB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0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Melting Points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494087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1036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2" y="2723803"/>
            <a:ext cx="48831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4" y="5536853"/>
            <a:ext cx="85105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Electron Configuration </a:t>
            </a:r>
            <a:endParaRPr lang="en-GB" sz="4000" b="1" dirty="0"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169541"/>
              </p:ext>
            </p:extLst>
          </p:nvPr>
        </p:nvGraphicFramePr>
        <p:xfrm>
          <a:off x="2015716" y="1556792"/>
          <a:ext cx="4968552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/>
                <a:gridCol w="216024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Electron Configuration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 I.E. /kJ mol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[He]2s</a:t>
                      </a:r>
                      <a:r>
                        <a:rPr lang="en-GB" baseline="30000" dirty="0" smtClean="0"/>
                        <a:t>2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[Ne]3s</a:t>
                      </a:r>
                      <a:r>
                        <a:rPr lang="en-GB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Ar</a:t>
                      </a:r>
                      <a:r>
                        <a:rPr lang="en-GB" dirty="0" smtClean="0"/>
                        <a:t>]4s</a:t>
                      </a:r>
                      <a:r>
                        <a:rPr lang="en-GB" baseline="30000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Sr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[Kr]5s</a:t>
                      </a:r>
                      <a:r>
                        <a:rPr lang="en-GB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Xe</a:t>
                      </a:r>
                      <a:r>
                        <a:rPr lang="en-GB" dirty="0" smtClean="0"/>
                        <a:t>]6s</a:t>
                      </a:r>
                      <a:r>
                        <a:rPr lang="en-GB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Rn</a:t>
                      </a:r>
                      <a:r>
                        <a:rPr lang="en-GB" dirty="0" smtClean="0"/>
                        <a:t>]7s</a:t>
                      </a:r>
                      <a:r>
                        <a:rPr lang="en-GB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9480" y="479715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Highest energy electrons in an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en-GB" sz="2800" dirty="0" smtClean="0">
                <a:latin typeface="Comic Sans MS" pitchFamily="66" charset="0"/>
              </a:rPr>
              <a:t> sub-shell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Each element has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two more electrons </a:t>
            </a:r>
            <a:r>
              <a:rPr lang="en-GB" sz="2800" dirty="0" smtClean="0">
                <a:latin typeface="Comic Sans MS" pitchFamily="66" charset="0"/>
              </a:rPr>
              <a:t>than the preceding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noble gas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two electrons </a:t>
            </a:r>
            <a:r>
              <a:rPr lang="en-GB" sz="2800" dirty="0" smtClean="0">
                <a:latin typeface="Comic Sans MS" pitchFamily="66" charset="0"/>
              </a:rPr>
              <a:t>in the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outer shell</a:t>
            </a:r>
            <a:r>
              <a:rPr lang="en-GB" sz="2800" dirty="0" smtClean="0">
                <a:latin typeface="Comic Sans MS" pitchFamily="66" charset="0"/>
              </a:rPr>
              <a:t>. (form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2+ ions</a:t>
            </a:r>
            <a:r>
              <a:rPr lang="en-GB" sz="2800" dirty="0" smtClean="0">
                <a:latin typeface="Comic Sans MS" pitchFamily="66" charset="0"/>
              </a:rPr>
              <a:t>) 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3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Elements: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Reactivity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480" y="1052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Reactive metals that are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strong reducing agents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They are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oxidised in reactions </a:t>
            </a:r>
            <a:r>
              <a:rPr lang="en-GB" sz="2800" dirty="0" smtClean="0">
                <a:latin typeface="Comic Sans MS" pitchFamily="66" charset="0"/>
              </a:rPr>
              <a:t>– loose 2 electrons</a:t>
            </a:r>
          </a:p>
          <a:p>
            <a:r>
              <a:rPr lang="en-GB" sz="2800" dirty="0">
                <a:latin typeface="Comic Sans MS" pitchFamily="66" charset="0"/>
              </a:rPr>
              <a:t>	</a:t>
            </a:r>
            <a:r>
              <a:rPr lang="en-GB" sz="2800" dirty="0" smtClean="0">
                <a:latin typeface="Comic Sans MS" pitchFamily="66" charset="0"/>
              </a:rPr>
              <a:t>	M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M</a:t>
            </a:r>
            <a:r>
              <a:rPr lang="en-GB" sz="2800" baseline="30000" dirty="0" smtClean="0">
                <a:latin typeface="Comic Sans MS" pitchFamily="66" charset="0"/>
                <a:sym typeface="Wingdings" pitchFamily="2" charset="2"/>
              </a:rPr>
              <a:t>2+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+ 2e</a:t>
            </a:r>
            <a:r>
              <a:rPr lang="en-GB" sz="2800" baseline="30000" dirty="0" smtClean="0">
                <a:latin typeface="Comic Sans MS" pitchFamily="66" charset="0"/>
                <a:sym typeface="Wingdings" pitchFamily="2" charset="2"/>
              </a:rPr>
              <a:t>-</a:t>
            </a:r>
            <a:r>
              <a:rPr lang="en-GB" sz="2800" dirty="0" smtClean="0">
                <a:latin typeface="Comic Sans MS" pitchFamily="66" charset="0"/>
              </a:rPr>
              <a:t> (+2 oxidation state) </a:t>
            </a:r>
          </a:p>
          <a:p>
            <a:endParaRPr lang="en-GB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Reactivity</a:t>
            </a:r>
            <a:r>
              <a:rPr lang="en-GB" sz="2800" dirty="0" smtClean="0">
                <a:latin typeface="Comic Sans MS" pitchFamily="66" charset="0"/>
              </a:rPr>
              <a:t> increases </a:t>
            </a:r>
            <a:r>
              <a:rPr lang="en-GB" sz="2800" i="1" dirty="0" smtClean="0">
                <a:solidFill>
                  <a:srgbClr val="7030A0"/>
                </a:solidFill>
                <a:latin typeface="Comic Sans MS" pitchFamily="66" charset="0"/>
              </a:rPr>
              <a:t>down</a:t>
            </a:r>
            <a:r>
              <a:rPr lang="en-GB" sz="2800" dirty="0" smtClean="0">
                <a:latin typeface="Comic Sans MS" pitchFamily="66" charset="0"/>
              </a:rPr>
              <a:t> the group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Reactivity increases because of the same factors that cause 1</a:t>
            </a:r>
            <a:r>
              <a:rPr lang="en-GB" sz="2800" baseline="30000" dirty="0" smtClean="0">
                <a:latin typeface="Comic Sans MS" pitchFamily="66" charset="0"/>
              </a:rPr>
              <a:t>st</a:t>
            </a:r>
            <a:r>
              <a:rPr lang="en-GB" sz="2800" dirty="0" smtClean="0">
                <a:latin typeface="Comic Sans MS" pitchFamily="66" charset="0"/>
              </a:rPr>
              <a:t> I.E. to decrease. 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01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Elements: 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Reaction with Oxygen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480" y="1772816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Group 2 metals react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vigorously</a:t>
            </a:r>
            <a:r>
              <a:rPr lang="en-GB" sz="2800" dirty="0" smtClean="0">
                <a:latin typeface="Comic Sans MS" pitchFamily="66" charset="0"/>
              </a:rPr>
              <a:t> with oxygen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It is a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redox</a:t>
            </a:r>
            <a:r>
              <a:rPr lang="en-GB" sz="2800" dirty="0" smtClean="0">
                <a:latin typeface="Comic Sans MS" pitchFamily="66" charset="0"/>
              </a:rPr>
              <a:t> reaction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Produces an ionic oxide with general formula MO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>
                <a:latin typeface="Comic Sans MS" pitchFamily="66" charset="0"/>
              </a:rPr>
              <a:t>	</a:t>
            </a:r>
            <a:r>
              <a:rPr lang="en-GB" sz="2800" dirty="0" smtClean="0">
                <a:latin typeface="Comic Sans MS" pitchFamily="66" charset="0"/>
              </a:rPr>
              <a:t>	e.g. 2Ca(s) + O</a:t>
            </a:r>
            <a:r>
              <a:rPr lang="en-GB" sz="2800" baseline="-25000" dirty="0" smtClean="0">
                <a:latin typeface="Comic Sans MS" pitchFamily="66" charset="0"/>
              </a:rPr>
              <a:t>2</a:t>
            </a:r>
            <a:r>
              <a:rPr lang="en-GB" sz="2800" dirty="0" smtClean="0">
                <a:latin typeface="Comic Sans MS" pitchFamily="66" charset="0"/>
              </a:rPr>
              <a:t>(g)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2CaO(s)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688" y="4911055"/>
            <a:ext cx="391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  0         0             +2  -2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600" y="5440134"/>
            <a:ext cx="391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  Oxidation Numbers – </a:t>
            </a:r>
          </a:p>
          <a:p>
            <a:pPr algn="ctr"/>
            <a:r>
              <a:rPr lang="en-GB" b="1" dirty="0" err="1" smtClean="0">
                <a:latin typeface="Comic Sans MS" pitchFamily="66" charset="0"/>
              </a:rPr>
              <a:t>Ca</a:t>
            </a:r>
            <a:r>
              <a:rPr lang="en-GB" b="1" dirty="0" smtClean="0">
                <a:latin typeface="Comic Sans MS" pitchFamily="66" charset="0"/>
              </a:rPr>
              <a:t> – Oxidised</a:t>
            </a:r>
          </a:p>
          <a:p>
            <a:pPr algn="ctr"/>
            <a:r>
              <a:rPr lang="en-GB" b="1" dirty="0" smtClean="0">
                <a:latin typeface="Comic Sans MS" pitchFamily="66" charset="0"/>
              </a:rPr>
              <a:t>O – Reduced 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Elements: 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Reaction with Water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3516" y="148478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Group 2 metals react with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water</a:t>
            </a:r>
            <a:r>
              <a:rPr lang="en-GB" sz="2800" dirty="0" smtClean="0">
                <a:latin typeface="Comic Sans MS" pitchFamily="66" charset="0"/>
              </a:rPr>
              <a:t> to form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hydroxides</a:t>
            </a:r>
            <a:r>
              <a:rPr lang="en-GB" sz="2800" dirty="0" smtClean="0">
                <a:latin typeface="Comic Sans MS" pitchFamily="66" charset="0"/>
              </a:rPr>
              <a:t> –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M(OH)</a:t>
            </a:r>
            <a:r>
              <a:rPr lang="en-GB" sz="2800" baseline="-25000" dirty="0" smtClean="0">
                <a:solidFill>
                  <a:srgbClr val="7030A0"/>
                </a:solidFill>
                <a:latin typeface="Comic Sans MS" pitchFamily="66" charset="0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Hydrogen gas </a:t>
            </a:r>
            <a:r>
              <a:rPr lang="en-GB" sz="2800" dirty="0" smtClean="0">
                <a:latin typeface="Comic Sans MS" pitchFamily="66" charset="0"/>
              </a:rPr>
              <a:t>is also formed </a:t>
            </a:r>
          </a:p>
          <a:p>
            <a:pPr algn="ctr"/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e.g. </a:t>
            </a:r>
            <a:r>
              <a:rPr lang="en-GB" sz="2800" dirty="0" err="1" smtClean="0">
                <a:latin typeface="Comic Sans MS" pitchFamily="66" charset="0"/>
              </a:rPr>
              <a:t>Ca</a:t>
            </a:r>
            <a:r>
              <a:rPr lang="en-GB" sz="2800" dirty="0" smtClean="0">
                <a:latin typeface="Comic Sans MS" pitchFamily="66" charset="0"/>
              </a:rPr>
              <a:t>(s) + 2H</a:t>
            </a:r>
            <a:r>
              <a:rPr lang="en-GB" sz="2800" baseline="-25000" dirty="0" smtClean="0">
                <a:latin typeface="Comic Sans MS" pitchFamily="66" charset="0"/>
              </a:rPr>
              <a:t>2</a:t>
            </a:r>
            <a:r>
              <a:rPr lang="en-GB" sz="2800" dirty="0" smtClean="0">
                <a:latin typeface="Comic Sans MS" pitchFamily="66" charset="0"/>
              </a:rPr>
              <a:t>O(l)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Ca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(OH)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aq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) + H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(g)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181847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  0           +1  </a:t>
            </a:r>
            <a:r>
              <a:rPr lang="en-GB" b="1" dirty="0" smtClean="0">
                <a:latin typeface="Comic Sans MS" pitchFamily="66" charset="0"/>
              </a:rPr>
              <a:t>-2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         +2 </a:t>
            </a:r>
            <a:r>
              <a:rPr lang="en-GB" b="1" dirty="0" smtClean="0">
                <a:latin typeface="Comic Sans MS" pitchFamily="66" charset="0"/>
              </a:rPr>
              <a:t>-2 +1               </a:t>
            </a:r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0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992" y="4596745"/>
            <a:ext cx="391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Comic Sans MS" pitchFamily="66" charset="0"/>
              </a:rPr>
              <a:t>  Oxidation Numbers – </a:t>
            </a:r>
          </a:p>
          <a:p>
            <a:pPr algn="ctr"/>
            <a:r>
              <a:rPr lang="en-GB" b="1" dirty="0" err="1" smtClean="0">
                <a:latin typeface="Comic Sans MS" pitchFamily="66" charset="0"/>
              </a:rPr>
              <a:t>Ca</a:t>
            </a:r>
            <a:r>
              <a:rPr lang="en-GB" b="1" dirty="0" smtClean="0">
                <a:latin typeface="Comic Sans MS" pitchFamily="66" charset="0"/>
              </a:rPr>
              <a:t> – Oxidised</a:t>
            </a:r>
          </a:p>
          <a:p>
            <a:pPr algn="ctr"/>
            <a:r>
              <a:rPr lang="en-GB" b="1" dirty="0">
                <a:latin typeface="Comic Sans MS" pitchFamily="66" charset="0"/>
              </a:rPr>
              <a:t>H</a:t>
            </a:r>
            <a:r>
              <a:rPr lang="en-GB" b="1" dirty="0" smtClean="0">
                <a:latin typeface="Comic Sans MS" pitchFamily="66" charset="0"/>
              </a:rPr>
              <a:t> – Reduced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8480" y="5520075"/>
            <a:ext cx="9153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Only one H atom in each water has been reduced – The other doesn’t change</a:t>
            </a:r>
          </a:p>
          <a:p>
            <a:r>
              <a:rPr lang="en-GB" sz="2000" dirty="0" smtClean="0">
                <a:latin typeface="Comic Sans MS" pitchFamily="66" charset="0"/>
              </a:rPr>
              <a:t>Mg reacts slowly with water – on descending the groups reactions get more vigorous. </a:t>
            </a:r>
          </a:p>
        </p:txBody>
      </p:sp>
    </p:spTree>
    <p:extLst>
      <p:ext uri="{BB962C8B-B14F-4D97-AF65-F5344CB8AC3E}">
        <p14:creationId xmlns:p14="http://schemas.microsoft.com/office/powerpoint/2010/main" val="33978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Questions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08720"/>
            <a:ext cx="9144000" cy="5771644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450"/>
              </a:spcBef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Mg + 2HCl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MgCl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+ H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is a redox reaction</a:t>
            </a: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Identify the changes in oxidation number</a:t>
            </a: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Which species are being oxidised and which are being reduced?</a:t>
            </a:r>
            <a:endParaRPr lang="en-GB" sz="2800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c)Which species are the oxidising and reducing agents?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2. a) Write the equations for these reactions;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i) Barium with water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ii) Strontium with oxygen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b) Using oxidations numbers, identify what has been oxidised and reduced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Compounds</a:t>
            </a:r>
            <a:r>
              <a:rPr lang="en-GB" sz="4000" b="1" dirty="0" smtClean="0">
                <a:latin typeface="Comic Sans MS" pitchFamily="66" charset="0"/>
              </a:rPr>
              <a:t>: Reactions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13384"/>
            <a:ext cx="9144000" cy="554461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Lesson Objectives: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	Describe the effect of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water</a:t>
            </a:r>
            <a:r>
              <a:rPr lang="en-GB" sz="2400" dirty="0" smtClean="0">
                <a:latin typeface="Comic Sans MS" pitchFamily="66" charset="0"/>
              </a:rPr>
              <a:t> on Group 2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oxides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Describe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thermal decomposition </a:t>
            </a:r>
            <a:r>
              <a:rPr lang="en-GB" sz="2400" dirty="0" smtClean="0">
                <a:latin typeface="Comic Sans MS" pitchFamily="66" charset="0"/>
              </a:rPr>
              <a:t>of Group 2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carbonates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Interpret and make predictions from the chemical and physical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properties</a:t>
            </a:r>
            <a:r>
              <a:rPr lang="en-GB" sz="2400" dirty="0" smtClean="0">
                <a:latin typeface="Comic Sans MS" pitchFamily="66" charset="0"/>
              </a:rPr>
              <a:t> of Group 2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elements/compounds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•	Explain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uses</a:t>
            </a:r>
            <a:r>
              <a:rPr lang="en-GB" sz="2400" dirty="0" smtClean="0">
                <a:latin typeface="Comic Sans MS" pitchFamily="66" charset="0"/>
              </a:rPr>
              <a:t> of Group 2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hydroxide</a:t>
            </a:r>
            <a:r>
              <a:rPr lang="en-GB" sz="2400" dirty="0" smtClean="0">
                <a:latin typeface="Comic Sans MS" pitchFamily="66" charset="0"/>
              </a:rPr>
              <a:t>s.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Key Words:</a:t>
            </a:r>
            <a:r>
              <a:rPr lang="en-GB" sz="2400" dirty="0" smtClean="0">
                <a:latin typeface="Comic Sans MS" pitchFamily="66" charset="0"/>
              </a:rPr>
              <a:t> thermal decomposition, 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Compounds: 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Oxides and Hydroxides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480" y="177281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Oxides and Hydroxides of group 2 metals are </a:t>
            </a:r>
            <a:r>
              <a:rPr lang="en-GB" sz="2800" i="1" dirty="0" smtClean="0">
                <a:solidFill>
                  <a:srgbClr val="7030A0"/>
                </a:solidFill>
                <a:latin typeface="Comic Sans MS" pitchFamily="66" charset="0"/>
              </a:rPr>
              <a:t>bases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They are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neutralised</a:t>
            </a:r>
            <a:r>
              <a:rPr lang="en-GB" sz="2800" dirty="0" smtClean="0">
                <a:latin typeface="Comic Sans MS" pitchFamily="66" charset="0"/>
              </a:rPr>
              <a:t> by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acids</a:t>
            </a:r>
            <a:r>
              <a:rPr lang="en-GB" sz="2800" dirty="0" smtClean="0">
                <a:latin typeface="Comic Sans MS" pitchFamily="66" charset="0"/>
              </a:rPr>
              <a:t> to form salt and water. </a:t>
            </a:r>
          </a:p>
          <a:p>
            <a:r>
              <a:rPr lang="en-GB" sz="2800" dirty="0">
                <a:latin typeface="Comic Sans MS" pitchFamily="66" charset="0"/>
              </a:rPr>
              <a:t>	</a:t>
            </a:r>
            <a:r>
              <a:rPr lang="en-GB" sz="2800" dirty="0" smtClean="0">
                <a:latin typeface="Comic Sans MS" pitchFamily="66" charset="0"/>
              </a:rPr>
              <a:t>e.g. </a:t>
            </a:r>
            <a:r>
              <a:rPr lang="en-GB" sz="2800" dirty="0" err="1" smtClean="0">
                <a:latin typeface="Comic Sans MS" pitchFamily="66" charset="0"/>
              </a:rPr>
              <a:t>MgO</a:t>
            </a:r>
            <a:r>
              <a:rPr lang="en-GB" sz="2800" dirty="0" smtClean="0">
                <a:latin typeface="Comic Sans MS" pitchFamily="66" charset="0"/>
              </a:rPr>
              <a:t>(s) + 2HCl(</a:t>
            </a:r>
            <a:r>
              <a:rPr lang="en-GB" sz="2800" dirty="0" err="1" smtClean="0">
                <a:latin typeface="Comic Sans MS" pitchFamily="66" charset="0"/>
              </a:rPr>
              <a:t>aq</a:t>
            </a:r>
            <a:r>
              <a:rPr lang="en-GB" sz="2800" dirty="0" smtClean="0">
                <a:latin typeface="Comic Sans MS" pitchFamily="66" charset="0"/>
              </a:rPr>
              <a:t>)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MgCl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aq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) + H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O(l)</a:t>
            </a:r>
          </a:p>
          <a:p>
            <a:r>
              <a:rPr lang="en-GB" sz="2800" dirty="0">
                <a:latin typeface="Comic Sans MS" pitchFamily="66" charset="0"/>
                <a:sym typeface="Wingdings" pitchFamily="2" charset="2"/>
              </a:rPr>
              <a:t>	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or   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Ca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(OH)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(s) + 2HCl(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aq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)  CaCl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aq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) + 2H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O(l</a:t>
            </a:r>
            <a:r>
              <a:rPr lang="en-GB" sz="2800" dirty="0">
                <a:latin typeface="Comic Sans MS" pitchFamily="66" charset="0"/>
                <a:sym typeface="Wingdings" pitchFamily="2" charset="2"/>
              </a:rPr>
              <a:t>)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920" y="4537808"/>
            <a:ext cx="9134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  As the </a:t>
            </a:r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</a:rPr>
              <a:t>products</a:t>
            </a:r>
            <a:r>
              <a:rPr lang="en-GB" sz="2800" b="1" dirty="0" smtClean="0">
                <a:latin typeface="Comic Sans MS" pitchFamily="66" charset="0"/>
              </a:rPr>
              <a:t> of these reactions are </a:t>
            </a:r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</a:rPr>
              <a:t>soluble</a:t>
            </a:r>
            <a:r>
              <a:rPr lang="en-GB" sz="2800" b="1" dirty="0" smtClean="0">
                <a:latin typeface="Comic Sans MS" pitchFamily="66" charset="0"/>
              </a:rPr>
              <a:t> you will see the solid oxides or hydroxides </a:t>
            </a:r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</a:rPr>
              <a:t>dissolve</a:t>
            </a:r>
            <a:r>
              <a:rPr lang="en-GB" sz="2800" b="1" dirty="0" smtClean="0">
                <a:latin typeface="Comic Sans MS" pitchFamily="66" charset="0"/>
              </a:rPr>
              <a:t> </a:t>
            </a:r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Compounds: 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Oxides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480" y="199648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Oxides</a:t>
            </a:r>
            <a:r>
              <a:rPr lang="en-GB" sz="4000" dirty="0" smtClean="0">
                <a:latin typeface="Comic Sans MS" pitchFamily="66" charset="0"/>
              </a:rPr>
              <a:t> react with </a:t>
            </a: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water</a:t>
            </a:r>
            <a:r>
              <a:rPr lang="en-GB" sz="4000" dirty="0" smtClean="0">
                <a:latin typeface="Comic Sans MS" pitchFamily="66" charset="0"/>
              </a:rPr>
              <a:t> to form a solution of the metal </a:t>
            </a: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hydroxide</a:t>
            </a:r>
            <a:r>
              <a:rPr lang="en-GB" sz="4000" dirty="0" smtClean="0">
                <a:latin typeface="Comic Sans MS" pitchFamily="66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/>
          </a:p>
          <a:p>
            <a:pPr algn="ctr"/>
            <a:r>
              <a:rPr lang="en-GB" sz="4000" dirty="0" err="1">
                <a:latin typeface="Comic Sans MS" pitchFamily="66" charset="0"/>
              </a:rPr>
              <a:t>MgO</a:t>
            </a:r>
            <a:r>
              <a:rPr lang="en-GB" sz="4000" dirty="0">
                <a:latin typeface="Comic Sans MS" pitchFamily="66" charset="0"/>
              </a:rPr>
              <a:t>(s) + </a:t>
            </a:r>
            <a:r>
              <a:rPr lang="en-GB" sz="4000" dirty="0" smtClean="0">
                <a:latin typeface="Comic Sans MS" pitchFamily="66" charset="0"/>
              </a:rPr>
              <a:t>2H</a:t>
            </a:r>
            <a:r>
              <a:rPr lang="en-GB" sz="4000" baseline="-25000" dirty="0" smtClean="0">
                <a:latin typeface="Comic Sans MS" pitchFamily="66" charset="0"/>
              </a:rPr>
              <a:t>2</a:t>
            </a:r>
            <a:r>
              <a:rPr lang="en-GB" sz="4000" dirty="0" smtClean="0">
                <a:latin typeface="Comic Sans MS" pitchFamily="66" charset="0"/>
              </a:rPr>
              <a:t>O(l) </a:t>
            </a:r>
            <a:r>
              <a:rPr lang="en-GB" sz="40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4000" dirty="0" smtClean="0">
                <a:latin typeface="Comic Sans MS" pitchFamily="66" charset="0"/>
                <a:sym typeface="Wingdings" pitchFamily="2" charset="2"/>
              </a:rPr>
              <a:t>Mg(OH)</a:t>
            </a:r>
            <a:r>
              <a:rPr lang="en-GB" sz="40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40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GB" sz="4000" dirty="0" err="1" smtClean="0">
                <a:latin typeface="Comic Sans MS" pitchFamily="66" charset="0"/>
                <a:sym typeface="Wingdings" pitchFamily="2" charset="2"/>
              </a:rPr>
              <a:t>aq</a:t>
            </a:r>
            <a:r>
              <a:rPr lang="en-GB" sz="4000" dirty="0" smtClean="0">
                <a:latin typeface="Comic Sans MS" pitchFamily="66" charset="0"/>
                <a:sym typeface="Wingdings" pitchFamily="2" charset="2"/>
              </a:rPr>
              <a:t>)</a:t>
            </a:r>
          </a:p>
          <a:p>
            <a:pPr algn="ctr"/>
            <a:endParaRPr lang="en-GB" sz="4000" dirty="0"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4000" dirty="0" smtClean="0">
                <a:latin typeface="Comic Sans MS" pitchFamily="66" charset="0"/>
                <a:sym typeface="Wingdings" pitchFamily="2" charset="2"/>
              </a:rPr>
              <a:t>Typical pH is about 10-12</a:t>
            </a:r>
            <a:endParaRPr lang="en-GB" sz="4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Compounds: 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Hydroxides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480" y="14847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Oxides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i="1" dirty="0" smtClean="0">
                <a:latin typeface="Comic Sans MS" pitchFamily="66" charset="0"/>
              </a:rPr>
              <a:t>dissolve</a:t>
            </a:r>
            <a:r>
              <a:rPr lang="en-GB" sz="2800" dirty="0" smtClean="0">
                <a:latin typeface="Comic Sans MS" pitchFamily="66" charset="0"/>
              </a:rPr>
              <a:t> in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water</a:t>
            </a:r>
            <a:r>
              <a:rPr lang="en-GB" sz="2800" dirty="0" smtClean="0">
                <a:latin typeface="Comic Sans MS" pitchFamily="66" charset="0"/>
              </a:rPr>
              <a:t> to form alkaline solutions. </a:t>
            </a:r>
          </a:p>
          <a:p>
            <a:pPr algn="ctr"/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	Mg(OH)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+ 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aq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Mg</a:t>
            </a:r>
            <a:r>
              <a:rPr lang="en-GB" sz="2800" baseline="30000" dirty="0" smtClean="0">
                <a:latin typeface="Comic Sans MS" pitchFamily="66" charset="0"/>
                <a:sym typeface="Wingdings" pitchFamily="2" charset="2"/>
              </a:rPr>
              <a:t>2+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+ 2OH</a:t>
            </a:r>
            <a:r>
              <a:rPr lang="en-GB" sz="2800" baseline="30000" dirty="0" smtClean="0">
                <a:latin typeface="Comic Sans MS" pitchFamily="66" charset="0"/>
                <a:sym typeface="Wingdings" pitchFamily="2" charset="2"/>
              </a:rPr>
              <a:t>-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aq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)</a:t>
            </a:r>
          </a:p>
          <a:p>
            <a:pPr algn="ctr"/>
            <a:r>
              <a:rPr lang="en-GB" sz="2800" dirty="0">
                <a:latin typeface="Comic Sans MS" pitchFamily="66" charset="0"/>
                <a:sym typeface="Wingdings" pitchFamily="2" charset="2"/>
              </a:rPr>
              <a:t>	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Typical pH is about 10-12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401" y="448510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Solubility</a:t>
            </a:r>
            <a:r>
              <a:rPr lang="en-GB" sz="2800" dirty="0">
                <a:latin typeface="Comic Sans MS" pitchFamily="66" charset="0"/>
                <a:sym typeface="Wingdings" pitchFamily="2" charset="2"/>
              </a:rPr>
              <a:t> increases on descending the group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itchFamily="66" charset="0"/>
                <a:sym typeface="Wingdings" pitchFamily="2" charset="2"/>
              </a:rPr>
              <a:t>The resulting solutions are also </a:t>
            </a:r>
            <a:r>
              <a:rPr lang="en-GB" sz="2800" i="1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more </a:t>
            </a:r>
            <a:r>
              <a:rPr lang="en-GB" sz="2800" dirty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alkaline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itchFamily="66" charset="0"/>
                <a:sym typeface="Wingdings" pitchFamily="2" charset="2"/>
              </a:rPr>
              <a:t>Mg(OH)</a:t>
            </a:r>
            <a:r>
              <a:rPr lang="en-GB" sz="2800" baseline="-25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>
                <a:latin typeface="Comic Sans MS" pitchFamily="66" charset="0"/>
                <a:sym typeface="Wingdings" pitchFamily="2" charset="2"/>
              </a:rPr>
              <a:t> is only </a:t>
            </a:r>
            <a:r>
              <a:rPr lang="en-GB" sz="2800" i="1" dirty="0">
                <a:latin typeface="Comic Sans MS" pitchFamily="66" charset="0"/>
                <a:sym typeface="Wingdings" pitchFamily="2" charset="2"/>
              </a:rPr>
              <a:t>slightly</a:t>
            </a:r>
            <a:r>
              <a:rPr lang="en-GB" sz="2800" dirty="0">
                <a:latin typeface="Comic Sans MS" pitchFamily="66" charset="0"/>
                <a:sym typeface="Wingdings" pitchFamily="2" charset="2"/>
              </a:rPr>
              <a:t> soluble in water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itchFamily="66" charset="0"/>
                <a:sym typeface="Wingdings" pitchFamily="2" charset="2"/>
              </a:rPr>
              <a:t>Ba(OH)</a:t>
            </a:r>
            <a:r>
              <a:rPr lang="en-GB" sz="2800" baseline="-25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>
                <a:latin typeface="Comic Sans MS" pitchFamily="66" charset="0"/>
                <a:sym typeface="Wingdings" pitchFamily="2" charset="2"/>
              </a:rPr>
              <a:t> much more soluble, therefore more OH- goes into solution = more alkaline. </a:t>
            </a:r>
            <a:endParaRPr lang="en-GB" sz="2800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GB" sz="2800" dirty="0"/>
          </a:p>
        </p:txBody>
      </p:sp>
      <p:pic>
        <p:nvPicPr>
          <p:cNvPr id="6" name="Picture 7" descr="S691813_aw_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5612"/>
            <a:ext cx="187483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Periodic Table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4" name="Picture 7" descr="S691813_aw_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3" y="1891553"/>
            <a:ext cx="7108513" cy="37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1520" y="1315489"/>
            <a:ext cx="1224136" cy="153744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739425"/>
            <a:ext cx="9144000" cy="1152128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Group: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vertical columns in the periodic table. Elements in a group have similar chemical properties and their atoms have the same number of outer shell electrons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 </a:t>
            </a:r>
            <a:endParaRPr lang="en-GB" sz="2400" b="1" u="sng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2636912"/>
            <a:ext cx="504056" cy="23762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31640" y="3062211"/>
            <a:ext cx="6984776" cy="36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34311" y="5666835"/>
            <a:ext cx="9144000" cy="1152128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solidFill>
                  <a:srgbClr val="7030A0"/>
                </a:solidFill>
                <a:latin typeface="Comic Sans MS" pitchFamily="66" charset="0"/>
              </a:rPr>
              <a:t>Period: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horizontal row of elements in the periodic table. Elements show changing trends across a period.  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 </a:t>
            </a:r>
            <a:endParaRPr lang="en-GB" sz="2400" b="1" u="sng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31640" y="3422251"/>
            <a:ext cx="1800200" cy="22511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33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 Compounds: </a:t>
            </a:r>
          </a:p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Carbonates 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480" y="133099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Carbonates </a:t>
            </a:r>
            <a:r>
              <a:rPr lang="en-GB" sz="2800" dirty="0" smtClean="0">
                <a:latin typeface="Comic Sans MS" pitchFamily="66" charset="0"/>
              </a:rPr>
              <a:t>are decomposed by heat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metal oxide and carbon dioxide gas</a:t>
            </a:r>
          </a:p>
          <a:p>
            <a:endParaRPr lang="en-GB" sz="2800" dirty="0"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MgCO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3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(s)  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MgO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(s) + CO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(g)</a:t>
            </a:r>
          </a:p>
          <a:p>
            <a:pPr algn="ctr"/>
            <a:endParaRPr lang="en-GB" sz="2800" dirty="0">
              <a:latin typeface="Comic Sans MS" pitchFamily="66" charset="0"/>
              <a:sym typeface="Wingdings" pitchFamily="2" charset="2"/>
            </a:endParaRPr>
          </a:p>
          <a:p>
            <a:pPr algn="ctr"/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This is called </a:t>
            </a:r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thermal decomposition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160" y="419997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The carbonates are </a:t>
            </a:r>
            <a:r>
              <a:rPr lang="en-GB" sz="2800" i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more difficult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to decompose on descending the group. </a:t>
            </a:r>
            <a:endParaRPr lang="en-GB" sz="2800" dirty="0">
              <a:latin typeface="Comic Sans MS" pitchFamily="66" charset="0"/>
            </a:endParaRPr>
          </a:p>
          <a:p>
            <a:endParaRPr lang="en-GB" sz="2800" dirty="0"/>
          </a:p>
        </p:txBody>
      </p:sp>
      <p:pic>
        <p:nvPicPr>
          <p:cNvPr id="6" name="Picture 8" descr="S691813_aw_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92472"/>
            <a:ext cx="210820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2: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Properties </a:t>
            </a:r>
            <a:r>
              <a:rPr lang="en-GB" sz="4000" b="1" dirty="0" smtClean="0">
                <a:latin typeface="Comic Sans MS" pitchFamily="66" charset="0"/>
              </a:rPr>
              <a:t>of elements and compounds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0080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2800" dirty="0" smtClean="0">
                <a:latin typeface="Comic Sans MS" pitchFamily="66" charset="0"/>
              </a:rPr>
              <a:t> become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more reactive </a:t>
            </a:r>
            <a:r>
              <a:rPr lang="en-GB" sz="2800" i="1" dirty="0" smtClean="0">
                <a:solidFill>
                  <a:srgbClr val="7030A0"/>
                </a:solidFill>
                <a:latin typeface="Comic Sans MS" pitchFamily="66" charset="0"/>
              </a:rPr>
              <a:t>down</a:t>
            </a:r>
            <a:r>
              <a:rPr lang="en-GB" sz="2800" i="1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the group.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Carbonates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decompose at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higher temperatures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down the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Hydroxides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become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more soluble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in water and the resulting solutions become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more alkaline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down the group. </a:t>
            </a:r>
          </a:p>
        </p:txBody>
      </p:sp>
    </p:spTree>
    <p:extLst>
      <p:ext uri="{BB962C8B-B14F-4D97-AF65-F5344CB8AC3E}">
        <p14:creationId xmlns:p14="http://schemas.microsoft.com/office/powerpoint/2010/main" val="35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691813_aw_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38914"/>
            <a:ext cx="9036496" cy="45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2: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Reactions and Compounds</a:t>
            </a:r>
            <a:endParaRPr lang="en-GB" sz="4000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2: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Uses of Hydroxides</a:t>
            </a:r>
            <a:endParaRPr lang="en-GB" sz="40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480" y="133859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Because the hydroxides of group 2 metals are very alkaline – they can be used to combat acidity. </a:t>
            </a:r>
          </a:p>
          <a:p>
            <a:endParaRPr lang="en-GB" sz="2800" dirty="0">
              <a:latin typeface="Comic Sans MS" pitchFamily="66" charset="0"/>
              <a:sym typeface="Wingdings" pitchFamily="2" charset="2"/>
            </a:endParaRPr>
          </a:p>
          <a:p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The most common examples are ; </a:t>
            </a:r>
          </a:p>
          <a:p>
            <a:endParaRPr lang="en-GB" sz="2800" dirty="0" smtClean="0"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Calcium hydroxide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Ca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(OH)</a:t>
            </a:r>
            <a:r>
              <a:rPr lang="en-GB" sz="2800" baseline="-250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is used by farmers to neutralise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acidic soils</a:t>
            </a:r>
            <a:endParaRPr lang="en-GB" sz="2800" baseline="-25000" dirty="0" smtClean="0">
              <a:solidFill>
                <a:srgbClr val="7030A0"/>
              </a:solidFill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Magnesium Hydroxide ,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Mg(OH)</a:t>
            </a:r>
            <a:r>
              <a:rPr lang="en-GB" sz="2800" baseline="-250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en-GB" sz="2800" baseline="-25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is used in indigestion remedies to neutralise excess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stomach acid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. </a:t>
            </a:r>
            <a:endParaRPr lang="en-GB" sz="2800" baseline="-25000" dirty="0" smtClean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68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Questions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08720"/>
            <a:ext cx="9144000" cy="5771644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latin typeface="Comic Sans MS" pitchFamily="66" charset="0"/>
              </a:rPr>
              <a:t>1</a:t>
            </a:r>
            <a:r>
              <a:rPr lang="en-GB" sz="2800" dirty="0" smtClean="0">
                <a:latin typeface="Comic Sans MS" pitchFamily="66" charset="0"/>
              </a:rPr>
              <a:t>. Write the equations for the following reactions;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Barium oxide with hydrochloric acid</a:t>
            </a: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Radium carbonate with nitric acid</a:t>
            </a: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Strontium with water</a:t>
            </a: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The thermal decomposition of magnesium carbonate</a:t>
            </a: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latin typeface="Comic Sans MS" pitchFamily="66" charset="0"/>
            </a:endParaRPr>
          </a:p>
          <a:p>
            <a:pPr marL="514350" indent="-514350">
              <a:lnSpc>
                <a:spcPct val="90000"/>
              </a:lnSpc>
              <a:spcBef>
                <a:spcPts val="450"/>
              </a:spcBef>
              <a:buAutoNum type="alphaLcParenR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Calcium oxide with nitric acid</a:t>
            </a:r>
            <a:endParaRPr lang="en-GB" sz="28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Summary Activity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908720"/>
            <a:ext cx="9144000" cy="5771644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 Summarise the properties and reaction of group 2 elements and their compounds.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Things to include; 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Reaction of metals with water and oxygen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Reactions of the oxides and hydroxides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Trend </a:t>
            </a:r>
            <a:r>
              <a:rPr lang="en-GB" sz="2800" smtClean="0">
                <a:latin typeface="Comic Sans MS" pitchFamily="66" charset="0"/>
              </a:rPr>
              <a:t>in reactivity</a:t>
            </a:r>
            <a:endParaRPr lang="en-GB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Behaviour of the carbonates. 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Solubility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latin typeface="Comic Sans MS" pitchFamily="66" charset="0"/>
              </a:rPr>
              <a:t>Uses of the metal hydroxides. </a:t>
            </a:r>
            <a:endParaRPr lang="en-GB" sz="28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Starter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29764"/>
            <a:ext cx="9144000" cy="4115460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7200" dirty="0" smtClean="0">
                <a:latin typeface="Comic Sans MS" pitchFamily="66" charset="0"/>
              </a:rPr>
              <a:t>Write down everything you know about the 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7200" dirty="0" smtClean="0">
                <a:latin typeface="Comic Sans MS" pitchFamily="66" charset="0"/>
              </a:rPr>
              <a:t> in </a:t>
            </a:r>
            <a:r>
              <a:rPr lang="en-GB" sz="7200" dirty="0" smtClean="0">
                <a:solidFill>
                  <a:srgbClr val="7030A0"/>
                </a:solidFill>
                <a:latin typeface="Comic Sans MS" pitchFamily="66" charset="0"/>
              </a:rPr>
              <a:t>group 7</a:t>
            </a:r>
            <a:r>
              <a:rPr lang="en-GB" sz="7200" dirty="0" smtClean="0">
                <a:latin typeface="Comic Sans MS" pitchFamily="66" charset="0"/>
              </a:rPr>
              <a:t>. </a:t>
            </a:r>
            <a:endParaRPr lang="en-GB" sz="7200" dirty="0" smtClean="0"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7200" dirty="0"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7200" dirty="0"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</a:t>
            </a:r>
            <a:r>
              <a:rPr lang="en-GB" sz="4000" b="1" dirty="0" smtClean="0">
                <a:latin typeface="Comic Sans MS" pitchFamily="66" charset="0"/>
              </a:rPr>
              <a:t>7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Redox Reactions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52736"/>
            <a:ext cx="9144000" cy="5688632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Lesson Objectives: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	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Explain the trend in boiling points of Cl</a:t>
            </a:r>
            <a:r>
              <a:rPr lang="en-GB" sz="2400" baseline="-25000" dirty="0">
                <a:latin typeface="Comic Sans MS" pitchFamily="66" charset="0"/>
              </a:rPr>
              <a:t>2</a:t>
            </a:r>
            <a:r>
              <a:rPr lang="en-GB" sz="2400" dirty="0">
                <a:latin typeface="Comic Sans MS" pitchFamily="66" charset="0"/>
              </a:rPr>
              <a:t>, Br</a:t>
            </a:r>
            <a:r>
              <a:rPr lang="en-GB" sz="2400" baseline="-25000" dirty="0">
                <a:latin typeface="Comic Sans MS" pitchFamily="66" charset="0"/>
              </a:rPr>
              <a:t>2</a:t>
            </a:r>
            <a:r>
              <a:rPr lang="en-GB" sz="2400" dirty="0">
                <a:latin typeface="Comic Sans MS" pitchFamily="66" charset="0"/>
              </a:rPr>
              <a:t> and I</a:t>
            </a:r>
            <a:r>
              <a:rPr lang="en-GB" sz="2400" baseline="-25000" dirty="0">
                <a:latin typeface="Comic Sans MS" pitchFamily="66" charset="0"/>
              </a:rPr>
              <a:t>2</a:t>
            </a:r>
            <a:r>
              <a:rPr lang="en-GB" sz="2400" dirty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Explain the trend in reactivity for the Group 7 elements.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Describe the redox reactions of the Group 7 elements with other halide ions.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Describe and interpret, using oxidation numbers, the reaction of chlorine with water and aqueous sodium hydroxide.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Key Words</a:t>
            </a:r>
            <a:r>
              <a:rPr lang="en-GB" sz="2400" b="1" u="sng" dirty="0" smtClean="0">
                <a:latin typeface="Comic Sans MS" pitchFamily="66" charset="0"/>
              </a:rPr>
              <a:t>:</a:t>
            </a:r>
            <a:r>
              <a:rPr lang="en-GB" sz="2400" dirty="0" smtClean="0">
                <a:latin typeface="Comic Sans MS" pitchFamily="66" charset="0"/>
              </a:rPr>
              <a:t> reactivity, displacement reaction, disproportionation, precipitation reaction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691813_aw_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554"/>
            <a:ext cx="24082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</a:t>
            </a:r>
            <a:r>
              <a:rPr lang="en-GB" sz="4000" b="1" dirty="0" smtClean="0">
                <a:latin typeface="Comic Sans MS" pitchFamily="66" charset="0"/>
              </a:rPr>
              <a:t>7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The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Halogens</a:t>
            </a:r>
            <a:endParaRPr lang="en-GB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52736"/>
            <a:ext cx="7596336" cy="5688632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Physical Properties: 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Low</a:t>
            </a:r>
            <a:r>
              <a:rPr lang="en-GB" sz="2400" dirty="0" smtClean="0">
                <a:latin typeface="Comic Sans MS" pitchFamily="66" charset="0"/>
              </a:rPr>
              <a:t> melting and boiling points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Exist as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diatomic molecules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On descending the group, no. of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electrons increases </a:t>
            </a:r>
            <a:r>
              <a:rPr lang="en-GB" sz="2400" dirty="0" smtClean="0">
                <a:latin typeface="Comic Sans MS" pitchFamily="66" charset="0"/>
                <a:sym typeface="Wingdings" pitchFamily="2" charset="2"/>
              </a:rPr>
              <a:t> increasing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van der Waals’ forces </a:t>
            </a:r>
            <a:r>
              <a:rPr lang="en-GB" sz="2400" dirty="0" smtClean="0">
                <a:latin typeface="Comic Sans MS" pitchFamily="66" charset="0"/>
                <a:sym typeface="Wingdings" pitchFamily="2" charset="2"/>
              </a:rPr>
              <a:t>between molecules. </a:t>
            </a:r>
            <a:endParaRPr lang="en-GB" sz="2400" dirty="0"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Boiling points increase </a:t>
            </a:r>
            <a:r>
              <a:rPr lang="en-GB" sz="2400" dirty="0" smtClean="0">
                <a:latin typeface="Comic Sans MS" pitchFamily="66" charset="0"/>
                <a:sym typeface="Wingdings" pitchFamily="2" charset="2"/>
              </a:rPr>
              <a:t>on descending the group.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  <a:sym typeface="Wingdings" pitchFamily="2" charset="2"/>
              </a:rPr>
              <a:t>The physical states of the halogens at room temperature;</a:t>
            </a:r>
          </a:p>
          <a:p>
            <a:pPr marL="0" indent="0" algn="ctr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Gas  Liquid  Solid </a:t>
            </a:r>
            <a:endParaRPr lang="en-GB" sz="2400" dirty="0" smtClean="0">
              <a:latin typeface="Comic Sans MS" pitchFamily="66" charset="0"/>
              <a:sym typeface="Wingdings" pitchFamily="2" charset="2"/>
            </a:endParaRPr>
          </a:p>
          <a:p>
            <a:pPr marL="0" indent="0" algn="ctr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  <a:sym typeface="Wingdings" pitchFamily="2" charset="2"/>
              </a:rPr>
              <a:t>On descending the group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4" name="Picture 29" descr="group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02" y="548680"/>
            <a:ext cx="1082675" cy="49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</a:t>
            </a:r>
            <a:r>
              <a:rPr lang="en-GB" sz="4000" b="1" dirty="0" smtClean="0">
                <a:latin typeface="Comic Sans MS" pitchFamily="66" charset="0"/>
              </a:rPr>
              <a:t>7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Electron Configuration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35983"/>
              </p:ext>
            </p:extLst>
          </p:nvPr>
        </p:nvGraphicFramePr>
        <p:xfrm>
          <a:off x="2915816" y="1484784"/>
          <a:ext cx="3312368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Electron Configuration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[</a:t>
                      </a:r>
                      <a:r>
                        <a:rPr lang="en-GB" dirty="0" smtClean="0"/>
                        <a:t>He]2s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baseline="0" dirty="0" smtClean="0"/>
                        <a:t>2p</a:t>
                      </a:r>
                      <a:r>
                        <a:rPr lang="en-GB" baseline="30000" dirty="0" smtClean="0"/>
                        <a:t>5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dirty="0" smtClean="0"/>
                        <a:t>Ne]3s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baseline="0" dirty="0" smtClean="0"/>
                        <a:t>3p</a:t>
                      </a:r>
                      <a:r>
                        <a:rPr lang="en-GB" baseline="30000" dirty="0" smtClean="0"/>
                        <a:t>5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Ar</a:t>
                      </a:r>
                      <a:r>
                        <a:rPr lang="en-GB" dirty="0" smtClean="0"/>
                        <a:t>]4s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baseline="0" dirty="0" smtClean="0"/>
                        <a:t>4p</a:t>
                      </a:r>
                      <a:r>
                        <a:rPr lang="en-GB" baseline="30000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baseline="0" dirty="0" smtClean="0"/>
                        <a:t>Kr]5s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baseline="0" dirty="0" smtClean="0"/>
                        <a:t>5p</a:t>
                      </a:r>
                      <a:r>
                        <a:rPr lang="en-GB" baseline="30000" dirty="0" smtClean="0"/>
                        <a:t>5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[</a:t>
                      </a:r>
                      <a:r>
                        <a:rPr lang="en-GB" baseline="0" dirty="0" err="1" smtClean="0"/>
                        <a:t>Xe</a:t>
                      </a:r>
                      <a:r>
                        <a:rPr lang="en-GB" baseline="0" dirty="0" smtClean="0"/>
                        <a:t>]6s</a:t>
                      </a:r>
                      <a:r>
                        <a:rPr lang="en-GB" baseline="30000" dirty="0" smtClean="0"/>
                        <a:t>2</a:t>
                      </a:r>
                      <a:r>
                        <a:rPr lang="en-GB" baseline="0" dirty="0" smtClean="0"/>
                        <a:t>6p</a:t>
                      </a:r>
                      <a:r>
                        <a:rPr lang="en-GB" baseline="30000" dirty="0" smtClean="0"/>
                        <a:t>5</a:t>
                      </a:r>
                      <a:endParaRPr lang="en-GB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19785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7 electrons in the outer shell, highest energy electrons in a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p</a:t>
            </a:r>
            <a:r>
              <a:rPr lang="en-GB" sz="2800" dirty="0" smtClean="0">
                <a:latin typeface="Comic Sans MS" pitchFamily="66" charset="0"/>
              </a:rPr>
              <a:t> sub-shell</a:t>
            </a:r>
            <a:endParaRPr lang="en-GB" sz="28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Each element has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two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fewer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electrons </a:t>
            </a:r>
            <a:r>
              <a:rPr lang="en-GB" sz="2800" dirty="0" smtClean="0">
                <a:latin typeface="Comic Sans MS" pitchFamily="66" charset="0"/>
              </a:rPr>
              <a:t>than the </a:t>
            </a:r>
            <a:r>
              <a:rPr lang="en-GB" sz="2800" i="1" dirty="0" smtClean="0">
                <a:latin typeface="Comic Sans MS" pitchFamily="66" charset="0"/>
              </a:rPr>
              <a:t>next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noble gas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Outer p sub-shell containing 5 electrons (needs 1 more to form a </a:t>
            </a:r>
            <a:r>
              <a:rPr lang="en-GB" sz="2800" baseline="30000" dirty="0" smtClean="0">
                <a:latin typeface="Comic Sans MS" pitchFamily="66" charset="0"/>
              </a:rPr>
              <a:t>-</a:t>
            </a:r>
            <a:r>
              <a:rPr lang="en-GB" sz="2800" dirty="0" smtClean="0">
                <a:latin typeface="Comic Sans MS" pitchFamily="66" charset="0"/>
              </a:rPr>
              <a:t>1 ion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Periodicity: IE’s and Atomic Radii and boiling points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13384"/>
            <a:ext cx="9144000" cy="5544616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Lesson Objectives: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Explain that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ionisation energy </a:t>
            </a:r>
            <a:r>
              <a:rPr lang="en-GB" sz="2400" dirty="0">
                <a:latin typeface="Comic Sans MS" pitchFamily="66" charset="0"/>
              </a:rPr>
              <a:t>depends upon: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atomic radius</a:t>
            </a:r>
            <a:r>
              <a:rPr lang="en-GB" sz="2400" dirty="0">
                <a:latin typeface="Comic Sans MS" pitchFamily="66" charset="0"/>
              </a:rPr>
              <a:t>;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electron shielding</a:t>
            </a:r>
            <a:r>
              <a:rPr lang="en-GB" sz="2400" dirty="0">
                <a:latin typeface="Comic Sans MS" pitchFamily="66" charset="0"/>
              </a:rPr>
              <a:t>; and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nuclear charge</a:t>
            </a:r>
            <a:r>
              <a:rPr lang="en-GB" sz="2400" dirty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Describe the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variation</a:t>
            </a:r>
            <a:r>
              <a:rPr lang="en-GB" sz="2400" dirty="0">
                <a:latin typeface="Comic Sans MS" pitchFamily="66" charset="0"/>
              </a:rPr>
              <a:t> of the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first ionisation energies </a:t>
            </a:r>
            <a:r>
              <a:rPr lang="en-GB" sz="2400" dirty="0">
                <a:latin typeface="Comic Sans MS" pitchFamily="66" charset="0"/>
              </a:rPr>
              <a:t>and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atomic radii</a:t>
            </a:r>
            <a:r>
              <a:rPr lang="en-GB" sz="2400" dirty="0">
                <a:latin typeface="Comic Sans MS" pitchFamily="66" charset="0"/>
              </a:rPr>
              <a:t> of elements across a period and down a group</a:t>
            </a:r>
            <a:r>
              <a:rPr lang="en-GB" sz="2400" dirty="0" smtClean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Describe the variation in both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melting and boiling points </a:t>
            </a:r>
            <a:r>
              <a:rPr lang="en-GB" sz="2400" dirty="0">
                <a:latin typeface="Comic Sans MS" pitchFamily="66" charset="0"/>
              </a:rPr>
              <a:t>for the elements of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Periods 2 and 3</a:t>
            </a:r>
            <a:r>
              <a:rPr lang="en-GB" sz="2400" dirty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Key Words:</a:t>
            </a:r>
            <a:r>
              <a:rPr lang="en-GB" sz="2400" dirty="0" smtClean="0">
                <a:latin typeface="Comic Sans MS" pitchFamily="66" charset="0"/>
              </a:rPr>
              <a:t> periodicity, ionisation </a:t>
            </a:r>
            <a:r>
              <a:rPr lang="en-GB" sz="2400" dirty="0">
                <a:latin typeface="Comic Sans MS" pitchFamily="66" charset="0"/>
              </a:rPr>
              <a:t>e</a:t>
            </a:r>
            <a:r>
              <a:rPr lang="en-GB" sz="2400" dirty="0" smtClean="0">
                <a:latin typeface="Comic Sans MS" pitchFamily="66" charset="0"/>
              </a:rPr>
              <a:t>nergy, atomic radius, electron shielding, 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Halogens: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Oxidising Agents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The halogens are the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most reactive non-metals </a:t>
            </a:r>
            <a:r>
              <a:rPr lang="en-GB" sz="2800" dirty="0" smtClean="0">
                <a:latin typeface="Comic Sans MS" pitchFamily="66" charset="0"/>
              </a:rPr>
              <a:t>in the periodic table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Strong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oxidising agents</a:t>
            </a:r>
            <a:r>
              <a:rPr lang="en-GB" sz="2800" dirty="0" smtClean="0">
                <a:latin typeface="Comic Sans MS" pitchFamily="66" charset="0"/>
              </a:rPr>
              <a:t> (they gain electrons) 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Oxidising power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decreases</a:t>
            </a:r>
            <a:r>
              <a:rPr lang="en-GB" sz="2800" dirty="0" smtClean="0">
                <a:latin typeface="Comic Sans MS" pitchFamily="66" charset="0"/>
              </a:rPr>
              <a:t> down the group. Therefore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less reactive </a:t>
            </a:r>
            <a:r>
              <a:rPr lang="en-GB" sz="2800" dirty="0" smtClean="0">
                <a:latin typeface="Comic Sans MS" pitchFamily="66" charset="0"/>
              </a:rPr>
              <a:t>down the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>
              <a:latin typeface="Comic Sans MS" pitchFamily="66" charset="0"/>
            </a:endParaRPr>
          </a:p>
          <a:p>
            <a:pPr algn="ctr"/>
            <a:r>
              <a:rPr lang="en-GB" sz="2800" dirty="0" smtClean="0">
                <a:latin typeface="Comic Sans MS" pitchFamily="66" charset="0"/>
              </a:rPr>
              <a:t>½ Cl</a:t>
            </a:r>
            <a:r>
              <a:rPr lang="en-GB" sz="2800" baseline="-25000" dirty="0" smtClean="0">
                <a:latin typeface="Comic Sans MS" pitchFamily="66" charset="0"/>
              </a:rPr>
              <a:t>2</a:t>
            </a:r>
            <a:r>
              <a:rPr lang="en-GB" sz="2800" dirty="0" smtClean="0">
                <a:latin typeface="Comic Sans MS" pitchFamily="66" charset="0"/>
              </a:rPr>
              <a:t>(g) + e</a:t>
            </a:r>
            <a:r>
              <a:rPr lang="en-GB" sz="2800" baseline="30000" dirty="0" smtClean="0">
                <a:latin typeface="Comic Sans MS" pitchFamily="66" charset="0"/>
              </a:rPr>
              <a:t>-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800" dirty="0" err="1" smtClean="0">
                <a:latin typeface="Comic Sans MS" pitchFamily="66" charset="0"/>
                <a:sym typeface="Wingdings" pitchFamily="2" charset="2"/>
              </a:rPr>
              <a:t>Cl</a:t>
            </a:r>
            <a:r>
              <a:rPr lang="en-GB" sz="2800" baseline="30000" dirty="0" smtClean="0">
                <a:latin typeface="Comic Sans MS" pitchFamily="66" charset="0"/>
                <a:sym typeface="Wingdings" pitchFamily="2" charset="2"/>
              </a:rPr>
              <a:t>-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(g) (</a:t>
            </a:r>
            <a:r>
              <a:rPr lang="en-GB" sz="2800" baseline="30000" dirty="0" smtClean="0">
                <a:latin typeface="Comic Sans MS" pitchFamily="66" charset="0"/>
                <a:sym typeface="Wingdings" pitchFamily="2" charset="2"/>
              </a:rPr>
              <a:t>-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1 oxidation state)</a:t>
            </a:r>
          </a:p>
          <a:p>
            <a:pPr algn="ctr"/>
            <a:endParaRPr lang="en-GB" sz="2800" dirty="0">
              <a:latin typeface="Comic Sans MS" pitchFamily="66" charset="0"/>
              <a:sym typeface="Wingdings" pitchFamily="2" charset="2"/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Reactivity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decreases </a:t>
            </a:r>
            <a:r>
              <a:rPr lang="en-GB" sz="2800" i="1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down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the group because;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  <a:sym typeface="Wingdings" pitchFamily="2" charset="2"/>
              </a:rPr>
              <a:t>Atomic radius decreases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Electron shielding increases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Ability to gain an electron decreases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ncephoto.com/image/9398/large/A7000218-Halogen_solutions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4640"/>
            <a:ext cx="5048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15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Halogens: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Recognising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3324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The halogens form solutions with different colours. A colour change will show if a reaction has taken place. </a:t>
            </a:r>
            <a:endParaRPr lang="en-GB" sz="2800" dirty="0"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53694"/>
              </p:ext>
            </p:extLst>
          </p:nvPr>
        </p:nvGraphicFramePr>
        <p:xfrm>
          <a:off x="2706693" y="1844824"/>
          <a:ext cx="6096000" cy="15553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442848">
                <a:tc>
                  <a:txBody>
                    <a:bodyPr/>
                    <a:lstStyle/>
                    <a:p>
                      <a:r>
                        <a:rPr lang="en-GB" dirty="0" smtClean="0"/>
                        <a:t>Halogen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cyclohexane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Cl</a:t>
                      </a:r>
                      <a:r>
                        <a:rPr lang="en-GB" baseline="-25000" dirty="0" smtClean="0"/>
                        <a:t>2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Pale-green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Pale-green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</a:t>
                      </a:r>
                      <a:r>
                        <a:rPr lang="en-GB" baseline="-25000" dirty="0" smtClean="0"/>
                        <a:t>2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Orange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</a:t>
                      </a:r>
                      <a:r>
                        <a:rPr lang="en-GB" baseline="-25000" dirty="0" smtClean="0"/>
                        <a:t>2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violet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8104" y="368502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If you shake the reaction mixture with an organic solvent it can help distinguish between halogens that have reacted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Group </a:t>
            </a:r>
            <a:r>
              <a:rPr lang="en-GB" sz="4000" b="1" dirty="0" smtClean="0">
                <a:latin typeface="Comic Sans MS" pitchFamily="66" charset="0"/>
              </a:rPr>
              <a:t>7 </a:t>
            </a:r>
            <a:r>
              <a:rPr lang="en-GB" sz="4000" b="1" dirty="0" smtClean="0">
                <a:solidFill>
                  <a:srgbClr val="7030A0"/>
                </a:solidFill>
                <a:latin typeface="Comic Sans MS" pitchFamily="66" charset="0"/>
              </a:rPr>
              <a:t>Elements</a:t>
            </a:r>
            <a:r>
              <a:rPr lang="en-GB" sz="4000" b="1" dirty="0" smtClean="0">
                <a:latin typeface="Comic Sans MS" pitchFamily="66" charset="0"/>
              </a:rPr>
              <a:t>: Uses and </a:t>
            </a:r>
            <a:r>
              <a:rPr lang="en-GB" sz="4000" b="1" dirty="0">
                <a:latin typeface="Comic Sans MS" pitchFamily="66" charset="0"/>
              </a:rPr>
              <a:t>H</a:t>
            </a:r>
            <a:r>
              <a:rPr lang="en-GB" sz="4000" b="1" dirty="0" smtClean="0">
                <a:latin typeface="Comic Sans MS" pitchFamily="66" charset="0"/>
              </a:rPr>
              <a:t>alide </a:t>
            </a:r>
            <a:r>
              <a:rPr lang="en-GB" sz="4000" b="1" dirty="0">
                <a:latin typeface="Comic Sans MS" pitchFamily="66" charset="0"/>
              </a:rPr>
              <a:t>T</a:t>
            </a:r>
            <a:r>
              <a:rPr lang="en-GB" sz="4000" b="1" dirty="0" smtClean="0">
                <a:latin typeface="Comic Sans MS" pitchFamily="66" charset="0"/>
              </a:rPr>
              <a:t>ests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52736"/>
            <a:ext cx="9144000" cy="5688632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Lesson Objectives: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	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Interpret and make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prediction</a:t>
            </a:r>
            <a:r>
              <a:rPr lang="en-GB" sz="2400" dirty="0">
                <a:latin typeface="Comic Sans MS" pitchFamily="66" charset="0"/>
              </a:rPr>
              <a:t>s from the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chemical and physical properties </a:t>
            </a:r>
            <a:r>
              <a:rPr lang="en-GB" sz="2400" dirty="0">
                <a:latin typeface="Comic Sans MS" pitchFamily="66" charset="0"/>
              </a:rPr>
              <a:t>of the Group 7 elements/compounds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Contrast </a:t>
            </a:r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benefits and risks </a:t>
            </a:r>
            <a:r>
              <a:rPr lang="en-GB" sz="2400" dirty="0">
                <a:latin typeface="Comic Sans MS" pitchFamily="66" charset="0"/>
              </a:rPr>
              <a:t>of chlorine’s use as a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water treatment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•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	</a:t>
            </a:r>
            <a:r>
              <a:rPr lang="en-GB" sz="2400" dirty="0">
                <a:latin typeface="Comic Sans MS" pitchFamily="66" charset="0"/>
              </a:rPr>
              <a:t>Describe the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precipitation reactions </a:t>
            </a:r>
            <a:r>
              <a:rPr lang="en-GB" sz="2400" dirty="0">
                <a:latin typeface="Comic Sans MS" pitchFamily="66" charset="0"/>
              </a:rPr>
              <a:t>of aqueous anions </a:t>
            </a:r>
            <a:r>
              <a:rPr lang="en-GB" sz="2400" dirty="0" err="1">
                <a:latin typeface="Comic Sans MS" pitchFamily="66" charset="0"/>
              </a:rPr>
              <a:t>Cl</a:t>
            </a:r>
            <a:r>
              <a:rPr lang="en-GB" sz="2400" dirty="0">
                <a:latin typeface="Comic Sans MS" pitchFamily="66" charset="0"/>
              </a:rPr>
              <a:t>–, Br– and I– with aqueous silver ions, followed by aqueous ammonia</a:t>
            </a:r>
            <a:r>
              <a:rPr lang="en-GB" sz="2400" dirty="0" smtClean="0">
                <a:latin typeface="Comic Sans MS" pitchFamily="66" charset="0"/>
              </a:rPr>
              <a:t>.</a:t>
            </a: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latin typeface="Comic Sans MS" pitchFamily="66" charset="0"/>
              </a:rPr>
              <a:t>•	Recognise the use of these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precipitation</a:t>
            </a:r>
            <a:r>
              <a:rPr lang="en-GB" sz="2400" dirty="0">
                <a:latin typeface="Comic Sans MS" pitchFamily="66" charset="0"/>
              </a:rPr>
              <a:t> reactions as a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test for different halide ions</a:t>
            </a:r>
            <a:r>
              <a:rPr lang="en-GB" sz="2400" dirty="0">
                <a:latin typeface="Comic Sans MS" pitchFamily="66" charset="0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u="sng" dirty="0" smtClean="0">
                <a:latin typeface="Comic Sans MS" pitchFamily="66" charset="0"/>
              </a:rPr>
              <a:t>Key Words</a:t>
            </a:r>
            <a:r>
              <a:rPr lang="en-GB" sz="2400" b="1" u="sng" dirty="0" smtClean="0">
                <a:latin typeface="Comic Sans MS" pitchFamily="66" charset="0"/>
              </a:rPr>
              <a:t>:</a:t>
            </a:r>
            <a:r>
              <a:rPr lang="en-GB" sz="2400" dirty="0" smtClean="0">
                <a:latin typeface="Comic Sans MS" pitchFamily="66" charset="0"/>
              </a:rPr>
              <a:t> reactivity, displacement reaction, disproportionation, precipitation reaction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691813_aw_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3"/>
            <a:ext cx="7056784" cy="3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46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Variation in 1st IE’s and Atomic Radii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339903"/>
            <a:ext cx="9144000" cy="1657050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Three factors affect the value of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ionisation energies</a:t>
            </a:r>
            <a:r>
              <a:rPr lang="en-GB" sz="2400" dirty="0" smtClean="0">
                <a:latin typeface="Comic Sans MS" pitchFamily="66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Nuclear charge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Distance from the nucleus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Electron shielding. 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95736" y="3140968"/>
            <a:ext cx="8229600" cy="503238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 dirty="0" smtClean="0"/>
              <a:t>First ionisation energies of the first 20 elements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4584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691813_aw_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056784" cy="3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95736" y="404663"/>
            <a:ext cx="8229600" cy="503238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 dirty="0" smtClean="0"/>
              <a:t>First ionisation energies of the first 20 elements</a:t>
            </a:r>
            <a:endParaRPr lang="en-GB" sz="1800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4437112"/>
            <a:ext cx="9144000" cy="21602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What trends can you notice from the graph</a:t>
            </a:r>
            <a:r>
              <a:rPr lang="en-GB" sz="2400" dirty="0">
                <a:latin typeface="Comic Sans MS" pitchFamily="66" charset="0"/>
              </a:rPr>
              <a:t>?</a:t>
            </a:r>
            <a:r>
              <a:rPr lang="en-GB" sz="2400" dirty="0" smtClean="0">
                <a:latin typeface="Comic Sans MS" pitchFamily="66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Try to explain the general trend in terms of atomic structure. </a:t>
            </a: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 marL="339725" indent="-339725">
              <a:lnSpc>
                <a:spcPct val="90000"/>
              </a:lnSpc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Now explain the anomalies in the general trend 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691813_aw_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620688"/>
            <a:ext cx="7056784" cy="3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Across a Period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4" y="4581128"/>
            <a:ext cx="9144000" cy="2276872"/>
          </a:xfrm>
          <a:prstGeom prst="rect">
            <a:avLst/>
          </a:prstGeom>
          <a:ln/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There is a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general increase </a:t>
            </a:r>
            <a:r>
              <a:rPr lang="en-GB" sz="2400" i="1" dirty="0" smtClean="0">
                <a:latin typeface="Comic Sans MS" pitchFamily="66" charset="0"/>
              </a:rPr>
              <a:t>across</a:t>
            </a:r>
            <a:r>
              <a:rPr lang="en-GB" sz="2400" dirty="0" smtClean="0">
                <a:latin typeface="Comic Sans MS" pitchFamily="66" charset="0"/>
              </a:rPr>
              <a:t> the period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The number of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protons increases</a:t>
            </a:r>
            <a:r>
              <a:rPr lang="en-GB" sz="2400" dirty="0" smtClean="0">
                <a:latin typeface="Comic Sans MS" pitchFamily="66" charset="0"/>
              </a:rPr>
              <a:t>, so there is more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attraction</a:t>
            </a:r>
            <a:r>
              <a:rPr lang="en-GB" sz="2400" dirty="0" smtClean="0">
                <a:latin typeface="Comic Sans MS" pitchFamily="66" charset="0"/>
              </a:rPr>
              <a:t> acting on the electrons 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>
                <a:latin typeface="Comic Sans MS" pitchFamily="66" charset="0"/>
              </a:rPr>
              <a:t>Electrons are added to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same shell</a:t>
            </a:r>
            <a:r>
              <a:rPr lang="en-GB" sz="2400" dirty="0" smtClean="0">
                <a:latin typeface="Comic Sans MS" pitchFamily="66" charset="0"/>
              </a:rPr>
              <a:t>, so the outer shell is drawn inwards slightly. Same no. of shells = same level of shielding, but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more nuclear charge.  </a:t>
            </a:r>
          </a:p>
          <a:p>
            <a:pPr>
              <a:lnSpc>
                <a:spcPct val="9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5736" y="1556792"/>
            <a:ext cx="2384648" cy="929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80384" y="1903150"/>
            <a:ext cx="2439888" cy="1368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5736" y="11967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</a:rPr>
              <a:t>Period 2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0384" y="153381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</a:rPr>
              <a:t>Period 3</a:t>
            </a:r>
            <a:endParaRPr lang="en-GB" b="1" dirty="0"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13874" y="1196752"/>
            <a:ext cx="481862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1861" y="83400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</a:rPr>
              <a:t>P1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Across a Period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11654" y="5373216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39725" indent="-339725" algn="ctr">
              <a:spcBef>
                <a:spcPts val="450"/>
              </a:spcBef>
              <a:buFont typeface="Century Schoolbook" pitchFamily="16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b="1" dirty="0" smtClean="0">
                <a:solidFill>
                  <a:srgbClr val="7030A0"/>
                </a:solidFill>
                <a:latin typeface="Comic Sans MS" pitchFamily="66" charset="0"/>
              </a:rPr>
              <a:t>General</a:t>
            </a:r>
            <a:r>
              <a:rPr lang="en-GB" sz="2800" b="1" dirty="0" smtClean="0">
                <a:solidFill>
                  <a:srgbClr val="000000"/>
                </a:solidFill>
                <a:latin typeface="Comic Sans MS" pitchFamily="66" charset="0"/>
              </a:rPr>
              <a:t> trend 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</a:rPr>
              <a:t>in </a:t>
            </a:r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first ionisation energy 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</a:rPr>
              <a:t>and </a:t>
            </a:r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atomic radius</a:t>
            </a:r>
            <a:r>
              <a:rPr lang="en-GB" sz="2800" b="1" dirty="0">
                <a:solidFill>
                  <a:srgbClr val="000000"/>
                </a:solidFill>
                <a:latin typeface="Comic Sans MS" pitchFamily="66" charset="0"/>
              </a:rPr>
              <a:t> across a </a:t>
            </a:r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period</a:t>
            </a:r>
          </a:p>
        </p:txBody>
      </p:sp>
      <p:pic>
        <p:nvPicPr>
          <p:cNvPr id="4" name="Picture 8" descr="S691813_aw_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38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4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Across a Period </a:t>
            </a:r>
            <a:endParaRPr lang="en-GB" sz="4000" b="1" dirty="0">
              <a:latin typeface="Comic Sans MS" pitchFamily="66" charset="0"/>
            </a:endParaRPr>
          </a:p>
        </p:txBody>
      </p:sp>
      <p:pic>
        <p:nvPicPr>
          <p:cNvPr id="3" name="Picture 7" descr="S691813_aw_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06837"/>
            <a:ext cx="5305425" cy="2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62497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There is a sharp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decrease in 1</a:t>
            </a:r>
            <a:r>
              <a:rPr lang="en-GB" sz="2400" baseline="30000" dirty="0" smtClean="0">
                <a:solidFill>
                  <a:srgbClr val="7030A0"/>
                </a:solidFill>
                <a:latin typeface="Comic Sans MS" pitchFamily="66" charset="0"/>
              </a:rPr>
              <a:t>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IE</a:t>
            </a:r>
            <a:r>
              <a:rPr lang="en-GB" sz="2400" dirty="0" smtClean="0">
                <a:latin typeface="Comic Sans MS" pitchFamily="66" charset="0"/>
              </a:rPr>
              <a:t> between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end</a:t>
            </a:r>
            <a:r>
              <a:rPr lang="en-GB" sz="2400" dirty="0" smtClean="0">
                <a:latin typeface="Comic Sans MS" pitchFamily="66" charset="0"/>
              </a:rPr>
              <a:t> of one period and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start</a:t>
            </a:r>
            <a:r>
              <a:rPr lang="en-GB" sz="2400" dirty="0" smtClean="0">
                <a:latin typeface="Comic Sans MS" pitchFamily="66" charset="0"/>
              </a:rPr>
              <a:t> of the next. 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This reflects the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addition of a new shell</a:t>
            </a:r>
            <a:r>
              <a:rPr lang="en-GB" sz="2400" dirty="0" smtClean="0">
                <a:latin typeface="Comic Sans MS" pitchFamily="66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Increased distance </a:t>
            </a:r>
            <a:r>
              <a:rPr lang="en-GB" sz="2400" dirty="0" smtClean="0">
                <a:latin typeface="Comic Sans MS" pitchFamily="66" charset="0"/>
              </a:rPr>
              <a:t>from the outer shell to the nucleus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Increased electron shielding </a:t>
            </a:r>
            <a:r>
              <a:rPr lang="en-GB" sz="2400" dirty="0" smtClean="0">
                <a:latin typeface="Comic Sans MS" pitchFamily="66" charset="0"/>
              </a:rPr>
              <a:t>of the outer electrons by the inner shells. 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1581</Words>
  <Application>Microsoft Office PowerPoint</Application>
  <PresentationFormat>On-screen Show (4:3)</PresentationFormat>
  <Paragraphs>372</Paragraphs>
  <Slides>42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Lees</dc:creator>
  <cp:lastModifiedBy>Victoria Lees</cp:lastModifiedBy>
  <cp:revision>28</cp:revision>
  <dcterms:created xsi:type="dcterms:W3CDTF">2011-11-24T11:42:39Z</dcterms:created>
  <dcterms:modified xsi:type="dcterms:W3CDTF">2011-12-01T11:40:45Z</dcterms:modified>
</cp:coreProperties>
</file>