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66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45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67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47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8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9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4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0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76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23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10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448CC-06ED-40C3-B8EB-3F5D40B3DDE4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6D64-DDAB-4D36-AE9E-709A487AC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79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6483" y="304454"/>
            <a:ext cx="1161918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the following results from the experiment to determine the value of x in FeSO</a:t>
            </a:r>
            <a:r>
              <a:rPr lang="en-US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•xH</a:t>
            </a:r>
            <a:r>
              <a:rPr lang="en-US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O (3 marks).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mass of crucible= 20.23g </a:t>
            </a:r>
            <a:endParaRPr 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mass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of FeSO•xH</a:t>
            </a:r>
            <a:r>
              <a:rPr lang="en-US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O = 28.91 g </a:t>
            </a:r>
            <a:endParaRPr 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mass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of FeS0</a:t>
            </a:r>
            <a:r>
              <a:rPr lang="en-US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formed= 24.98g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Mr</a:t>
            </a: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FeSO</a:t>
            </a:r>
            <a:r>
              <a:rPr lang="en-US" sz="2800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= 151.9)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a typeface="Calibri" panose="020F0502020204030204" pitchFamily="34" charset="0"/>
              </a:rPr>
              <a:t>b. In the experiment, how could you make sure that the measurement of the mass of the anhydrous solid was reliable? 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4650828" y="1164134"/>
            <a:ext cx="75411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Mass of FeSO</a:t>
            </a:r>
            <a:r>
              <a:rPr lang="en-GB" sz="2800" baseline="-25000" dirty="0" smtClean="0">
                <a:solidFill>
                  <a:srgbClr val="FF0000"/>
                </a:solidFill>
              </a:rPr>
              <a:t>4</a:t>
            </a:r>
            <a:r>
              <a:rPr lang="en-GB" sz="2800" dirty="0" smtClean="0">
                <a:solidFill>
                  <a:srgbClr val="FF0000"/>
                </a:solidFill>
              </a:rPr>
              <a:t> = 24.98 – 20.23 = 4.75g 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mass of 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O in the crystals = 28.91 – 24.98 = 3.93g  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	The amounts in mol are FeSO</a:t>
            </a:r>
            <a:r>
              <a:rPr lang="en-GB" sz="2800" baseline="-25000" dirty="0" smtClean="0">
                <a:solidFill>
                  <a:srgbClr val="FF0000"/>
                </a:solidFill>
              </a:rPr>
              <a:t>4</a:t>
            </a:r>
            <a:r>
              <a:rPr lang="en-GB" sz="28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		4.75/151.9 = 0.0313 mol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	and 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O: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		3.93/18 = 0.218 mol   (1)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	Therefore for every 1 mol of FeSO</a:t>
            </a:r>
            <a:r>
              <a:rPr lang="en-GB" sz="2800" baseline="-25000" dirty="0" smtClean="0">
                <a:solidFill>
                  <a:srgbClr val="FF0000"/>
                </a:solidFill>
              </a:rPr>
              <a:t>4</a:t>
            </a:r>
            <a:r>
              <a:rPr lang="en-GB" sz="2800" dirty="0" smtClean="0">
                <a:solidFill>
                  <a:srgbClr val="FF0000"/>
                </a:solidFill>
              </a:rPr>
              <a:t> there are 0.218/0.0313 = 6.98 or 7 mol of 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O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	So x = 7  (1)  </a:t>
            </a:r>
          </a:p>
          <a:p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 smtClean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  <a:p>
            <a:r>
              <a:rPr lang="en-GB" sz="2800" dirty="0">
                <a:solidFill>
                  <a:srgbClr val="FF0000"/>
                </a:solidFill>
              </a:rPr>
              <a:t>Heat the crystals to constant mass </a:t>
            </a:r>
          </a:p>
        </p:txBody>
      </p:sp>
    </p:spTree>
    <p:extLst>
      <p:ext uri="{BB962C8B-B14F-4D97-AF65-F5344CB8AC3E}">
        <p14:creationId xmlns:p14="http://schemas.microsoft.com/office/powerpoint/2010/main" val="88277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158" y="350259"/>
            <a:ext cx="1148780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 student prepares a solution of sodium carbonate in a volumetric flask by dissolving some crystals in distilled water. However, instead of filling the flask correctly, the student uses too small a volume of water. Samples of this solution are then used in a titration with sulfuric acid.</a:t>
            </a:r>
            <a:endParaRPr lang="en-GB" sz="2800" dirty="0"/>
          </a:p>
          <a:p>
            <a:r>
              <a:rPr lang="en-US" sz="2800" dirty="0"/>
              <a:t> </a:t>
            </a:r>
            <a:endParaRPr lang="en-GB" sz="2800" dirty="0"/>
          </a:p>
          <a:p>
            <a:r>
              <a:rPr lang="en-US" sz="2800" dirty="0"/>
              <a:t>Explain what effect this has on the calculated concentration of the sulfuric acid obtained from the titration</a:t>
            </a:r>
            <a:r>
              <a:rPr lang="en-US" sz="2800" dirty="0" smtClean="0"/>
              <a:t>.                                                                       [3]</a:t>
            </a:r>
            <a:r>
              <a:rPr lang="en-GB" sz="2800" dirty="0" smtClean="0"/>
              <a:t> </a:t>
            </a:r>
            <a:r>
              <a:rPr lang="en-GB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122548" y="4030433"/>
            <a:ext cx="119130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The solution of sodium carbonate will be more concentrated than it should be.   (1)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This </a:t>
            </a:r>
            <a:r>
              <a:rPr lang="en-GB" sz="2800" dirty="0">
                <a:solidFill>
                  <a:srgbClr val="FF0000"/>
                </a:solidFill>
              </a:rPr>
              <a:t>means more sulfuric acid will be required </a:t>
            </a:r>
            <a:r>
              <a:rPr lang="en-GB" sz="2800" dirty="0" smtClean="0">
                <a:solidFill>
                  <a:srgbClr val="FF0000"/>
                </a:solidFill>
              </a:rPr>
              <a:t>for </a:t>
            </a:r>
            <a:r>
              <a:rPr lang="en-GB" sz="2800" dirty="0">
                <a:solidFill>
                  <a:srgbClr val="FF0000"/>
                </a:solidFill>
              </a:rPr>
              <a:t>the end-point of the titration.  (1)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Therefore </a:t>
            </a:r>
            <a:r>
              <a:rPr lang="en-GB" sz="2800" dirty="0">
                <a:solidFill>
                  <a:srgbClr val="FF0000"/>
                </a:solidFill>
              </a:rPr>
              <a:t>it will appear to be more dilute than it really is. </a:t>
            </a:r>
          </a:p>
        </p:txBody>
      </p:sp>
    </p:spTree>
    <p:extLst>
      <p:ext uri="{BB962C8B-B14F-4D97-AF65-F5344CB8AC3E}">
        <p14:creationId xmlns:p14="http://schemas.microsoft.com/office/powerpoint/2010/main" val="105094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665" y="319149"/>
            <a:ext cx="1170494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25.0</a:t>
            </a:r>
            <a:r>
              <a:rPr lang="en-US" sz="2800" spc="-14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15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</a:t>
            </a:r>
            <a:r>
              <a:rPr lang="en-US" sz="2800" spc="15" baseline="300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spc="45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US" sz="2800" spc="5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spc="-1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0.25</a:t>
            </a:r>
            <a:r>
              <a:rPr lang="en-US" sz="2800" spc="-165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800" spc="-125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25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</a:t>
            </a:r>
            <a:r>
              <a:rPr lang="en-US" sz="2800" spc="15" baseline="300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en-US" sz="2800" spc="5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800" spc="3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US" sz="2800" spc="7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1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sodiu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800" spc="4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carbonate</a:t>
            </a:r>
            <a:r>
              <a:rPr lang="en-US" sz="2800" spc="5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n-US" sz="2800" spc="-45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titrated</a:t>
            </a:r>
            <a:r>
              <a:rPr lang="en-US" sz="2800" spc="8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1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en-US" sz="2800" spc="3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</a:t>
            </a:r>
            <a:r>
              <a:rPr lang="en-US" sz="2800" spc="2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acid.18.5cm</a:t>
            </a:r>
            <a:r>
              <a:rPr lang="en-US" sz="2800" spc="15" baseline="30000" dirty="0" smtClean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acid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required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reach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sz="2800" spc="-6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1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end-point.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2730">
              <a:spcAft>
                <a:spcPts val="0"/>
              </a:spcAft>
            </a:pP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rgbClr val="23231D"/>
              </a:buClr>
              <a:buFont typeface="Times New Roman" panose="02020603050405020304" pitchFamily="18" charset="0"/>
              <a:buAutoNum type="alphaLcPeriod"/>
            </a:pP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balanced </a:t>
            </a:r>
            <a:r>
              <a:rPr lang="en-US" sz="2800" spc="1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equation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 that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takes place.</a:t>
            </a:r>
            <a:r>
              <a:rPr lang="en-US" sz="2800" spc="-2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800" spc="-2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[1]</a:t>
            </a:r>
          </a:p>
          <a:p>
            <a:pPr marL="342900" lvl="0" indent="-342900">
              <a:spcAft>
                <a:spcPts val="0"/>
              </a:spcAft>
              <a:buClr>
                <a:srgbClr val="23231D"/>
              </a:buClr>
              <a:buFont typeface="Times New Roman" panose="02020603050405020304" pitchFamily="18" charset="0"/>
              <a:buAutoNum type="alphaLcPeriod"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rgbClr val="23231D"/>
              </a:buClr>
              <a:buFont typeface="Times New Roman" panose="02020603050405020304" pitchFamily="18" charset="0"/>
              <a:buAutoNum type="alphaLcPeriod"/>
            </a:pP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Calculate:</a:t>
            </a:r>
            <a:endParaRPr lang="en-GB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Clr>
                <a:srgbClr val="23231D"/>
              </a:buClr>
            </a:pPr>
            <a:r>
              <a:rPr lang="en-US" sz="2800" dirty="0" err="1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en-US" sz="2800" spc="1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 i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25.0cm</a:t>
            </a:r>
            <a:r>
              <a:rPr lang="en-US" sz="2800" spc="15" baseline="300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US" sz="2800" spc="5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sodiu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800" spc="1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carbonate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800" spc="22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800" spc="-2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[1]</a:t>
            </a:r>
          </a:p>
          <a:p>
            <a:pPr lvl="0">
              <a:spcAft>
                <a:spcPts val="0"/>
              </a:spcAft>
              <a:buClr>
                <a:srgbClr val="23231D"/>
              </a:buClr>
            </a:pPr>
            <a:endParaRPr lang="en-US" sz="2800" dirty="0" smtClean="0">
              <a:solidFill>
                <a:srgbClr val="36362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Clr>
                <a:srgbClr val="23231D"/>
              </a:buClr>
            </a:pPr>
            <a:r>
              <a:rPr lang="en-US" sz="280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</a:t>
            </a:r>
            <a:r>
              <a:rPr lang="en-US" sz="2800" spc="-2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2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</a:t>
            </a:r>
            <a:r>
              <a:rPr lang="en-US" sz="2800" spc="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spc="-19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800" spc="2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800" spc="-2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US" sz="2800" spc="4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</a:t>
            </a:r>
            <a:r>
              <a:rPr lang="en-US" sz="2800" spc="25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</a:t>
            </a:r>
            <a:r>
              <a:rPr lang="en-US" sz="2800" spc="-2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reacts</a:t>
            </a:r>
            <a:r>
              <a:rPr lang="en-US" sz="2800" spc="-2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n-US" sz="2800" spc="-1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sz="2800" spc="-3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1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sodiu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800" spc="1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carbonate</a:t>
            </a:r>
            <a:r>
              <a:rPr lang="en-US" sz="2800" spc="265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spc="-2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[1]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"/>
              </a:spcBef>
              <a:spcAft>
                <a:spcPts val="0"/>
              </a:spcAft>
            </a:pPr>
            <a:endParaRPr lang="en-US" sz="2800" dirty="0" smtClean="0">
              <a:solidFill>
                <a:srgbClr val="36362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concentration of the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800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 </a:t>
            </a:r>
            <a:r>
              <a:rPr lang="en-US" sz="2800" spc="2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</a:t>
            </a:r>
            <a:r>
              <a:rPr lang="en-US" sz="2800" spc="15" baseline="300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en-US" sz="2800" spc="2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pc="165" dirty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23231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800" spc="-20" dirty="0" smtClean="0">
                <a:solidFill>
                  <a:srgbClr val="3636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[1]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63915" y="2565512"/>
            <a:ext cx="6048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Na</a:t>
            </a:r>
            <a:r>
              <a:rPr lang="en-GB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2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CO</a:t>
            </a:r>
            <a:r>
              <a:rPr lang="en-GB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3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+ 2HCl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  <a:sym typeface="Wingdings 3" panose="05040102010807070707" pitchFamily="18" charset="2"/>
              </a:rPr>
              <a:t>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2NaCl + CO</a:t>
            </a:r>
            <a:r>
              <a:rPr lang="en-GB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2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+ H</a:t>
            </a:r>
            <a:r>
              <a:rPr lang="en-GB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2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O 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7004" y="3792568"/>
            <a:ext cx="10836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The amount in mol of sodium carbonate = 0.25 × (25/1000) = 0.00625 mol (</a:t>
            </a:r>
            <a:r>
              <a:rPr lang="en-GB" sz="2400" i="1" dirty="0">
                <a:solidFill>
                  <a:srgbClr val="FF0000"/>
                </a:solidFill>
              </a:rPr>
              <a:t>n</a:t>
            </a:r>
            <a:r>
              <a:rPr lang="en-GB" sz="2400" dirty="0">
                <a:solidFill>
                  <a:srgbClr val="FF0000"/>
                </a:solidFill>
              </a:rPr>
              <a:t> = </a:t>
            </a:r>
            <a:r>
              <a:rPr lang="en-GB" sz="2400" i="1" dirty="0" err="1" smtClean="0">
                <a:solidFill>
                  <a:srgbClr val="FF0000"/>
                </a:solidFill>
              </a:rPr>
              <a:t>cV</a:t>
            </a:r>
            <a:r>
              <a:rPr lang="en-GB" sz="2400" dirty="0" smtClean="0">
                <a:solidFill>
                  <a:srgbClr val="FF0000"/>
                </a:solidFill>
              </a:rPr>
              <a:t>) 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79074" y="4634903"/>
            <a:ext cx="99101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From the equation, 1 mol of Na</a:t>
            </a:r>
            <a:r>
              <a:rPr lang="en-GB" sz="2400" baseline="-250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0000"/>
                </a:solidFill>
              </a:rPr>
              <a:t>CO</a:t>
            </a:r>
            <a:r>
              <a:rPr lang="en-GB" sz="2400" baseline="-250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0000"/>
                </a:solidFill>
              </a:rPr>
              <a:t> reacts with 2 mol of </a:t>
            </a:r>
            <a:r>
              <a:rPr lang="en-GB" sz="2400" dirty="0" err="1" smtClean="0">
                <a:solidFill>
                  <a:srgbClr val="FF0000"/>
                </a:solidFill>
              </a:rPr>
              <a:t>HCl</a:t>
            </a:r>
            <a:r>
              <a:rPr lang="en-GB" sz="2400" dirty="0" smtClean="0">
                <a:solidFill>
                  <a:srgbClr val="FF0000"/>
                </a:solidFill>
              </a:rPr>
              <a:t/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>Therefore </a:t>
            </a:r>
            <a:r>
              <a:rPr lang="en-GB" sz="2400" dirty="0">
                <a:solidFill>
                  <a:srgbClr val="FF0000"/>
                </a:solidFill>
              </a:rPr>
              <a:t>0.00625 mol of Na</a:t>
            </a:r>
            <a:r>
              <a:rPr lang="en-GB" sz="2400" baseline="-25000" dirty="0">
                <a:solidFill>
                  <a:srgbClr val="FF0000"/>
                </a:solidFill>
              </a:rPr>
              <a:t>2</a:t>
            </a:r>
            <a:r>
              <a:rPr lang="en-GB" sz="2400" dirty="0">
                <a:solidFill>
                  <a:srgbClr val="FF0000"/>
                </a:solidFill>
              </a:rPr>
              <a:t>CO</a:t>
            </a:r>
            <a:r>
              <a:rPr lang="en-GB" sz="2400" baseline="-250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0000"/>
                </a:solidFill>
              </a:rPr>
              <a:t> reacts with 2 × 0.00625 = 0.0125 mol of </a:t>
            </a:r>
            <a:r>
              <a:rPr lang="en-GB" sz="2400" dirty="0" err="1">
                <a:solidFill>
                  <a:srgbClr val="FF0000"/>
                </a:solidFill>
              </a:rPr>
              <a:t>HCl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8212" y="5885854"/>
            <a:ext cx="116990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The 0.0125 mol of </a:t>
            </a:r>
            <a:r>
              <a:rPr lang="en-GB" sz="2400" dirty="0" err="1">
                <a:solidFill>
                  <a:srgbClr val="FF0000"/>
                </a:solidFill>
              </a:rPr>
              <a:t>HCl</a:t>
            </a:r>
            <a:r>
              <a:rPr lang="en-GB" sz="2400" dirty="0">
                <a:solidFill>
                  <a:srgbClr val="FF0000"/>
                </a:solidFill>
              </a:rPr>
              <a:t> must be contained in the 18.5 cm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0000"/>
                </a:solidFill>
              </a:rPr>
              <a:t> added.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So </a:t>
            </a:r>
            <a:r>
              <a:rPr lang="en-GB" sz="2400" dirty="0">
                <a:solidFill>
                  <a:srgbClr val="FF0000"/>
                </a:solidFill>
              </a:rPr>
              <a:t>the concentration of the hydrochloric acid = 0.0125/0.0185 = 0.676 mol </a:t>
            </a:r>
            <a:r>
              <a:rPr lang="en-GB" sz="2400" dirty="0" smtClean="0">
                <a:solidFill>
                  <a:srgbClr val="FF0000"/>
                </a:solidFill>
              </a:rPr>
              <a:t>dm</a:t>
            </a:r>
            <a:r>
              <a:rPr lang="en-GB" sz="2400" baseline="30000" dirty="0" smtClean="0">
                <a:solidFill>
                  <a:srgbClr val="FF0000"/>
                </a:solidFill>
              </a:rPr>
              <a:t>-3</a:t>
            </a:r>
            <a:r>
              <a:rPr lang="en-GB" sz="2400" dirty="0" smtClean="0">
                <a:solidFill>
                  <a:srgbClr val="FF0000"/>
                </a:solidFill>
              </a:rPr>
              <a:t> (</a:t>
            </a:r>
            <a:r>
              <a:rPr lang="en-GB" sz="2400" i="1" dirty="0" smtClean="0">
                <a:solidFill>
                  <a:srgbClr val="FF0000"/>
                </a:solidFill>
              </a:rPr>
              <a:t>c</a:t>
            </a:r>
            <a:r>
              <a:rPr lang="en-GB" sz="2400" dirty="0" smtClean="0">
                <a:solidFill>
                  <a:srgbClr val="FF0000"/>
                </a:solidFill>
              </a:rPr>
              <a:t> = </a:t>
            </a:r>
            <a:r>
              <a:rPr lang="en-GB" sz="2400" i="1" dirty="0" smtClean="0">
                <a:solidFill>
                  <a:srgbClr val="FF0000"/>
                </a:solidFill>
              </a:rPr>
              <a:t>n</a:t>
            </a:r>
            <a:r>
              <a:rPr lang="en-GB" sz="2400" dirty="0" smtClean="0">
                <a:solidFill>
                  <a:srgbClr val="FF0000"/>
                </a:solidFill>
              </a:rPr>
              <a:t>/</a:t>
            </a:r>
            <a:r>
              <a:rPr lang="en-GB" sz="2400" i="1" dirty="0" smtClean="0">
                <a:solidFill>
                  <a:srgbClr val="FF0000"/>
                </a:solidFill>
              </a:rPr>
              <a:t>V</a:t>
            </a:r>
            <a:r>
              <a:rPr lang="en-GB" sz="2400" dirty="0" smtClean="0">
                <a:solidFill>
                  <a:srgbClr val="FF0000"/>
                </a:solidFill>
              </a:rPr>
              <a:t>)  (1)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25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263" y="82014"/>
            <a:ext cx="11827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A student carries out a series of eight experiments. Volumes of 2.00moldm</a:t>
            </a:r>
            <a:r>
              <a:rPr lang="en-GB" sz="2800" baseline="30000" dirty="0" smtClean="0"/>
              <a:t>-3</a:t>
            </a:r>
            <a:r>
              <a:rPr lang="en-GB" sz="2800" dirty="0" smtClean="0"/>
              <a:t> hydrochloric acid are first added to a boiling tube using a burette. Then the same mass of marble (calcium carbonate) is added to each tube. In each experiment the volume of carbon dioxide given off is collected in a 250cm</a:t>
            </a:r>
            <a:r>
              <a:rPr lang="en-GB" sz="2800" baseline="30000" dirty="0" smtClean="0"/>
              <a:t>3</a:t>
            </a:r>
            <a:r>
              <a:rPr lang="en-GB" sz="2800" dirty="0" smtClean="0"/>
              <a:t> measuring cylinder inverted in water. 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29" y="2328783"/>
            <a:ext cx="5627718" cy="453049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2375556" y="2183130"/>
            <a:ext cx="13314" cy="3934866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83130" y="60464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5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47761" y="218313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dirty="0" smtClean="0"/>
              <a:t>Write an equation for the reaction of marble and hydrochloric acid. Include state symbols</a:t>
            </a:r>
            <a:endParaRPr lang="en-GB" sz="3200" dirty="0"/>
          </a:p>
        </p:txBody>
      </p:sp>
      <p:sp>
        <p:nvSpPr>
          <p:cNvPr id="9" name="Rectangle 8"/>
          <p:cNvSpPr/>
          <p:nvPr/>
        </p:nvSpPr>
        <p:spPr>
          <a:xfrm>
            <a:off x="4473769" y="4070808"/>
            <a:ext cx="7703006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ea typeface="MS Mincho"/>
              </a:rPr>
              <a:t>CaCO</a:t>
            </a:r>
            <a:r>
              <a:rPr lang="en-GB" sz="2800" baseline="-25000" dirty="0">
                <a:solidFill>
                  <a:srgbClr val="FF0000"/>
                </a:solidFill>
                <a:ea typeface="MS Mincho"/>
              </a:rPr>
              <a:t>3</a:t>
            </a:r>
            <a:r>
              <a:rPr lang="en-GB" sz="2800" dirty="0">
                <a:solidFill>
                  <a:srgbClr val="FF0000"/>
                </a:solidFill>
                <a:ea typeface="MS Mincho"/>
              </a:rPr>
              <a:t>(s) + 2HCl(</a:t>
            </a:r>
            <a:r>
              <a:rPr lang="en-GB" sz="2800" dirty="0" err="1">
                <a:solidFill>
                  <a:srgbClr val="FF0000"/>
                </a:solidFill>
                <a:ea typeface="MS Mincho"/>
              </a:rPr>
              <a:t>aq</a:t>
            </a:r>
            <a:r>
              <a:rPr lang="en-GB" sz="2800" dirty="0">
                <a:solidFill>
                  <a:srgbClr val="FF0000"/>
                </a:solidFill>
                <a:ea typeface="MS Mincho"/>
              </a:rPr>
              <a:t>) </a:t>
            </a:r>
            <a:r>
              <a:rPr lang="en-GB" sz="2800">
                <a:solidFill>
                  <a:srgbClr val="FF0000"/>
                </a:solidFill>
                <a:ea typeface="MS Mincho"/>
                <a:cs typeface="Times New Roman" panose="02020603050405020304" pitchFamily="18" charset="0"/>
                <a:sym typeface="Wingdings 3" panose="05040102010807070707" pitchFamily="18" charset="2"/>
              </a:rPr>
              <a:t></a:t>
            </a:r>
            <a:r>
              <a:rPr lang="en-GB" sz="2800">
                <a:solidFill>
                  <a:srgbClr val="FF0000"/>
                </a:solidFill>
                <a:ea typeface="MS Mincho"/>
              </a:rPr>
              <a:t> </a:t>
            </a:r>
            <a:r>
              <a:rPr lang="en-GB" sz="2800" smtClean="0">
                <a:solidFill>
                  <a:srgbClr val="FF0000"/>
                </a:solidFill>
                <a:ea typeface="MS Mincho"/>
              </a:rPr>
              <a:t>CaCl</a:t>
            </a:r>
            <a:r>
              <a:rPr lang="en-GB" sz="2800" baseline="-25000" smtClean="0">
                <a:solidFill>
                  <a:srgbClr val="FF0000"/>
                </a:solidFill>
                <a:ea typeface="MS Mincho"/>
              </a:rPr>
              <a:t>2</a:t>
            </a:r>
            <a:r>
              <a:rPr lang="en-GB" sz="2800" smtClean="0">
                <a:solidFill>
                  <a:srgbClr val="FF0000"/>
                </a:solidFill>
                <a:ea typeface="MS Mincho"/>
              </a:rPr>
              <a:t>(</a:t>
            </a:r>
            <a:r>
              <a:rPr lang="en-GB" sz="2800" dirty="0" err="1" smtClean="0">
                <a:solidFill>
                  <a:srgbClr val="FF0000"/>
                </a:solidFill>
                <a:ea typeface="MS Mincho"/>
              </a:rPr>
              <a:t>aq</a:t>
            </a:r>
            <a:r>
              <a:rPr lang="en-GB" sz="2800" dirty="0">
                <a:solidFill>
                  <a:srgbClr val="FF0000"/>
                </a:solidFill>
                <a:ea typeface="MS Mincho"/>
              </a:rPr>
              <a:t>) + </a:t>
            </a:r>
            <a:r>
              <a:rPr lang="en-GB" sz="2800" dirty="0" smtClean="0">
                <a:solidFill>
                  <a:srgbClr val="FF0000"/>
                </a:solidFill>
                <a:ea typeface="MS Mincho"/>
              </a:rPr>
              <a:t>CO</a:t>
            </a:r>
            <a:r>
              <a:rPr lang="en-GB" sz="2800" baseline="-25000" dirty="0" smtClean="0">
                <a:solidFill>
                  <a:srgbClr val="FF0000"/>
                </a:solidFill>
                <a:ea typeface="MS Mincho"/>
              </a:rPr>
              <a:t>2</a:t>
            </a:r>
            <a:r>
              <a:rPr lang="en-GB" sz="2800" dirty="0" smtClean="0">
                <a:solidFill>
                  <a:srgbClr val="FF0000"/>
                </a:solidFill>
                <a:ea typeface="MS Mincho"/>
              </a:rPr>
              <a:t>(g) </a:t>
            </a:r>
            <a:r>
              <a:rPr lang="en-GB" sz="2800" dirty="0">
                <a:solidFill>
                  <a:srgbClr val="FF0000"/>
                </a:solidFill>
                <a:ea typeface="MS Mincho"/>
              </a:rPr>
              <a:t>+ </a:t>
            </a:r>
            <a:r>
              <a:rPr lang="en-GB" sz="2800" dirty="0" smtClean="0">
                <a:solidFill>
                  <a:srgbClr val="FF0000"/>
                </a:solidFill>
                <a:ea typeface="MS Mincho"/>
              </a:rPr>
              <a:t>H</a:t>
            </a:r>
            <a:r>
              <a:rPr lang="en-GB" sz="2800" baseline="-25000" dirty="0" smtClean="0">
                <a:solidFill>
                  <a:srgbClr val="FF0000"/>
                </a:solidFill>
                <a:ea typeface="MS Mincho"/>
              </a:rPr>
              <a:t>2</a:t>
            </a:r>
            <a:r>
              <a:rPr lang="en-GB" sz="2800" dirty="0" smtClean="0">
                <a:solidFill>
                  <a:srgbClr val="FF0000"/>
                </a:solidFill>
                <a:ea typeface="MS Mincho"/>
              </a:rPr>
              <a:t>O(l) 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8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263" y="82014"/>
            <a:ext cx="11827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A student carries out a series of eight experiments. Volumes of 2.00moldm</a:t>
            </a:r>
            <a:r>
              <a:rPr lang="en-GB" sz="2800" baseline="30000" dirty="0" smtClean="0"/>
              <a:t>-3</a:t>
            </a:r>
            <a:r>
              <a:rPr lang="en-GB" sz="2800" dirty="0" smtClean="0"/>
              <a:t> hydrochloric acid are first added to a boiling tube using a burette. Then the same mass of marble (calcium carbonate) is added to each tube. In each experiment the volume of carbon dioxide given off is collected in a 250cm</a:t>
            </a:r>
            <a:r>
              <a:rPr lang="en-GB" sz="2800" baseline="30000" dirty="0" smtClean="0"/>
              <a:t>3</a:t>
            </a:r>
            <a:r>
              <a:rPr lang="en-GB" sz="2800" dirty="0" smtClean="0"/>
              <a:t> measuring cylinder inverted in water. 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29" y="2328783"/>
            <a:ext cx="5627718" cy="453049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2375556" y="2183130"/>
            <a:ext cx="13314" cy="3934866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83130" y="60464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5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47761" y="218313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/>
              <a:t>What two observations would allow the student to observe that the reaction was complete</a:t>
            </a:r>
            <a:endParaRPr lang="en-GB" sz="4400" dirty="0"/>
          </a:p>
        </p:txBody>
      </p:sp>
      <p:sp>
        <p:nvSpPr>
          <p:cNvPr id="9" name="Rectangle 8"/>
          <p:cNvSpPr/>
          <p:nvPr/>
        </p:nvSpPr>
        <p:spPr>
          <a:xfrm>
            <a:off x="5073901" y="3772128"/>
            <a:ext cx="686986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The marble would have disappeared and no more bubbling would be observed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6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263" y="82014"/>
            <a:ext cx="11827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A student carries out a series of eight experiments. Volumes of 2.00moldm</a:t>
            </a:r>
            <a:r>
              <a:rPr lang="en-GB" sz="2800" baseline="30000" dirty="0" smtClean="0"/>
              <a:t>-3</a:t>
            </a:r>
            <a:r>
              <a:rPr lang="en-GB" sz="2800" dirty="0" smtClean="0"/>
              <a:t> hydrochloric acid are first added to a boiling tube using a burette. Then the same mass of marble (calcium carbonate) is added to each tube. In each experiment the volume of carbon dioxide given off is collected in a 250cm</a:t>
            </a:r>
            <a:r>
              <a:rPr lang="en-GB" sz="2800" baseline="30000" dirty="0" smtClean="0"/>
              <a:t>3</a:t>
            </a:r>
            <a:r>
              <a:rPr lang="en-GB" sz="2800" dirty="0" smtClean="0"/>
              <a:t> measuring cylinder inverted in water. 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29" y="2328783"/>
            <a:ext cx="5627718" cy="453049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2375556" y="2183130"/>
            <a:ext cx="13314" cy="3934866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83130" y="60464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5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56271" y="2183130"/>
            <a:ext cx="6096000" cy="138499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GB" sz="2800" dirty="0"/>
              <a:t>What will be the concentration of the hydrochloric acid in the boiling tube once 8.0 cm</a:t>
            </a:r>
            <a:r>
              <a:rPr lang="en-GB" sz="2800" baseline="30000" dirty="0"/>
              <a:t>3</a:t>
            </a:r>
            <a:r>
              <a:rPr lang="en-GB" sz="2800" dirty="0"/>
              <a:t> has been added? </a:t>
            </a:r>
            <a:endParaRPr lang="en-GB" sz="6000" dirty="0"/>
          </a:p>
        </p:txBody>
      </p:sp>
      <p:sp>
        <p:nvSpPr>
          <p:cNvPr id="9" name="Rectangle 8"/>
          <p:cNvSpPr/>
          <p:nvPr/>
        </p:nvSpPr>
        <p:spPr>
          <a:xfrm>
            <a:off x="5073901" y="3772128"/>
            <a:ext cx="6869860" cy="30469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After 5.0 cm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0000"/>
                </a:solidFill>
              </a:rPr>
              <a:t> of acid has been added the acid is neutralised so the 8 cm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0000"/>
                </a:solidFill>
              </a:rPr>
              <a:t> in the boiling tube contains 3 cm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  <a:r>
              <a:rPr lang="en-GB" sz="2400" dirty="0">
                <a:solidFill>
                  <a:srgbClr val="FF0000"/>
                </a:solidFill>
              </a:rPr>
              <a:t> of </a:t>
            </a:r>
            <a:r>
              <a:rPr lang="en-GB" sz="2400" dirty="0" smtClean="0">
                <a:solidFill>
                  <a:srgbClr val="FF0000"/>
                </a:solidFill>
              </a:rPr>
              <a:t>unreacted acid </a:t>
            </a:r>
            <a:r>
              <a:rPr lang="en-GB" sz="2400" dirty="0">
                <a:solidFill>
                  <a:srgbClr val="FF0000"/>
                </a:solidFill>
              </a:rPr>
              <a:t>(1</a:t>
            </a:r>
            <a:r>
              <a:rPr lang="en-GB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/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>conc. x </a:t>
            </a:r>
            <a:r>
              <a:rPr lang="en-GB" sz="2400" dirty="0" err="1" smtClean="0">
                <a:solidFill>
                  <a:srgbClr val="FF0000"/>
                </a:solidFill>
              </a:rPr>
              <a:t>vol</a:t>
            </a:r>
            <a:r>
              <a:rPr lang="en-GB" sz="2400" dirty="0" smtClean="0">
                <a:solidFill>
                  <a:srgbClr val="FF0000"/>
                </a:solidFill>
              </a:rPr>
              <a:t> = conc. X </a:t>
            </a:r>
            <a:r>
              <a:rPr lang="en-GB" sz="2400" dirty="0" err="1" smtClean="0">
                <a:solidFill>
                  <a:srgbClr val="FF0000"/>
                </a:solidFill>
              </a:rPr>
              <a:t>vol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2.00 x 3 = ? X 8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Concentration </a:t>
            </a:r>
            <a:r>
              <a:rPr lang="en-GB" sz="2400" dirty="0">
                <a:solidFill>
                  <a:srgbClr val="FF0000"/>
                </a:solidFill>
              </a:rPr>
              <a:t>of the acid is therefore </a:t>
            </a:r>
            <a:r>
              <a:rPr lang="en-GB" sz="2400" dirty="0" smtClean="0">
                <a:solidFill>
                  <a:srgbClr val="FF0000"/>
                </a:solidFill>
              </a:rPr>
              <a:t>(3/8</a:t>
            </a:r>
            <a:r>
              <a:rPr lang="en-GB" sz="2400" dirty="0">
                <a:solidFill>
                  <a:srgbClr val="FF0000"/>
                </a:solidFill>
              </a:rPr>
              <a:t>) × 2.0 = </a:t>
            </a:r>
            <a:r>
              <a:rPr lang="en-GB" sz="2400" dirty="0" smtClean="0">
                <a:solidFill>
                  <a:srgbClr val="FF0000"/>
                </a:solidFill>
              </a:rPr>
              <a:t>0.75 </a:t>
            </a:r>
            <a:r>
              <a:rPr lang="en-GB" sz="2400" dirty="0">
                <a:solidFill>
                  <a:srgbClr val="FF0000"/>
                </a:solidFill>
              </a:rPr>
              <a:t>mol </a:t>
            </a:r>
            <a:r>
              <a:rPr lang="en-GB" sz="2400" dirty="0" err="1">
                <a:solidFill>
                  <a:srgbClr val="FF0000"/>
                </a:solidFill>
              </a:rPr>
              <a:t>dm</a:t>
            </a:r>
            <a:r>
              <a:rPr lang="en-GB" sz="2400" baseline="30000" dirty="0">
                <a:solidFill>
                  <a:srgbClr val="FF0000"/>
                </a:solidFill>
              </a:rPr>
              <a:t>–3 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5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512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Mincho</vt:lpstr>
      <vt:lpstr>Arial</vt:lpstr>
      <vt:lpstr>Calibri</vt:lpstr>
      <vt:lpstr>Calibri Light</vt:lpstr>
      <vt:lpstr>Times New Roman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Windows User</cp:lastModifiedBy>
  <cp:revision>16</cp:revision>
  <dcterms:created xsi:type="dcterms:W3CDTF">2017-10-19T15:24:09Z</dcterms:created>
  <dcterms:modified xsi:type="dcterms:W3CDTF">2018-09-21T08:35:24Z</dcterms:modified>
</cp:coreProperties>
</file>