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6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78AD-F6CA-4614-9885-98F6724B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D78C6-ADF1-466A-9688-A3FFC8A8D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A63FF-01F9-40B5-980A-A3C2EF3D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9270-D1F8-48F0-A8E9-467C76D8C581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D1FFB-7EF4-47BC-BB30-F79EC44B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6D9E3-4426-49AB-B9EC-0FBE1AE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7D9D-5B47-4810-B4C5-40A9B001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6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1772-D71F-4DBD-9DC1-C8CF699F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C1920-9828-42D1-882C-BCFBAD732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6E04-4E7F-45F4-8ADD-16522246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9270-D1F8-48F0-A8E9-467C76D8C581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C0FC9-0447-45AA-9D56-2DB3A3B1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0FC5E-CC51-46EF-B467-B2EC02C7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7D9D-5B47-4810-B4C5-40A9B001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6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F31112-BAAF-4E59-8EAD-B0A210F75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577F5-61B8-4856-869E-A690FE4F2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7C587-0490-4781-A2EE-86F7482D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9270-D1F8-48F0-A8E9-467C76D8C581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F68CB-9D82-4A55-9EAF-6D92F1DB7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93C49-3CE9-469A-BE22-18D10F25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7D9D-5B47-4810-B4C5-40A9B001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82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A275-CF06-430D-97DA-F95CF8A9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DCC24-B553-4494-8CB6-DA47013FD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D4FF4-742B-4B5F-A7AF-4E15C420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9270-D1F8-48F0-A8E9-467C76D8C581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215CC-F9C8-4687-9495-30CE6C98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40CE5-5915-4323-B072-0D5A15041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7D9D-5B47-4810-B4C5-40A9B001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3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47F76-4FE2-436D-B9EA-316E76EC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5AF79-C55D-425F-8D78-A7191A18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99D8C-6DE9-4B1A-83B7-46CA2CFD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9270-D1F8-48F0-A8E9-467C76D8C581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DBCA4-598C-4ECA-92CB-E3C9638F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3D-3F0E-4A53-8077-82E9CFD9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7D9D-5B47-4810-B4C5-40A9B001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18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59CDD-567C-410C-9DA8-F7585A80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3623-8756-4A84-BDCF-4ADE86CAF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849BD-2F13-4520-9DEA-9FD4CF27A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BF470-921A-43DD-9737-93A8D9D8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9270-D1F8-48F0-A8E9-467C76D8C581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9CF99-FB3C-4667-85F0-99C6E19C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35305-BF82-494D-ACC9-8C0B34B3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7D9D-5B47-4810-B4C5-40A9B001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3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7A74-7FED-4CA9-892D-A34C30C5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F3E62-1D1B-48B1-9DBD-B407BBA51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73EB4-4982-4F27-A73A-377EFA252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55022-46E0-416D-8D36-BF5DC03B7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37588-C5A2-4136-86F7-D74F8A54B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723FC-4FE9-47A0-98A1-7F52F039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9270-D1F8-48F0-A8E9-467C76D8C581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D79F8-ABC2-47CF-A0B5-49D15D978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22529-811C-4479-ACE6-8A109487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7D9D-5B47-4810-B4C5-40A9B001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849CB-1228-420B-A6D3-FDBAE5AEC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D27D6-3DAE-48AD-866C-4FD29367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9270-D1F8-48F0-A8E9-467C76D8C581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1F44F-BD5A-4046-A43D-09BE900D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1F146-E484-4142-9BBC-75ED02A8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7D9D-5B47-4810-B4C5-40A9B001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9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56C30-138B-4C1A-B6D7-713ABE27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9270-D1F8-48F0-A8E9-467C76D8C581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2761CD-57C8-458A-A66B-F86BB51B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54F3-55C3-48FC-8374-8C7B7F42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7D9D-5B47-4810-B4C5-40A9B001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F1E0-3F1E-448B-9D76-6F6B5F69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0302F-0265-4C4B-BF6C-C6E654182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64134-AA75-4117-84F0-489446080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39141-F39F-4193-B9D8-545F023D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9270-D1F8-48F0-A8E9-467C76D8C581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992A9-0373-4762-9334-99D9C65E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E5F9A-8129-4648-AF92-9648075D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7D9D-5B47-4810-B4C5-40A9B001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7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238B-2A4B-4EFE-8CB4-C1ECC318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86778A-40D3-4C2F-8F46-E72655262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F9206-9237-4005-857E-84A09AFDB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41BCF-AC1B-4967-B7AD-7D5D5AC6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9270-D1F8-48F0-A8E9-467C76D8C581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4C429-2BE8-4F7E-8229-41AC3D66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3B895-5FEF-4D98-8DC6-EAF20F4D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7D9D-5B47-4810-B4C5-40A9B001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4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A7F0C-24D1-476B-8948-50CD7743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42455-7C8D-44B8-B08E-C2146698B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42051-7B80-4200-8A5D-F768C0D3B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C9270-D1F8-48F0-A8E9-467C76D8C581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E8B84-EF68-4823-97CC-BBD6BC0E9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D14D0-8212-447D-9428-21A4423AE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C7D9D-5B47-4810-B4C5-40A9B001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8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B789C0-F78D-464D-ABBD-F1A5A64A174F}"/>
              </a:ext>
            </a:extLst>
          </p:cNvPr>
          <p:cNvSpPr/>
          <p:nvPr/>
        </p:nvSpPr>
        <p:spPr>
          <a:xfrm>
            <a:off x="612808" y="360490"/>
            <a:ext cx="11033760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marR="19050">
              <a:spcBef>
                <a:spcPts val="75"/>
              </a:spcBef>
              <a:spcAft>
                <a:spcPts val="75"/>
              </a:spcAft>
            </a:pP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Complete the electron configuration of a manganese atom. </a:t>
            </a:r>
            <a:r>
              <a:rPr lang="en-GB" sz="2800" b="1" dirty="0">
                <a:latin typeface="Helvetica" panose="020B0604020202020204" pitchFamily="34" charset="0"/>
                <a:ea typeface="Times New Roman" panose="02020603050405020304" pitchFamily="18" charset="0"/>
              </a:rPr>
              <a:t> [1]</a:t>
            </a:r>
            <a:endParaRPr lang="en-GB" sz="28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19050" marR="19050">
              <a:spcBef>
                <a:spcPts val="75"/>
              </a:spcBef>
              <a:spcAft>
                <a:spcPts val="75"/>
              </a:spcAft>
            </a:pP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1s</a:t>
            </a:r>
            <a:r>
              <a:rPr lang="en-GB" sz="2800" baseline="30000" dirty="0"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2800" dirty="0">
                <a:latin typeface="Helvetica" panose="020B0604020202020204" pitchFamily="34" charset="0"/>
                <a:ea typeface="Times New Roman" panose="02020603050405020304" pitchFamily="18" charset="0"/>
              </a:rPr>
              <a:t> ……………</a:t>
            </a:r>
            <a:r>
              <a:rPr lang="en-GB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77181D-E835-42BB-BEE7-CDFA21576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91946"/>
              </p:ext>
            </p:extLst>
          </p:nvPr>
        </p:nvGraphicFramePr>
        <p:xfrm>
          <a:off x="-654438" y="2940744"/>
          <a:ext cx="12724518" cy="2157540"/>
        </p:xfrm>
        <a:graphic>
          <a:graphicData uri="http://schemas.openxmlformats.org/drawingml/2006/table">
            <a:tbl>
              <a:tblPr firstRow="1" firstCol="1" bandRow="1"/>
              <a:tblGrid>
                <a:gridCol w="1514823">
                  <a:extLst>
                    <a:ext uri="{9D8B030D-6E8A-4147-A177-3AD203B41FA5}">
                      <a16:colId xmlns:a16="http://schemas.microsoft.com/office/drawing/2014/main" val="736377195"/>
                    </a:ext>
                  </a:extLst>
                </a:gridCol>
                <a:gridCol w="11209695">
                  <a:extLst>
                    <a:ext uri="{9D8B030D-6E8A-4147-A177-3AD203B41FA5}">
                      <a16:colId xmlns:a16="http://schemas.microsoft.com/office/drawing/2014/main" val="38956973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600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050" marR="1905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48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Mn</a:t>
                      </a:r>
                      <a:r>
                        <a:rPr lang="en-GB" sz="4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atom , atomic number 25 = 25 electrons</a:t>
                      </a:r>
                    </a:p>
                    <a:p>
                      <a:pPr marL="19050" marR="19050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GB" sz="48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9050" marR="19050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GB" sz="48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9050" marR="19050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GB" sz="48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9050" marR="19050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GB" sz="48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9050" marR="19050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endParaRPr lang="en-GB" sz="48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19050" marR="19050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4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1s</a:t>
                      </a:r>
                      <a:r>
                        <a:rPr lang="en-GB" sz="48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4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2s</a:t>
                      </a:r>
                      <a:r>
                        <a:rPr lang="en-GB" sz="48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4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2p</a:t>
                      </a:r>
                      <a:r>
                        <a:rPr lang="en-GB" sz="48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GB" sz="4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3s</a:t>
                      </a:r>
                      <a:r>
                        <a:rPr lang="en-GB" sz="48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4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3p</a:t>
                      </a:r>
                      <a:r>
                        <a:rPr lang="en-GB" sz="48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GB" sz="4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3d</a:t>
                      </a:r>
                      <a:r>
                        <a:rPr lang="en-GB" sz="48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GB" sz="4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4s</a:t>
                      </a:r>
                      <a:r>
                        <a:rPr lang="en-GB" sz="48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4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4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Segoe UI Symbol" panose="020B0502040204020203" pitchFamily="34" charset="0"/>
                        </a:rPr>
                        <a:t>✔</a:t>
                      </a:r>
                      <a:endParaRPr lang="en-GB" sz="60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49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0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DF8A2E-2604-483A-AFEA-CA816CD42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32067"/>
              </p:ext>
            </p:extLst>
          </p:nvPr>
        </p:nvGraphicFramePr>
        <p:xfrm>
          <a:off x="1797754" y="1734768"/>
          <a:ext cx="10515600" cy="2026920"/>
        </p:xfrm>
        <a:graphic>
          <a:graphicData uri="http://schemas.openxmlformats.org/drawingml/2006/table">
            <a:tbl>
              <a:tblPr firstRow="1" firstCol="1" bandRow="1"/>
              <a:tblGrid>
                <a:gridCol w="1051560">
                  <a:extLst>
                    <a:ext uri="{9D8B030D-6E8A-4147-A177-3AD203B41FA5}">
                      <a16:colId xmlns:a16="http://schemas.microsoft.com/office/drawing/2014/main" val="2337666823"/>
                    </a:ext>
                  </a:extLst>
                </a:gridCol>
                <a:gridCol w="9464040">
                  <a:extLst>
                    <a:ext uri="{9D8B030D-6E8A-4147-A177-3AD203B41FA5}">
                      <a16:colId xmlns:a16="http://schemas.microsoft.com/office/drawing/2014/main" val="37368167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525" marR="9525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32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marR="9525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32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3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" marR="9525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32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marR="9525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32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019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" marR="9525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32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marR="9525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32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162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" marR="9525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32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525" marR="9525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32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9700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7ACAEB3-B58F-447B-8DE3-1EB0BF891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066" y="888799"/>
            <a:ext cx="81836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How many orbitals are occupied in a silicon atom?</a:t>
            </a:r>
            <a:endParaRPr kumimoji="0" lang="en-GB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A519E-FFA5-4578-AB8A-6F22483EC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8" t="7454" r="12365" b="9366"/>
          <a:stretch/>
        </p:blipFill>
        <p:spPr>
          <a:xfrm>
            <a:off x="789565" y="2565222"/>
            <a:ext cx="1008189" cy="766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F18E94-BD0B-462D-9B3D-9822B65EA365}"/>
              </a:ext>
            </a:extLst>
          </p:cNvPr>
          <p:cNvSpPr/>
          <p:nvPr/>
        </p:nvSpPr>
        <p:spPr>
          <a:xfrm rot="10800000" flipV="1">
            <a:off x="1797754" y="4377619"/>
            <a:ext cx="82070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Silicon = 14 electrons.  </a:t>
            </a:r>
          </a:p>
          <a:p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Orbital = </a:t>
            </a:r>
            <a:r>
              <a:rPr lang="en-GB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pair of electrons with opposite spin</a:t>
            </a:r>
          </a:p>
          <a:p>
            <a:r>
              <a:rPr lang="en-GB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two orbitals are singly occupied = 8 not 7</a:t>
            </a:r>
          </a:p>
        </p:txBody>
      </p:sp>
    </p:spTree>
    <p:extLst>
      <p:ext uri="{BB962C8B-B14F-4D97-AF65-F5344CB8AC3E}">
        <p14:creationId xmlns:p14="http://schemas.microsoft.com/office/powerpoint/2010/main" val="36296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4DD213-FFB0-4384-A88E-3FC53E79B842}"/>
              </a:ext>
            </a:extLst>
          </p:cNvPr>
          <p:cNvSpPr/>
          <p:nvPr/>
        </p:nvSpPr>
        <p:spPr>
          <a:xfrm>
            <a:off x="1478844" y="262384"/>
            <a:ext cx="103180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Electron configurations for atoms of different elements are shown below.</a:t>
            </a:r>
          </a:p>
          <a:p>
            <a:endParaRPr lang="en-GB" sz="2800" dirty="0"/>
          </a:p>
          <a:p>
            <a:r>
              <a:rPr lang="en-GB" sz="2800" dirty="0"/>
              <a:t>Which electron configuration represents the element with the largest first ionisation energy?</a:t>
            </a:r>
          </a:p>
          <a:p>
            <a:endParaRPr lang="en-GB" sz="2800" dirty="0"/>
          </a:p>
          <a:p>
            <a:r>
              <a:rPr lang="en-GB" sz="2800" dirty="0"/>
              <a:t>A	1s</a:t>
            </a:r>
            <a:r>
              <a:rPr lang="en-GB" sz="2800" baseline="30000" dirty="0"/>
              <a:t>2</a:t>
            </a:r>
            <a:r>
              <a:rPr lang="en-GB" sz="2800" dirty="0"/>
              <a:t>2s</a:t>
            </a:r>
            <a:r>
              <a:rPr lang="en-GB" sz="2800" baseline="30000" dirty="0"/>
              <a:t>2</a:t>
            </a:r>
          </a:p>
          <a:p>
            <a:r>
              <a:rPr lang="en-GB" sz="2800" dirty="0"/>
              <a:t>B	1s</a:t>
            </a:r>
            <a:r>
              <a:rPr lang="en-GB" sz="2800" baseline="30000" dirty="0"/>
              <a:t>2</a:t>
            </a:r>
            <a:r>
              <a:rPr lang="en-GB" sz="2800" dirty="0"/>
              <a:t>2s</a:t>
            </a:r>
            <a:r>
              <a:rPr lang="en-GB" sz="2800" baseline="30000" dirty="0"/>
              <a:t>2</a:t>
            </a:r>
            <a:r>
              <a:rPr lang="en-GB" sz="2800" dirty="0"/>
              <a:t>2p</a:t>
            </a:r>
            <a:r>
              <a:rPr lang="en-GB" sz="2800" baseline="30000" dirty="0"/>
              <a:t>4</a:t>
            </a:r>
          </a:p>
          <a:p>
            <a:r>
              <a:rPr lang="en-GB" sz="2800" dirty="0"/>
              <a:t>C	1s</a:t>
            </a:r>
            <a:r>
              <a:rPr lang="en-GB" sz="2800" baseline="30000" dirty="0"/>
              <a:t>2</a:t>
            </a:r>
            <a:r>
              <a:rPr lang="en-GB" sz="2800" dirty="0"/>
              <a:t>2s</a:t>
            </a:r>
            <a:r>
              <a:rPr lang="en-GB" sz="2800" baseline="30000" dirty="0"/>
              <a:t>2</a:t>
            </a:r>
            <a:r>
              <a:rPr lang="en-GB" sz="2800" dirty="0"/>
              <a:t>2p</a:t>
            </a:r>
            <a:r>
              <a:rPr lang="en-GB" sz="2800" baseline="30000" dirty="0"/>
              <a:t>6</a:t>
            </a:r>
          </a:p>
          <a:p>
            <a:r>
              <a:rPr lang="en-GB" sz="2800" dirty="0"/>
              <a:t>D	1s</a:t>
            </a:r>
            <a:r>
              <a:rPr lang="en-GB" sz="2800" baseline="30000" dirty="0"/>
              <a:t>2</a:t>
            </a:r>
            <a:r>
              <a:rPr lang="en-GB" sz="2800" dirty="0"/>
              <a:t>2s</a:t>
            </a:r>
            <a:r>
              <a:rPr lang="en-GB" sz="2800" baseline="30000" dirty="0"/>
              <a:t>2</a:t>
            </a:r>
            <a:r>
              <a:rPr lang="en-GB" sz="2800" dirty="0"/>
              <a:t>2p</a:t>
            </a:r>
            <a:r>
              <a:rPr lang="en-GB" sz="2800" baseline="30000" dirty="0"/>
              <a:t>6</a:t>
            </a:r>
            <a:r>
              <a:rPr lang="en-GB" sz="2800" dirty="0"/>
              <a:t>3s</a:t>
            </a:r>
            <a:r>
              <a:rPr lang="en-GB" sz="2800" baseline="30000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796D6-BF62-4C96-9924-8A79663F1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8" t="7454" r="12365" b="9366"/>
          <a:stretch/>
        </p:blipFill>
        <p:spPr>
          <a:xfrm>
            <a:off x="470655" y="3547356"/>
            <a:ext cx="1008189" cy="7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667DDA-8C02-4FFB-8BAD-80FBEB2BF72B}"/>
              </a:ext>
            </a:extLst>
          </p:cNvPr>
          <p:cNvSpPr/>
          <p:nvPr/>
        </p:nvSpPr>
        <p:spPr>
          <a:xfrm>
            <a:off x="214489" y="165164"/>
            <a:ext cx="119775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This question is about properties of the halogens and halide ions.</a:t>
            </a:r>
          </a:p>
          <a:p>
            <a:endParaRPr lang="en-GB" sz="2800" dirty="0"/>
          </a:p>
          <a:p>
            <a:r>
              <a:rPr lang="en-GB" sz="2800" dirty="0"/>
              <a:t>Bromine can be extracted by bubbling chlorine gas through concentrated solutions containing bromide ions.</a:t>
            </a:r>
          </a:p>
          <a:p>
            <a:pPr marL="571500" indent="-571500">
              <a:buAutoNum type="romanLcPeriod"/>
            </a:pPr>
            <a:r>
              <a:rPr lang="en-GB" sz="2800" dirty="0"/>
              <a:t>Write the electron configuration of a bromide ion, in terms of sub‐shells.  [1]</a:t>
            </a:r>
          </a:p>
          <a:p>
            <a:pPr marL="571500" indent="-571500">
              <a:buAutoNum type="romanLcPeriod"/>
            </a:pPr>
            <a:endParaRPr lang="en-GB" sz="2800" dirty="0"/>
          </a:p>
          <a:p>
            <a:pPr marL="571500" indent="-571500">
              <a:buAutoNum type="romanLcPeriod"/>
            </a:pPr>
            <a:endParaRPr lang="en-GB" sz="2800" dirty="0"/>
          </a:p>
          <a:p>
            <a:pPr marL="571500" indent="-571500">
              <a:buAutoNum type="romanLcPeriod"/>
            </a:pPr>
            <a:endParaRPr lang="en-GB" sz="2800" dirty="0"/>
          </a:p>
          <a:p>
            <a:r>
              <a:rPr lang="en-GB" sz="2800" dirty="0"/>
              <a:t>ii. Write an ionic equation for this reaction                                                             [1]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045249-DBF6-4EA6-A01E-A835C610D5B3}"/>
              </a:ext>
            </a:extLst>
          </p:cNvPr>
          <p:cNvSpPr/>
          <p:nvPr/>
        </p:nvSpPr>
        <p:spPr>
          <a:xfrm>
            <a:off x="2659938" y="2760682"/>
            <a:ext cx="4427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1s</a:t>
            </a:r>
            <a:r>
              <a:rPr lang="en-GB" sz="2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2s</a:t>
            </a:r>
            <a:r>
              <a:rPr lang="en-GB" sz="2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2p</a:t>
            </a:r>
            <a:r>
              <a:rPr lang="en-GB" sz="2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3s</a:t>
            </a:r>
            <a:r>
              <a:rPr lang="en-GB" sz="2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3p</a:t>
            </a:r>
            <a:r>
              <a:rPr lang="en-GB" sz="2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4s</a:t>
            </a:r>
            <a:r>
              <a:rPr lang="en-GB" sz="2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3d</a:t>
            </a:r>
            <a:r>
              <a:rPr lang="en-GB" sz="2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4p</a:t>
            </a:r>
            <a:r>
              <a:rPr lang="en-GB" sz="2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4E2CCD-612F-4255-ACF5-2D53189A58F5}"/>
              </a:ext>
            </a:extLst>
          </p:cNvPr>
          <p:cNvSpPr/>
          <p:nvPr/>
        </p:nvSpPr>
        <p:spPr>
          <a:xfrm>
            <a:off x="959556" y="4135482"/>
            <a:ext cx="978011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n-GB" sz="36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+ 2Br</a:t>
            </a:r>
            <a:r>
              <a:rPr lang="en-GB" sz="36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−</a:t>
            </a:r>
            <a:r>
              <a:rPr lang="en-GB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⟶</a:t>
            </a:r>
            <a:r>
              <a:rPr lang="en-GB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2Cl</a:t>
            </a:r>
            <a:r>
              <a:rPr lang="en-GB" sz="36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−</a:t>
            </a:r>
            <a:r>
              <a:rPr lang="en-GB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Br</a:t>
            </a:r>
            <a:r>
              <a:rPr lang="en-GB" sz="36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</a:p>
          <a:p>
            <a:endParaRPr lang="en-GB" sz="1600" dirty="0">
              <a:solidFill>
                <a:srgbClr val="FF0000"/>
              </a:solidFill>
              <a:latin typeface="Segoe UI Symbol" panose="020B0502040204020203" pitchFamily="34" charset="0"/>
              <a:ea typeface="Times New Roman" panose="02020603050405020304" pitchFamily="18" charset="0"/>
            </a:endParaRPr>
          </a:p>
          <a:p>
            <a:r>
              <a:rPr lang="en-GB" sz="360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</a:rPr>
              <a:t>Chlorine is more electronegative than bromine </a:t>
            </a:r>
          </a:p>
          <a:p>
            <a:r>
              <a:rPr lang="en-GB" sz="360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</a:rPr>
              <a:t>Chlorine steals electrons from bromide</a:t>
            </a:r>
          </a:p>
          <a:p>
            <a:r>
              <a:rPr lang="en-GB" sz="360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</a:rPr>
              <a:t> - becomes </a:t>
            </a:r>
            <a:r>
              <a:rPr lang="en-GB" sz="3600" dirty="0">
                <a:solidFill>
                  <a:srgbClr val="FF0000"/>
                </a:solidFill>
                <a:latin typeface="Segoe UI Symbol" panose="020B0502040204020203" pitchFamily="34" charset="0"/>
                <a:ea typeface="Times New Roman" panose="02020603050405020304" pitchFamily="18" charset="0"/>
              </a:rPr>
              <a:t>chloride and makes bromine</a:t>
            </a:r>
            <a:r>
              <a:rPr lang="en-GB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E4E595-EB0F-4BFD-B325-7ADD9CF0A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0" y="0"/>
            <a:ext cx="10783629" cy="47639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56C084-DAA6-4D88-94AB-21BCD1805F06}"/>
              </a:ext>
            </a:extLst>
          </p:cNvPr>
          <p:cNvSpPr/>
          <p:nvPr/>
        </p:nvSpPr>
        <p:spPr>
          <a:xfrm>
            <a:off x="2879100" y="4596922"/>
            <a:ext cx="61366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1s</a:t>
            </a:r>
            <a:r>
              <a:rPr lang="en-GB" sz="4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2s</a:t>
            </a:r>
            <a:r>
              <a:rPr lang="en-GB" sz="4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2p</a:t>
            </a:r>
            <a:r>
              <a:rPr lang="en-GB" sz="4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GB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3s</a:t>
            </a:r>
            <a:r>
              <a:rPr lang="en-GB" sz="4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3p</a:t>
            </a:r>
            <a:r>
              <a:rPr lang="en-GB" sz="4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GB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3d</a:t>
            </a:r>
            <a:r>
              <a:rPr lang="en-GB" sz="4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GB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4s</a:t>
            </a:r>
            <a:r>
              <a:rPr lang="en-GB" sz="4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4p</a:t>
            </a:r>
            <a:r>
              <a:rPr lang="en-GB" sz="4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en-GB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F347BF-C78D-4ECC-8E97-6D5F499C2EEA}"/>
              </a:ext>
            </a:extLst>
          </p:cNvPr>
          <p:cNvSpPr/>
          <p:nvPr/>
        </p:nvSpPr>
        <p:spPr>
          <a:xfrm>
            <a:off x="1625599" y="273157"/>
            <a:ext cx="10780888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9525">
              <a:spcBef>
                <a:spcPts val="75"/>
              </a:spcBef>
              <a:spcAft>
                <a:spcPts val="75"/>
              </a:spcAft>
            </a:pP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What is the electron configuration for an Mg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2+</a:t>
            </a: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ion?</a:t>
            </a:r>
          </a:p>
          <a:p>
            <a:pPr marL="9525" marR="9525">
              <a:spcBef>
                <a:spcPts val="75"/>
              </a:spcBef>
              <a:spcAft>
                <a:spcPts val="75"/>
              </a:spcAft>
            </a:pP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525" lvl="0" indent="-342900">
              <a:spcAft>
                <a:spcPts val="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  1s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2s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525" lvl="0" indent="-342900">
              <a:spcAft>
                <a:spcPts val="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  1s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2s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2p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6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525" lvl="0" indent="-342900">
              <a:spcAft>
                <a:spcPts val="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  1s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2s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2p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3s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525" lvl="0" indent="-342900">
              <a:spcAft>
                <a:spcPts val="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  1s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2s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2p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3s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3p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en-GB" sz="3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3d</a:t>
            </a:r>
            <a:r>
              <a:rPr lang="en-GB" sz="3600" baseline="30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4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20022-71C8-4B0C-B38E-E81D88BFF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8" t="7454" r="12365" b="9366"/>
          <a:stretch/>
        </p:blipFill>
        <p:spPr>
          <a:xfrm>
            <a:off x="699911" y="1899177"/>
            <a:ext cx="1008189" cy="7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6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81630F7-65AC-4CC1-9926-6DE157AD4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56" y="222056"/>
            <a:ext cx="1404565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Atoms of europium have electrons in orbitals within the first five shells.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first three shells of europium are full.</a:t>
            </a:r>
            <a:b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/>
            </a:r>
            <a:b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Complete the table to show the number of electrons in the following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regions of a europium atom.                                                                      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[3]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69F8F2F-B260-4337-BB90-FAD093D80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155488"/>
              </p:ext>
            </p:extLst>
          </p:nvPr>
        </p:nvGraphicFramePr>
        <p:xfrm>
          <a:off x="1692275" y="2792413"/>
          <a:ext cx="7023100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3" imgW="7019331" imgH="1780155" progId="Word.Document.12">
                  <p:embed/>
                </p:oleObj>
              </mc:Choice>
              <mc:Fallback>
                <p:oleObj name="Document" r:id="rId3" imgW="7019331" imgH="17801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2275" y="2792413"/>
                        <a:ext cx="7023100" cy="177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CF5EB85-9046-4548-96C9-380461120263}"/>
              </a:ext>
            </a:extLst>
          </p:cNvPr>
          <p:cNvSpPr txBox="1"/>
          <p:nvPr/>
        </p:nvSpPr>
        <p:spPr>
          <a:xfrm>
            <a:off x="6434667" y="30926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7BF59-A28A-4D10-BD89-DB6E0FA9E5C0}"/>
              </a:ext>
            </a:extLst>
          </p:cNvPr>
          <p:cNvSpPr txBox="1"/>
          <p:nvPr/>
        </p:nvSpPr>
        <p:spPr>
          <a:xfrm>
            <a:off x="6699957" y="34708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81A00-E483-4612-8DC0-9CD0B4356E56}"/>
              </a:ext>
            </a:extLst>
          </p:cNvPr>
          <p:cNvSpPr txBox="1"/>
          <p:nvPr/>
        </p:nvSpPr>
        <p:spPr>
          <a:xfrm>
            <a:off x="7134582" y="388289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596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602503A-1EE0-4E53-8F98-1335D548AA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719092"/>
              </p:ext>
            </p:extLst>
          </p:nvPr>
        </p:nvGraphicFramePr>
        <p:xfrm>
          <a:off x="1361546" y="141463"/>
          <a:ext cx="9499600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3" imgW="9622742" imgH="5016575" progId="Word.Document.12">
                  <p:embed/>
                </p:oleObj>
              </mc:Choice>
              <mc:Fallback>
                <p:oleObj name="Document" r:id="rId3" imgW="9622742" imgH="5016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1546" y="141463"/>
                        <a:ext cx="9499600" cy="497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D5D834B-8796-433D-8184-2FEFF173EDDE}"/>
              </a:ext>
            </a:extLst>
          </p:cNvPr>
          <p:cNvCxnSpPr/>
          <p:nvPr/>
        </p:nvCxnSpPr>
        <p:spPr>
          <a:xfrm flipV="1">
            <a:off x="1580444" y="3038119"/>
            <a:ext cx="0" cy="5983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726A76-359D-40A8-98B5-4B30CFD1A8DC}"/>
              </a:ext>
            </a:extLst>
          </p:cNvPr>
          <p:cNvCxnSpPr>
            <a:cxnSpLocks/>
          </p:cNvCxnSpPr>
          <p:nvPr/>
        </p:nvCxnSpPr>
        <p:spPr>
          <a:xfrm>
            <a:off x="1902177" y="3063520"/>
            <a:ext cx="0" cy="5475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98080E-E5A0-4253-8CE9-9F3FDC17A16F}"/>
              </a:ext>
            </a:extLst>
          </p:cNvPr>
          <p:cNvCxnSpPr>
            <a:cxnSpLocks/>
          </p:cNvCxnSpPr>
          <p:nvPr/>
        </p:nvCxnSpPr>
        <p:spPr>
          <a:xfrm flipV="1">
            <a:off x="2788354" y="3038120"/>
            <a:ext cx="0" cy="5983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69082C-CCE0-42CE-92F2-A6C26CAFF5DA}"/>
              </a:ext>
            </a:extLst>
          </p:cNvPr>
          <p:cNvCxnSpPr>
            <a:cxnSpLocks/>
          </p:cNvCxnSpPr>
          <p:nvPr/>
        </p:nvCxnSpPr>
        <p:spPr>
          <a:xfrm>
            <a:off x="3042355" y="3057876"/>
            <a:ext cx="0" cy="5587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B94698-2D6A-472A-AF16-4F30600BC31B}"/>
              </a:ext>
            </a:extLst>
          </p:cNvPr>
          <p:cNvCxnSpPr>
            <a:cxnSpLocks/>
          </p:cNvCxnSpPr>
          <p:nvPr/>
        </p:nvCxnSpPr>
        <p:spPr>
          <a:xfrm flipV="1">
            <a:off x="3889021" y="3038120"/>
            <a:ext cx="0" cy="5983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CDD047-FFA3-4314-9F28-6AB6A3668FF4}"/>
              </a:ext>
            </a:extLst>
          </p:cNvPr>
          <p:cNvCxnSpPr>
            <a:cxnSpLocks/>
          </p:cNvCxnSpPr>
          <p:nvPr/>
        </p:nvCxnSpPr>
        <p:spPr>
          <a:xfrm flipV="1">
            <a:off x="4673598" y="3038120"/>
            <a:ext cx="0" cy="5983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8D9D4D-1263-4C7E-A4ED-991C97A2A6DB}"/>
              </a:ext>
            </a:extLst>
          </p:cNvPr>
          <p:cNvCxnSpPr>
            <a:cxnSpLocks/>
          </p:cNvCxnSpPr>
          <p:nvPr/>
        </p:nvCxnSpPr>
        <p:spPr>
          <a:xfrm flipV="1">
            <a:off x="5413021" y="3038120"/>
            <a:ext cx="0" cy="5983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6FB6AD-6B3B-4A9A-AE54-F21216211406}"/>
              </a:ext>
            </a:extLst>
          </p:cNvPr>
          <p:cNvSpPr txBox="1"/>
          <p:nvPr/>
        </p:nvSpPr>
        <p:spPr>
          <a:xfrm>
            <a:off x="2551287" y="3849512"/>
            <a:ext cx="691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2s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F17E5A-CD14-4373-8C3A-D704E6B733FF}"/>
              </a:ext>
            </a:extLst>
          </p:cNvPr>
          <p:cNvSpPr txBox="1"/>
          <p:nvPr/>
        </p:nvSpPr>
        <p:spPr>
          <a:xfrm>
            <a:off x="4397018" y="3832577"/>
            <a:ext cx="772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2p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625C70-BC4D-450A-B136-FF636DF689BD}"/>
              </a:ext>
            </a:extLst>
          </p:cNvPr>
          <p:cNvSpPr txBox="1"/>
          <p:nvPr/>
        </p:nvSpPr>
        <p:spPr>
          <a:xfrm>
            <a:off x="1095021" y="4997771"/>
            <a:ext cx="9465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Nitrogen atomic number 7 = 7 electrons</a:t>
            </a:r>
          </a:p>
        </p:txBody>
      </p:sp>
    </p:spTree>
    <p:extLst>
      <p:ext uri="{BB962C8B-B14F-4D97-AF65-F5344CB8AC3E}">
        <p14:creationId xmlns:p14="http://schemas.microsoft.com/office/powerpoint/2010/main" val="25318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2195EE1-1AA7-44AE-AF0F-7A5EF4B0E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41992"/>
              </p:ext>
            </p:extLst>
          </p:nvPr>
        </p:nvGraphicFramePr>
        <p:xfrm>
          <a:off x="-168843" y="145168"/>
          <a:ext cx="12684530" cy="580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Document" r:id="rId3" imgW="11378891" imgH="5186202" progId="Word.Document.12">
                  <p:embed/>
                </p:oleObj>
              </mc:Choice>
              <mc:Fallback>
                <p:oleObj name="Document" r:id="rId3" imgW="11378891" imgH="51862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8843" y="145168"/>
                        <a:ext cx="12684530" cy="5804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0A1A74A-7083-4CE0-B60E-6C4777FCAE7E}"/>
              </a:ext>
            </a:extLst>
          </p:cNvPr>
          <p:cNvCxnSpPr/>
          <p:nvPr/>
        </p:nvCxnSpPr>
        <p:spPr>
          <a:xfrm flipV="1">
            <a:off x="5667024" y="3568702"/>
            <a:ext cx="0" cy="5983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D03D9C2-14C0-4B58-A54A-B2BE25D3FBF1}"/>
              </a:ext>
            </a:extLst>
          </p:cNvPr>
          <p:cNvCxnSpPr>
            <a:cxnSpLocks/>
          </p:cNvCxnSpPr>
          <p:nvPr/>
        </p:nvCxnSpPr>
        <p:spPr>
          <a:xfrm>
            <a:off x="5988757" y="3594103"/>
            <a:ext cx="0" cy="5475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785CC5-2EDE-40DB-B4F9-7E686D3AEED9}"/>
              </a:ext>
            </a:extLst>
          </p:cNvPr>
          <p:cNvCxnSpPr>
            <a:cxnSpLocks/>
          </p:cNvCxnSpPr>
          <p:nvPr/>
        </p:nvCxnSpPr>
        <p:spPr>
          <a:xfrm flipV="1">
            <a:off x="6874934" y="3568703"/>
            <a:ext cx="0" cy="5983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3C2973-7AFD-4E3D-9A8E-816665BB7741}"/>
              </a:ext>
            </a:extLst>
          </p:cNvPr>
          <p:cNvCxnSpPr>
            <a:cxnSpLocks/>
          </p:cNvCxnSpPr>
          <p:nvPr/>
        </p:nvCxnSpPr>
        <p:spPr>
          <a:xfrm>
            <a:off x="7128935" y="3588459"/>
            <a:ext cx="0" cy="5587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CEB893-BE17-47B8-93AA-E083F7DD82AC}"/>
              </a:ext>
            </a:extLst>
          </p:cNvPr>
          <p:cNvCxnSpPr>
            <a:cxnSpLocks/>
          </p:cNvCxnSpPr>
          <p:nvPr/>
        </p:nvCxnSpPr>
        <p:spPr>
          <a:xfrm flipV="1">
            <a:off x="7614357" y="3543303"/>
            <a:ext cx="0" cy="5983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5A9974-0C16-46B0-966B-E7FA5ECD3F58}"/>
              </a:ext>
            </a:extLst>
          </p:cNvPr>
          <p:cNvCxnSpPr>
            <a:cxnSpLocks/>
          </p:cNvCxnSpPr>
          <p:nvPr/>
        </p:nvCxnSpPr>
        <p:spPr>
          <a:xfrm flipV="1">
            <a:off x="8319912" y="3543303"/>
            <a:ext cx="0" cy="5983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563E8A-7EED-4845-BC83-684ACD7D7009}"/>
              </a:ext>
            </a:extLst>
          </p:cNvPr>
          <p:cNvSpPr txBox="1"/>
          <p:nvPr/>
        </p:nvSpPr>
        <p:spPr>
          <a:xfrm>
            <a:off x="1095021" y="4997771"/>
            <a:ext cx="9309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Oxygen, atomic number 8 = 8 electrons</a:t>
            </a:r>
          </a:p>
        </p:txBody>
      </p:sp>
    </p:spTree>
    <p:extLst>
      <p:ext uri="{BB962C8B-B14F-4D97-AF65-F5344CB8AC3E}">
        <p14:creationId xmlns:p14="http://schemas.microsoft.com/office/powerpoint/2010/main" val="29481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351ADAB-3A4C-4BF1-B6C3-D53D1FB88F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019366"/>
              </p:ext>
            </p:extLst>
          </p:nvPr>
        </p:nvGraphicFramePr>
        <p:xfrm>
          <a:off x="249944" y="284339"/>
          <a:ext cx="11368087" cy="726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cument" r:id="rId3" imgW="11513813" imgH="7325227" progId="Word.Document.12">
                  <p:embed/>
                </p:oleObj>
              </mc:Choice>
              <mc:Fallback>
                <p:oleObj name="Document" r:id="rId3" imgW="11513813" imgH="73252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944" y="284339"/>
                        <a:ext cx="11368087" cy="726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FC881CD-20F6-4E81-A50E-9A69EA25B4BB}"/>
              </a:ext>
            </a:extLst>
          </p:cNvPr>
          <p:cNvSpPr/>
          <p:nvPr/>
        </p:nvSpPr>
        <p:spPr>
          <a:xfrm>
            <a:off x="3287689" y="2613925"/>
            <a:ext cx="4902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1s</a:t>
            </a:r>
            <a:r>
              <a:rPr lang="en-GB" sz="4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2s</a:t>
            </a:r>
            <a:r>
              <a:rPr lang="en-GB" sz="4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2p</a:t>
            </a:r>
            <a:r>
              <a:rPr lang="en-GB" sz="4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GB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3s</a:t>
            </a:r>
            <a:r>
              <a:rPr lang="en-GB" sz="4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3p</a:t>
            </a:r>
            <a:r>
              <a:rPr lang="en-GB" sz="4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GB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3d</a:t>
            </a:r>
            <a:r>
              <a:rPr lang="en-GB" sz="4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endParaRPr lang="en-GB" sz="13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415895-6F21-4D3B-B6B5-F8E5E5C4772B}"/>
              </a:ext>
            </a:extLst>
          </p:cNvPr>
          <p:cNvSpPr/>
          <p:nvPr/>
        </p:nvSpPr>
        <p:spPr>
          <a:xfrm>
            <a:off x="335348" y="4943511"/>
            <a:ext cx="11660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 (5 orbitals in 3d, one of which is paired = 4)</a:t>
            </a:r>
            <a:endParaRPr lang="en-GB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D4A6E0-0FD8-42BE-8873-2B4F0DF06AD1}"/>
              </a:ext>
            </a:extLst>
          </p:cNvPr>
          <p:cNvSpPr/>
          <p:nvPr/>
        </p:nvSpPr>
        <p:spPr>
          <a:xfrm>
            <a:off x="699910" y="438934"/>
            <a:ext cx="11164711" cy="489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marR="19050">
              <a:spcBef>
                <a:spcPts val="75"/>
              </a:spcBef>
              <a:spcAft>
                <a:spcPts val="75"/>
              </a:spcAft>
            </a:pP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Group 2 elements are metals that react with oxygen and water.</a:t>
            </a:r>
            <a:b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Magnesium is oxidised when it burns in oxygen to form an ionic compound.</a:t>
            </a:r>
          </a:p>
          <a:p>
            <a:pPr marL="342900" marR="9525" lvl="0" indent="-342900">
              <a:spcBef>
                <a:spcPts val="75"/>
              </a:spcBef>
              <a:spcAft>
                <a:spcPts val="0"/>
              </a:spcAft>
              <a:buFont typeface="+mj-lt"/>
              <a:buAutoNum type="romanLcPeriod"/>
              <a:tabLst>
                <a:tab pos="457200" algn="l"/>
              </a:tabLst>
            </a:pP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Write the electron configuration, in terms of sub-shells, of a magnesium atom.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6725" marR="9525" algn="r">
              <a:spcBef>
                <a:spcPts val="75"/>
              </a:spcBef>
              <a:spcAft>
                <a:spcPts val="0"/>
              </a:spcAft>
            </a:pPr>
            <a:endParaRPr lang="en-GB" sz="2800" b="1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466725" marR="9525" algn="r">
              <a:spcBef>
                <a:spcPts val="75"/>
              </a:spcBef>
              <a:spcAft>
                <a:spcPts val="0"/>
              </a:spcAft>
            </a:pPr>
            <a:endParaRPr lang="en-GB" sz="2800" b="1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466725" marR="9525" algn="r">
              <a:spcBef>
                <a:spcPts val="75"/>
              </a:spcBef>
              <a:spcAft>
                <a:spcPts val="0"/>
              </a:spcAft>
            </a:pPr>
            <a:r>
              <a:rPr lang="en-GB" sz="2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[1]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Explain what happens when magnesium is oxidised in terms of electron transfer</a:t>
            </a: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0DD0BF-D531-40C4-B8A3-8FF074563398}"/>
              </a:ext>
            </a:extLst>
          </p:cNvPr>
          <p:cNvSpPr/>
          <p:nvPr/>
        </p:nvSpPr>
        <p:spPr>
          <a:xfrm>
            <a:off x="3830683" y="335899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1s</a:t>
            </a:r>
            <a:r>
              <a:rPr lang="en-GB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2s</a:t>
            </a:r>
            <a:r>
              <a:rPr lang="en-GB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2p</a:t>
            </a:r>
            <a:r>
              <a:rPr lang="en-GB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GB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3s</a:t>
            </a:r>
            <a:r>
              <a:rPr lang="en-GB" sz="32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AAE880-0F6D-448F-B31E-5C51EDAAFF76}"/>
              </a:ext>
            </a:extLst>
          </p:cNvPr>
          <p:cNvSpPr/>
          <p:nvPr/>
        </p:nvSpPr>
        <p:spPr>
          <a:xfrm>
            <a:off x="2659638" y="5507615"/>
            <a:ext cx="7010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(Mg) loses / transfers / donates </a:t>
            </a:r>
            <a:r>
              <a:rPr lang="en-GB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</a:t>
            </a:r>
            <a:r>
              <a:rPr lang="en-GB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electrons </a:t>
            </a:r>
            <a:r>
              <a:rPr lang="en-GB" sz="280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3983F8-E577-4FF5-AEBB-4BE213755142}"/>
              </a:ext>
            </a:extLst>
          </p:cNvPr>
          <p:cNvSpPr/>
          <p:nvPr/>
        </p:nvSpPr>
        <p:spPr>
          <a:xfrm>
            <a:off x="259645" y="210703"/>
            <a:ext cx="10622844" cy="4137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marR="19050">
              <a:spcBef>
                <a:spcPts val="75"/>
              </a:spcBef>
              <a:spcAft>
                <a:spcPts val="75"/>
              </a:spcAft>
            </a:pP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The electrons in the second shell of a nitrogen atom are found in an s-orbital and three p-orbitals. </a:t>
            </a:r>
          </a:p>
          <a:p>
            <a:pPr marL="342900" marR="9525" lvl="0" indent="-342900">
              <a:spcBef>
                <a:spcPts val="75"/>
              </a:spcBef>
              <a:spcAft>
                <a:spcPts val="0"/>
              </a:spcAft>
              <a:buFont typeface="+mj-lt"/>
              <a:buAutoNum type="romanLcPeriod"/>
              <a:tabLst>
                <a:tab pos="457200" algn="l"/>
              </a:tabLst>
            </a:pP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State, in words, the 3D shape of an s-orbital and a p-orbital.</a:t>
            </a:r>
            <a:b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s-orbital </a:t>
            </a: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...........................................................</a:t>
            </a: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p-orbital </a:t>
            </a: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...........................................................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6725" marR="9525" algn="r">
              <a:lnSpc>
                <a:spcPts val="900"/>
              </a:lnSpc>
              <a:spcBef>
                <a:spcPts val="75"/>
              </a:spcBef>
              <a:spcAft>
                <a:spcPts val="0"/>
              </a:spcAft>
            </a:pPr>
            <a:r>
              <a:rPr lang="en-GB" sz="2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[1]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9525" lvl="0" indent="-342900">
              <a:spcBef>
                <a:spcPts val="75"/>
              </a:spcBef>
              <a:spcAft>
                <a:spcPts val="0"/>
              </a:spcAft>
              <a:buFont typeface="+mj-lt"/>
              <a:buAutoNum type="romanLcPeriod"/>
              <a:tabLst>
                <a:tab pos="457200" algn="l"/>
              </a:tabLst>
            </a:pP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Describe the relative energies of the 2s orbital and </a:t>
            </a:r>
            <a:r>
              <a:rPr lang="en-GB" sz="2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each</a:t>
            </a:r>
            <a:r>
              <a:rPr lang="en-GB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of the three 2p orbitals in a nitrogen atom.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88B980-5925-4D95-8E1F-A410B890A470}"/>
              </a:ext>
            </a:extLst>
          </p:cNvPr>
          <p:cNvSpPr/>
          <p:nvPr/>
        </p:nvSpPr>
        <p:spPr>
          <a:xfrm>
            <a:off x="2867379" y="170997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s-orbital = spherical</a:t>
            </a:r>
            <a:br>
              <a:rPr lang="en-GB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GB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p-orbital = dumb-bell shape </a:t>
            </a:r>
            <a:r>
              <a:rPr lang="en-GB" sz="3200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endParaRPr lang="en-GB" sz="80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1B70ED-AA5C-4072-ABE2-9F3123516D6A}"/>
              </a:ext>
            </a:extLst>
          </p:cNvPr>
          <p:cNvSpPr/>
          <p:nvPr/>
        </p:nvSpPr>
        <p:spPr>
          <a:xfrm rot="10800000" flipV="1">
            <a:off x="1811868" y="4676506"/>
            <a:ext cx="82070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p-orbitals have greater energy than s-orbitals </a:t>
            </a:r>
            <a:r>
              <a:rPr lang="en-GB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r>
              <a:rPr lang="en-GB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(three) p-orbitals have equal energy </a:t>
            </a:r>
            <a:r>
              <a:rPr lang="en-GB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✓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320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Helvetica</vt:lpstr>
      <vt:lpstr>Segoe UI Symbol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Glaze</dc:creator>
  <cp:lastModifiedBy>Alan Glaze</cp:lastModifiedBy>
  <cp:revision>11</cp:revision>
  <dcterms:created xsi:type="dcterms:W3CDTF">2017-11-07T22:17:05Z</dcterms:created>
  <dcterms:modified xsi:type="dcterms:W3CDTF">2017-11-08T12:43:01Z</dcterms:modified>
</cp:coreProperties>
</file>