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6" r:id="rId4"/>
    <p:sldId id="274" r:id="rId5"/>
    <p:sldId id="275" r:id="rId6"/>
    <p:sldId id="276" r:id="rId7"/>
    <p:sldId id="258" r:id="rId8"/>
    <p:sldId id="277" r:id="rId9"/>
    <p:sldId id="278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79" r:id="rId19"/>
    <p:sldId id="269" r:id="rId20"/>
    <p:sldId id="272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34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01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2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7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71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86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73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6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41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51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15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313F-0BFA-4DD0-96FF-4931579EF938}" type="datetimeFigureOut">
              <a:rPr lang="en-GB" smtClean="0"/>
              <a:t>09/11/2011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6244-6C2C-4244-83D3-BB97ED60FC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3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arm5.static.flickr.com/4088/5000578179_ac8ecc8d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453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4941167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How can a gecko’s feet stick to almost any surface?</a:t>
            </a:r>
          </a:p>
          <a:p>
            <a:pPr algn="ctr"/>
            <a:endParaRPr lang="en-GB" sz="2400" b="1" dirty="0">
              <a:latin typeface="Comic Sans MS" pitchFamily="66" charset="0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Write down your ideas.  </a:t>
            </a:r>
            <a:endParaRPr lang="en-GB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9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emguide.co.uk/atoms/bonding/fluctuate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29977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71703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>
                <a:latin typeface="Comic Sans MS" pitchFamily="66" charset="0"/>
              </a:rPr>
              <a:t>Symmetrical Molecule like H</a:t>
            </a:r>
            <a:r>
              <a:rPr lang="en-GB" sz="3600" baseline="-25000" dirty="0" smtClean="0">
                <a:latin typeface="Comic Sans MS" pitchFamily="66" charset="0"/>
              </a:rPr>
              <a:t>2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>
                <a:latin typeface="Comic Sans MS" pitchFamily="66" charset="0"/>
              </a:rPr>
              <a:t>Represented by evenly shaded oval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>
                <a:latin typeface="Comic Sans MS" pitchFamily="66" charset="0"/>
              </a:rPr>
              <a:t>Electrons are mobile – the movement  unbalances the distribution of electrons in molecules. 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omic Sans MS" pitchFamily="66" charset="0"/>
              </a:rPr>
              <a:t>Van der Waals’ forces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6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2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emguide.co.uk/atoms/bonding/fluctuat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437807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hemguide.co.uk/atoms/bonding/fluctuat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091" y="4950029"/>
            <a:ext cx="437807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34584" y="3501008"/>
            <a:ext cx="4596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Temporary dipoles</a:t>
            </a:r>
            <a:endParaRPr lang="en-GB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omic Sans MS" pitchFamily="66" charset="0"/>
              </a:rPr>
              <a:t>Van der Waals’ forces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8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7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Could this happen in a single atom, such as Helium?</a:t>
            </a:r>
          </a:p>
          <a:p>
            <a:r>
              <a:rPr lang="en-GB" sz="4800" dirty="0" smtClean="0">
                <a:latin typeface="Comic Sans MS" pitchFamily="66" charset="0"/>
              </a:rPr>
              <a:t>If so, how?</a:t>
            </a:r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u="sng" dirty="0" smtClean="0">
                <a:latin typeface="Comic Sans MS" pitchFamily="66" charset="0"/>
              </a:rPr>
              <a:t>Helium</a:t>
            </a:r>
            <a:endParaRPr lang="en-GB" sz="6000" u="sng" dirty="0">
              <a:latin typeface="Comic Sans MS" pitchFamily="66" charset="0"/>
            </a:endParaRPr>
          </a:p>
        </p:txBody>
      </p:sp>
      <p:pic>
        <p:nvPicPr>
          <p:cNvPr id="5122" name="Picture 2" descr="http://www.chemguide.co.uk/atoms/bonding/atompol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92896"/>
            <a:ext cx="3384376" cy="338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Comic Sans MS" pitchFamily="66" charset="0"/>
              </a:rPr>
              <a:t>What will happen if two molecules or atoms are near each other and one has a temporary dipole?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hemguide.co.uk/atoms/bonding/induce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26062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hemguide.co.uk/atoms/bonding/induced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58" y="4163679"/>
            <a:ext cx="632022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35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691813_aw_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94936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1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7"/>
            <a:ext cx="8928992" cy="2232248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factors might affect the strength of the van der Waals forces?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2493613"/>
            <a:ext cx="885698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 smtClean="0">
                <a:latin typeface="Comic Sans MS" pitchFamily="66" charset="0"/>
              </a:rPr>
              <a:t>The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greater</a:t>
            </a:r>
            <a:r>
              <a:rPr lang="en-GB" sz="4400" dirty="0" smtClean="0">
                <a:latin typeface="Comic Sans MS" pitchFamily="66" charset="0"/>
              </a:rPr>
              <a:t> the number of </a:t>
            </a:r>
            <a:r>
              <a:rPr lang="en-GB" sz="4400" b="1" dirty="0" smtClean="0">
                <a:latin typeface="Comic Sans MS" pitchFamily="66" charset="0"/>
              </a:rPr>
              <a:t>electrons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smtClean="0">
                <a:latin typeface="Comic Sans MS" pitchFamily="66" charset="0"/>
                <a:sym typeface="Wingdings" pitchFamily="2" charset="2"/>
              </a:rPr>
              <a:t> the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larger</a:t>
            </a:r>
            <a:r>
              <a:rPr lang="en-GB" sz="4400" dirty="0" smtClean="0">
                <a:latin typeface="Comic Sans MS" pitchFamily="66" charset="0"/>
                <a:sym typeface="Wingdings" pitchFamily="2" charset="2"/>
              </a:rPr>
              <a:t> the </a:t>
            </a:r>
            <a:r>
              <a:rPr lang="en-GB" sz="4400" b="1" dirty="0" smtClean="0">
                <a:latin typeface="Comic Sans MS" pitchFamily="66" charset="0"/>
                <a:sym typeface="Wingdings" pitchFamily="2" charset="2"/>
              </a:rPr>
              <a:t>induced dipole </a:t>
            </a:r>
            <a:r>
              <a:rPr lang="en-GB" sz="4400" dirty="0" smtClean="0">
                <a:latin typeface="Comic Sans MS" pitchFamily="66" charset="0"/>
                <a:sym typeface="Wingdings" pitchFamily="2" charset="2"/>
              </a:rPr>
              <a:t> the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greater</a:t>
            </a:r>
            <a:r>
              <a:rPr lang="en-GB" sz="4400" dirty="0" smtClean="0">
                <a:latin typeface="Comic Sans MS" pitchFamily="66" charset="0"/>
                <a:sym typeface="Wingdings" pitchFamily="2" charset="2"/>
              </a:rPr>
              <a:t> the </a:t>
            </a:r>
            <a:r>
              <a:rPr lang="en-GB" sz="4400" b="1" dirty="0" smtClean="0">
                <a:latin typeface="Comic Sans MS" pitchFamily="66" charset="0"/>
                <a:sym typeface="Wingdings" pitchFamily="2" charset="2"/>
              </a:rPr>
              <a:t>van der Waals </a:t>
            </a:r>
            <a:r>
              <a:rPr lang="en-GB" sz="4400" dirty="0" smtClean="0">
                <a:latin typeface="Comic Sans MS" pitchFamily="66" charset="0"/>
                <a:sym typeface="Wingdings" pitchFamily="2" charset="2"/>
              </a:rPr>
              <a:t>forces.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88017" y="0"/>
            <a:ext cx="608396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Van der Waals’ forces – Boiling </a:t>
            </a:r>
            <a:r>
              <a:rPr lang="en-GB" b="1" dirty="0">
                <a:latin typeface="Comic Sans MS" pitchFamily="66" charset="0"/>
              </a:rPr>
              <a:t>P</a:t>
            </a:r>
            <a:r>
              <a:rPr lang="en-GB" b="1" dirty="0" smtClean="0">
                <a:latin typeface="Comic Sans MS" pitchFamily="66" charset="0"/>
              </a:rPr>
              <a:t>oints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7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03" y="1268760"/>
            <a:ext cx="9118692" cy="1296144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Van der </a:t>
            </a:r>
            <a:r>
              <a:rPr lang="en-GB" dirty="0">
                <a:latin typeface="Comic Sans MS" pitchFamily="66" charset="0"/>
              </a:rPr>
              <a:t>W</a:t>
            </a:r>
            <a:r>
              <a:rPr lang="en-GB" dirty="0" smtClean="0">
                <a:latin typeface="Comic Sans MS" pitchFamily="66" charset="0"/>
              </a:rPr>
              <a:t>aals’ forces are the only attractions between </a:t>
            </a:r>
            <a:r>
              <a:rPr lang="en-GB" b="1" dirty="0" smtClean="0">
                <a:latin typeface="Comic Sans MS" pitchFamily="66" charset="0"/>
              </a:rPr>
              <a:t>non-polar </a:t>
            </a:r>
            <a:r>
              <a:rPr lang="en-GB" dirty="0" smtClean="0">
                <a:latin typeface="Comic Sans MS" pitchFamily="66" charset="0"/>
              </a:rPr>
              <a:t>molecules.  </a:t>
            </a:r>
          </a:p>
          <a:p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3064582"/>
                  </p:ext>
                </p:extLst>
              </p:nvPr>
            </p:nvGraphicFramePr>
            <p:xfrm>
              <a:off x="251520" y="2749796"/>
              <a:ext cx="5106537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02179"/>
                    <a:gridCol w="1702179"/>
                    <a:gridCol w="1702179"/>
                  </a:tblGrid>
                  <a:tr h="139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Noble Gas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Boiling Point/</a:t>
                          </a:r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latin typeface="Cambria Math"/>
                                  <a:ea typeface="Cambria Math"/>
                                </a:rPr>
                                <m:t>℃</m:t>
                              </m:r>
                            </m:oMath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No. of electrons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He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-269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-246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10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Ar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-186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18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Kr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-153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36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Xe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-108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Rn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-62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86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3064582"/>
                  </p:ext>
                </p:extLst>
              </p:nvPr>
            </p:nvGraphicFramePr>
            <p:xfrm>
              <a:off x="251520" y="2749796"/>
              <a:ext cx="5106537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02179"/>
                    <a:gridCol w="1702179"/>
                    <a:gridCol w="1702179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Noble Gas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643" t="-8333" r="-99643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No. of electrons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He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-269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Ne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-246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10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Ar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-186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18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Kr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-153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36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Xe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-108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 smtClean="0"/>
                            <a:t>Rn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-62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86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724128" y="2780928"/>
            <a:ext cx="0" cy="2592288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1955" y="2885026"/>
            <a:ext cx="313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No. of e</a:t>
            </a:r>
            <a:r>
              <a:rPr lang="en-GB" baseline="30000" dirty="0" smtClean="0">
                <a:latin typeface="Comic Sans MS" pitchFamily="66" charset="0"/>
              </a:rPr>
              <a:t>-</a:t>
            </a:r>
            <a:r>
              <a:rPr lang="en-GB" dirty="0" smtClean="0">
                <a:latin typeface="Comic Sans MS" pitchFamily="66" charset="0"/>
              </a:rPr>
              <a:t> increases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Van der Waals’ forces increase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Boiling point increases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312" y="5609662"/>
            <a:ext cx="8946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If there were no van der Waals’ forces it would be impossible to liquefy the noble gasses or non polar molecules. </a:t>
            </a:r>
            <a:endParaRPr lang="en-GB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Comic Sans MS" pitchFamily="66" charset="0"/>
              </a:rPr>
              <a:t>Quick Quiz</a:t>
            </a:r>
            <a:endParaRPr lang="en-GB" sz="5400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 smtClean="0">
                <a:latin typeface="Comic Sans MS" pitchFamily="66" charset="0"/>
              </a:rPr>
              <a:t>Explain what a permanent dipole-dipole interaction 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>
                <a:latin typeface="Comic Sans MS" pitchFamily="66" charset="0"/>
              </a:rPr>
              <a:t>Explain what van der Waals forces are.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>
                <a:latin typeface="Comic Sans MS" pitchFamily="66" charset="0"/>
              </a:rPr>
              <a:t>What affects the amount of attraction between molecules?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Intermolecular Forces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latin typeface="Comic Sans MS" pitchFamily="66" charset="0"/>
              </a:rPr>
              <a:t>Learning Objectives:</a:t>
            </a:r>
          </a:p>
          <a:p>
            <a:pPr marL="0" indent="0">
              <a:buNone/>
            </a:pPr>
            <a:endParaRPr lang="en-GB" sz="1100" b="1" u="sng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State the different types of intermolecular bonding</a:t>
            </a:r>
          </a:p>
          <a:p>
            <a:r>
              <a:rPr lang="en-GB" dirty="0" smtClean="0">
                <a:latin typeface="Comic Sans MS" pitchFamily="66" charset="0"/>
              </a:rPr>
              <a:t>Describe intermolecular forces in terms of permanent and instantaneous dipoles.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Key Words: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Intermolecular force, permanent dipole-dipole force, van der Waals’ force </a:t>
            </a:r>
            <a:endParaRPr lang="en-GB" sz="2800" b="1" u="sng" dirty="0">
              <a:latin typeface="Comic Sans MS" pitchFamily="66" charset="0"/>
            </a:endParaRPr>
          </a:p>
        </p:txBody>
      </p:sp>
      <p:pic>
        <p:nvPicPr>
          <p:cNvPr id="2050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4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sciencephoto.com/image/89972/large/C0025719-Gecko_foot_hairs,_SEM-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91831"/>
            <a:ext cx="4185196" cy="360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ciencephoto.com/image/89966/large/C0025713-Gecko_foot_hairs,_SEM-S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91831"/>
            <a:ext cx="4149263" cy="3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arm5.static.flickr.com/4088/5000578179_ac8ecc8db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934" y="3573016"/>
            <a:ext cx="5904656" cy="299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8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Comic Sans MS" pitchFamily="66" charset="0"/>
              </a:rPr>
              <a:t>Questions</a:t>
            </a:r>
            <a:endParaRPr lang="en-GB" sz="5400" u="sng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5763" y="1412776"/>
                <a:ext cx="9144000" cy="525658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>
                    <a:latin typeface="Comic Sans MS" pitchFamily="66" charset="0"/>
                  </a:rPr>
                  <a:t>Describe how van der Waals’ forces arise.</a:t>
                </a:r>
                <a:endParaRPr lang="en-GB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n-GB" dirty="0" smtClean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itchFamily="66" charset="0"/>
                  </a:rPr>
                  <a:t>2.The boiling point of the group 7 elements are shown below. The all exist as diatomic molecules.</a:t>
                </a: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latin typeface="Comic Sans MS" pitchFamily="66" charset="0"/>
                  </a:rPr>
                  <a:t>F</a:t>
                </a:r>
                <a:r>
                  <a:rPr lang="en-GB" sz="2800" baseline="-25000" dirty="0" smtClean="0">
                    <a:latin typeface="Comic Sans MS" pitchFamily="66" charset="0"/>
                  </a:rPr>
                  <a:t>2</a:t>
                </a:r>
                <a:r>
                  <a:rPr lang="en-GB" sz="4000" baseline="-25000" dirty="0" smtClean="0">
                    <a:latin typeface="Comic Sans MS" pitchFamily="66" charset="0"/>
                  </a:rPr>
                  <a:t> </a:t>
                </a:r>
                <a:r>
                  <a:rPr lang="en-GB" sz="2800" dirty="0" smtClean="0">
                    <a:latin typeface="Comic Sans MS" pitchFamily="66" charset="0"/>
                  </a:rPr>
                  <a:t>= -188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GB" sz="4000" baseline="-25000" dirty="0" smtClean="0">
                    <a:latin typeface="Comic Sans MS" pitchFamily="66" charset="0"/>
                  </a:rPr>
                  <a:t>;</a:t>
                </a:r>
                <a:r>
                  <a:rPr lang="en-GB" sz="2800" baseline="-25000" dirty="0" smtClean="0">
                    <a:latin typeface="Comic Sans MS" pitchFamily="66" charset="0"/>
                  </a:rPr>
                  <a:t> </a:t>
                </a:r>
                <a:r>
                  <a:rPr lang="en-GB" sz="2800" dirty="0" smtClean="0">
                    <a:latin typeface="Comic Sans MS" pitchFamily="66" charset="0"/>
                  </a:rPr>
                  <a:t>Cl</a:t>
                </a:r>
                <a:r>
                  <a:rPr lang="en-GB" sz="2800" baseline="-25000" dirty="0" smtClean="0">
                    <a:latin typeface="Comic Sans MS" pitchFamily="66" charset="0"/>
                  </a:rPr>
                  <a:t>2 </a:t>
                </a:r>
                <a:r>
                  <a:rPr lang="en-GB" sz="4000" baseline="-25000" dirty="0" smtClean="0">
                    <a:latin typeface="Comic Sans MS" pitchFamily="66" charset="0"/>
                  </a:rPr>
                  <a:t>= </a:t>
                </a:r>
                <a:r>
                  <a:rPr lang="en-GB" sz="2800" dirty="0" smtClean="0">
                    <a:latin typeface="Comic Sans MS" pitchFamily="66" charset="0"/>
                  </a:rPr>
                  <a:t>-35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GB" sz="2800" dirty="0">
                    <a:latin typeface="Comic Sans MS" pitchFamily="66" charset="0"/>
                  </a:rPr>
                  <a:t>; </a:t>
                </a:r>
                <a:r>
                  <a:rPr lang="en-GB" sz="2800" dirty="0" smtClean="0">
                    <a:latin typeface="Comic Sans MS" pitchFamily="66" charset="0"/>
                  </a:rPr>
                  <a:t>Br</a:t>
                </a:r>
                <a:r>
                  <a:rPr lang="en-GB" sz="2800" baseline="-25000" dirty="0" smtClean="0">
                    <a:latin typeface="Comic Sans MS" pitchFamily="66" charset="0"/>
                  </a:rPr>
                  <a:t>2 </a:t>
                </a:r>
                <a:r>
                  <a:rPr lang="en-GB" sz="4000" baseline="-25000" dirty="0">
                    <a:latin typeface="Comic Sans MS" pitchFamily="66" charset="0"/>
                  </a:rPr>
                  <a:t>= </a:t>
                </a:r>
                <a:r>
                  <a:rPr lang="en-GB" sz="2800" dirty="0" smtClean="0">
                    <a:latin typeface="Comic Sans MS" pitchFamily="66" charset="0"/>
                  </a:rPr>
                  <a:t>59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omic Sans MS" pitchFamily="66" charset="0"/>
                  </a:rPr>
                  <a:t>; I</a:t>
                </a:r>
                <a:r>
                  <a:rPr lang="en-GB" sz="2800" baseline="-25000" dirty="0" smtClean="0">
                    <a:latin typeface="Comic Sans MS" pitchFamily="66" charset="0"/>
                  </a:rPr>
                  <a:t>2 </a:t>
                </a:r>
                <a:r>
                  <a:rPr lang="en-GB" sz="4000" baseline="-25000" dirty="0">
                    <a:latin typeface="Comic Sans MS" pitchFamily="66" charset="0"/>
                  </a:rPr>
                  <a:t>= </a:t>
                </a:r>
                <a:r>
                  <a:rPr lang="en-GB" sz="2800" dirty="0" smtClean="0">
                    <a:latin typeface="Comic Sans MS" pitchFamily="66" charset="0"/>
                  </a:rPr>
                  <a:t>184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omic Sans MS" pitchFamily="66" charset="0"/>
                  </a:rPr>
                  <a:t>;</a:t>
                </a:r>
              </a:p>
              <a:p>
                <a:pPr marL="0" indent="0">
                  <a:buNone/>
                </a:pPr>
                <a:endParaRPr lang="en-GB" sz="2800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n-GB" sz="2800" dirty="0" smtClean="0">
                    <a:latin typeface="Comic Sans MS" pitchFamily="66" charset="0"/>
                  </a:rPr>
                  <a:t>Explain this trend in terms of molecular forces. </a:t>
                </a:r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5763" y="1412776"/>
                <a:ext cx="9144000" cy="5256584"/>
              </a:xfrm>
              <a:blipFill rotWithShape="1">
                <a:blip r:embed="rId2"/>
                <a:stretch>
                  <a:fillRect l="-2133" t="-3132" r="-2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0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itchFamily="66" charset="0"/>
              </a:rPr>
              <a:t>What bonding and structure exists in </a:t>
            </a:r>
            <a:r>
              <a:rPr lang="en-GB" sz="7200" dirty="0" err="1" smtClean="0">
                <a:latin typeface="Comic Sans MS" pitchFamily="66" charset="0"/>
              </a:rPr>
              <a:t>HCl</a:t>
            </a:r>
            <a:r>
              <a:rPr lang="en-GB" sz="7200" dirty="0" smtClean="0">
                <a:latin typeface="Comic Sans MS" pitchFamily="66" charset="0"/>
              </a:rPr>
              <a:t>? </a:t>
            </a:r>
          </a:p>
          <a:p>
            <a:r>
              <a:rPr lang="en-GB" sz="7200" dirty="0" smtClean="0">
                <a:latin typeface="Comic Sans MS" pitchFamily="66" charset="0"/>
              </a:rPr>
              <a:t>How will this affect it’s properties? 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7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Intermolecular Forces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90" y="1124744"/>
            <a:ext cx="8978911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latin typeface="Comic Sans MS" pitchFamily="66" charset="0"/>
              </a:rPr>
              <a:t>Strength of Bonds and Forces:</a:t>
            </a:r>
          </a:p>
          <a:p>
            <a:pPr marL="0" indent="0">
              <a:buNone/>
            </a:pPr>
            <a:endParaRPr lang="en-GB" sz="1100" b="1" u="sng" dirty="0" smtClean="0">
              <a:latin typeface="Comic Sans MS" pitchFamily="66" charset="0"/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Ionic</a:t>
            </a:r>
            <a:r>
              <a:rPr lang="en-GB" dirty="0" smtClean="0">
                <a:latin typeface="Comic Sans MS" pitchFamily="66" charset="0"/>
              </a:rPr>
              <a:t> and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covalent</a:t>
            </a:r>
            <a:r>
              <a:rPr lang="en-GB" dirty="0" smtClean="0">
                <a:latin typeface="Comic Sans MS" pitchFamily="66" charset="0"/>
              </a:rPr>
              <a:t> bonds are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strong</a:t>
            </a:r>
            <a:r>
              <a:rPr lang="en-GB" dirty="0" smtClean="0">
                <a:latin typeface="Comic Sans MS" pitchFamily="66" charset="0"/>
              </a:rPr>
              <a:t>. </a:t>
            </a:r>
          </a:p>
          <a:p>
            <a:r>
              <a:rPr lang="en-GB" dirty="0" smtClean="0">
                <a:latin typeface="Comic Sans MS" pitchFamily="66" charset="0"/>
              </a:rPr>
              <a:t>Ionic bonds hold ions together in a lattice so that at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room temperature </a:t>
            </a:r>
            <a:r>
              <a:rPr lang="en-GB" dirty="0" smtClean="0">
                <a:latin typeface="Comic Sans MS" pitchFamily="66" charset="0"/>
              </a:rPr>
              <a:t>all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ionic compounds</a:t>
            </a:r>
            <a:r>
              <a:rPr lang="en-GB" dirty="0" smtClean="0">
                <a:latin typeface="Comic Sans MS" pitchFamily="66" charset="0"/>
              </a:rPr>
              <a:t> are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solid.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Covalent bonds </a:t>
            </a:r>
            <a:r>
              <a:rPr lang="en-GB" dirty="0" smtClean="0">
                <a:latin typeface="Comic Sans MS" pitchFamily="66" charset="0"/>
              </a:rPr>
              <a:t>hold atoms together by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sharing electrons</a:t>
            </a:r>
            <a:r>
              <a:rPr lang="en-GB" dirty="0" smtClean="0">
                <a:latin typeface="Comic Sans MS" pitchFamily="66" charset="0"/>
              </a:rPr>
              <a:t>. Many covalent compounds are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small molecules </a:t>
            </a:r>
            <a:r>
              <a:rPr lang="en-GB" dirty="0" smtClean="0">
                <a:latin typeface="Comic Sans MS" pitchFamily="66" charset="0"/>
              </a:rPr>
              <a:t>with strong covalent bonds within them. These are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intra-molecular forces.</a:t>
            </a:r>
            <a:r>
              <a:rPr lang="en-GB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</p:txBody>
      </p:sp>
      <p:pic>
        <p:nvPicPr>
          <p:cNvPr id="2050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6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Intermolecular Forces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90" y="1124744"/>
            <a:ext cx="8978911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latin typeface="Comic Sans MS" pitchFamily="66" charset="0"/>
              </a:rPr>
              <a:t>Intermolecular Forces:</a:t>
            </a:r>
            <a:r>
              <a:rPr lang="en-GB" dirty="0" smtClean="0">
                <a:latin typeface="Comic Sans MS" pitchFamily="66" charset="0"/>
              </a:rPr>
              <a:t> is an attractive force between neighbouring molecules.</a:t>
            </a:r>
            <a:endParaRPr lang="en-GB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1100" b="1" u="sng" dirty="0" smtClean="0">
              <a:latin typeface="Comic Sans MS" pitchFamily="66" charset="0"/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Intermolecular</a:t>
            </a:r>
            <a:r>
              <a:rPr lang="en-GB" sz="2800" dirty="0" smtClean="0">
                <a:latin typeface="Comic Sans MS" pitchFamily="66" charset="0"/>
              </a:rPr>
              <a:t> forces are weak compared to covalent bonds. </a:t>
            </a: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Inter</a:t>
            </a:r>
            <a:r>
              <a:rPr lang="en-GB" sz="2800" dirty="0" smtClean="0">
                <a:latin typeface="Comic Sans MS" pitchFamily="66" charset="0"/>
              </a:rPr>
              <a:t>molecular forces act </a:t>
            </a:r>
            <a:r>
              <a:rPr lang="en-GB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between</a:t>
            </a:r>
            <a:r>
              <a:rPr lang="en-GB" sz="2800" i="1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different molecules. They are caused by weak attractive forces between very small dipoles in different molecules. 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Intra</a:t>
            </a:r>
            <a:r>
              <a:rPr lang="en-GB" sz="2800" dirty="0" smtClean="0">
                <a:latin typeface="Comic Sans MS" pitchFamily="66" charset="0"/>
              </a:rPr>
              <a:t>-molecular bonds act </a:t>
            </a:r>
            <a:r>
              <a:rPr lang="en-GB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within</a:t>
            </a:r>
            <a:r>
              <a:rPr lang="en-GB" sz="2800" i="1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one molecule.</a:t>
            </a: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</p:txBody>
      </p:sp>
      <p:pic>
        <p:nvPicPr>
          <p:cNvPr id="2050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Intermolecular Forces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90" y="1124744"/>
            <a:ext cx="8978911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latin typeface="Comic Sans MS" pitchFamily="66" charset="0"/>
              </a:rPr>
              <a:t>Intermolecular Forces:</a:t>
            </a:r>
          </a:p>
          <a:p>
            <a:pPr marL="0" indent="0">
              <a:buNone/>
            </a:pPr>
            <a:endParaRPr lang="en-GB" sz="11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itchFamily="66" charset="0"/>
              </a:rPr>
              <a:t>There ate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three types </a:t>
            </a:r>
            <a:r>
              <a:rPr lang="en-GB" sz="2800" dirty="0" smtClean="0">
                <a:latin typeface="Comic Sans MS" pitchFamily="66" charset="0"/>
              </a:rPr>
              <a:t>of intermolecular forces;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Permanent dipole-dipole </a:t>
            </a:r>
            <a:r>
              <a:rPr lang="en-GB" sz="2800" dirty="0" smtClean="0">
                <a:latin typeface="Comic Sans MS" pitchFamily="66" charset="0"/>
              </a:rPr>
              <a:t>interactions</a:t>
            </a:r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Van der Waals’ </a:t>
            </a:r>
            <a:r>
              <a:rPr lang="en-GB" sz="2800" dirty="0" smtClean="0">
                <a:latin typeface="Comic Sans MS" pitchFamily="66" charset="0"/>
              </a:rPr>
              <a:t>forces (induced dipole forces)</a:t>
            </a:r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Hydrogen bonding</a:t>
            </a:r>
            <a:r>
              <a:rPr lang="en-GB" sz="2800" dirty="0" smtClean="0">
                <a:latin typeface="Comic Sans MS" pitchFamily="66" charset="0"/>
              </a:rPr>
              <a:t>.  </a:t>
            </a: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</p:txBody>
      </p:sp>
      <p:pic>
        <p:nvPicPr>
          <p:cNvPr id="2050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64224"/>
              </p:ext>
            </p:extLst>
          </p:nvPr>
        </p:nvGraphicFramePr>
        <p:xfrm>
          <a:off x="1691680" y="4653136"/>
          <a:ext cx="55446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Bond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Relative Strength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Ionic</a:t>
                      </a:r>
                      <a:r>
                        <a:rPr lang="en-GB" b="1" baseline="0" dirty="0" smtClean="0"/>
                        <a:t> and covalent bonds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Hydrogen bonds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Dipole-dipole forces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Van der Waals’ forces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6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691813_aw_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8382472" cy="23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Permanent dipole-dipole interactions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7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08" y="1196752"/>
            <a:ext cx="9118692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itchFamily="66" charset="0"/>
              </a:rPr>
              <a:t>A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b="1" u="sng" dirty="0" smtClean="0">
                <a:latin typeface="Comic Sans MS" pitchFamily="66" charset="0"/>
              </a:rPr>
              <a:t>permanent dipole-dipole force</a:t>
            </a:r>
            <a:r>
              <a:rPr lang="en-GB" sz="2800" b="1" u="sng" dirty="0" smtClean="0">
                <a:latin typeface="Comic Sans MS" pitchFamily="66" charset="0"/>
              </a:rPr>
              <a:t>: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a weak attractive force between </a:t>
            </a:r>
            <a:r>
              <a:rPr lang="en-GB" sz="2800" i="1" dirty="0" smtClean="0">
                <a:latin typeface="Comic Sans MS" pitchFamily="66" charset="0"/>
              </a:rPr>
              <a:t>permanent dipoles</a:t>
            </a:r>
            <a:r>
              <a:rPr lang="en-GB" sz="2800" dirty="0" smtClean="0">
                <a:latin typeface="Comic Sans MS" pitchFamily="66" charset="0"/>
              </a:rPr>
              <a:t> in neighbouring polar molecules. </a:t>
            </a:r>
            <a:endParaRPr lang="en-GB" sz="105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308" y="2636912"/>
            <a:ext cx="9118692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>
                <a:latin typeface="Comic Sans MS" pitchFamily="66" charset="0"/>
              </a:rPr>
              <a:t>Polar molecules have a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permanent dipole. 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 smtClean="0">
                <a:latin typeface="Comic Sans MS" pitchFamily="66" charset="0"/>
              </a:rPr>
              <a:t>The permanent dipole of one molecule attracts the permanent dipole of another. 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9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Van der Waals’ forces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7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567" y="1124744"/>
            <a:ext cx="9118692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Comic Sans MS" pitchFamily="66" charset="0"/>
              </a:rPr>
              <a:t>v</a:t>
            </a:r>
            <a:r>
              <a:rPr lang="en-GB" sz="2800" dirty="0" smtClean="0">
                <a:latin typeface="Comic Sans MS" pitchFamily="66" charset="0"/>
              </a:rPr>
              <a:t>an der Waals’ forces (or induced dipole-dipole interactions) act between all molecules, whether they are polar or non-polar.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10604" y="2996952"/>
            <a:ext cx="9118692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latin typeface="Comic Sans MS" pitchFamily="66" charset="0"/>
              </a:rPr>
              <a:t>They are the weakest intermolecular force. </a:t>
            </a:r>
          </a:p>
          <a:p>
            <a:r>
              <a:rPr lang="en-GB" sz="2800" dirty="0" smtClean="0">
                <a:latin typeface="Comic Sans MS" pitchFamily="66" charset="0"/>
              </a:rPr>
              <a:t>They act between very small, temporary dipoles in neighbouring molecules.  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Van der Waals’ forces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7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" y="15825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.apnonline.com.au/img/media/images/2009/09/09/gecko_465x288_090909_t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81" y="0"/>
            <a:ext cx="1498621" cy="9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03" y="1268760"/>
            <a:ext cx="9118692" cy="432048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omic Sans MS" pitchFamily="66" charset="0"/>
              </a:rPr>
              <a:t>Electrons are always moving in an atom</a:t>
            </a:r>
            <a:r>
              <a:rPr lang="en-GB" sz="3600" dirty="0" smtClean="0">
                <a:latin typeface="Comic Sans MS" pitchFamily="66" charset="0"/>
              </a:rPr>
              <a:t>.</a:t>
            </a:r>
          </a:p>
          <a:p>
            <a:endParaRPr lang="en-GB" sz="3600" dirty="0">
              <a:latin typeface="Comic Sans MS" pitchFamily="66" charset="0"/>
            </a:endParaRPr>
          </a:p>
          <a:p>
            <a:r>
              <a:rPr lang="en-GB" sz="3600" dirty="0">
                <a:latin typeface="Comic Sans MS" pitchFamily="66" charset="0"/>
              </a:rPr>
              <a:t>Would it be possible for a non-polar molecule or atom to produce a dipole</a:t>
            </a:r>
            <a:r>
              <a:rPr lang="en-GB" sz="3600" dirty="0" smtClean="0">
                <a:latin typeface="Comic Sans MS" pitchFamily="66" charset="0"/>
              </a:rPr>
              <a:t>?</a:t>
            </a:r>
          </a:p>
          <a:p>
            <a:endParaRPr lang="en-GB" sz="3600" dirty="0">
              <a:latin typeface="Comic Sans MS" pitchFamily="66" charset="0"/>
            </a:endParaRPr>
          </a:p>
          <a:p>
            <a:r>
              <a:rPr lang="en-GB" sz="3600" dirty="0">
                <a:latin typeface="Comic Sans MS" pitchFamily="66" charset="0"/>
              </a:rPr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9050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637</Words>
  <Application>Microsoft Office PowerPoint</Application>
  <PresentationFormat>On-screen Show (4:3)</PresentationFormat>
  <Paragraphs>109</Paragraphs>
  <Slides>21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Intermolecular Forces</vt:lpstr>
      <vt:lpstr>PowerPoint Presentation</vt:lpstr>
      <vt:lpstr>Intermolecular Forces</vt:lpstr>
      <vt:lpstr>Intermolecular Forces</vt:lpstr>
      <vt:lpstr>Intermolecular Forces</vt:lpstr>
      <vt:lpstr>Permanent dipole-dipole interactions</vt:lpstr>
      <vt:lpstr>Van der Waals’ forces</vt:lpstr>
      <vt:lpstr>Van der Waals’ forces</vt:lpstr>
      <vt:lpstr>PowerPoint Presentation</vt:lpstr>
      <vt:lpstr>PowerPoint Presentation</vt:lpstr>
      <vt:lpstr>PowerPoint Presentation</vt:lpstr>
      <vt:lpstr>Helium</vt:lpstr>
      <vt:lpstr>PowerPoint Presentation</vt:lpstr>
      <vt:lpstr>PowerPoint Presentation</vt:lpstr>
      <vt:lpstr>PowerPoint Presentation</vt:lpstr>
      <vt:lpstr>PowerPoint Presentation</vt:lpstr>
      <vt:lpstr>Van der Waals’ forces – Boiling Points</vt:lpstr>
      <vt:lpstr>Quick Quiz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Jacobs</dc:creator>
  <cp:lastModifiedBy>Victoria Lees</cp:lastModifiedBy>
  <cp:revision>20</cp:revision>
  <dcterms:created xsi:type="dcterms:W3CDTF">2011-10-13T19:57:54Z</dcterms:created>
  <dcterms:modified xsi:type="dcterms:W3CDTF">2011-11-09T16:02:38Z</dcterms:modified>
</cp:coreProperties>
</file>