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9" r:id="rId3"/>
    <p:sldId id="257" r:id="rId4"/>
    <p:sldId id="258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69D79-3F2A-4D28-AFC0-B57814ECBCA5}" type="datetimeFigureOut">
              <a:rPr lang="en-GB" smtClean="0"/>
              <a:pPr/>
              <a:t>05/11/2018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46980-8036-4599-BBA4-8123599672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46980-8036-4599-BBA4-81235996726A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97EFC-587E-4C23-A315-5D7F8C0457E1}" type="datetimeFigureOut">
              <a:rPr lang="en-GB" smtClean="0"/>
              <a:pPr/>
              <a:t>05/11/2018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18ED-3454-408E-83A0-5289FCB7D74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97EFC-587E-4C23-A315-5D7F8C0457E1}" type="datetimeFigureOut">
              <a:rPr lang="en-GB" smtClean="0"/>
              <a:pPr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18ED-3454-408E-83A0-5289FCB7D7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97EFC-587E-4C23-A315-5D7F8C0457E1}" type="datetimeFigureOut">
              <a:rPr lang="en-GB" smtClean="0"/>
              <a:pPr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18ED-3454-408E-83A0-5289FCB7D7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97EFC-587E-4C23-A315-5D7F8C0457E1}" type="datetimeFigureOut">
              <a:rPr lang="en-GB" smtClean="0"/>
              <a:pPr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18ED-3454-408E-83A0-5289FCB7D7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97EFC-587E-4C23-A315-5D7F8C0457E1}" type="datetimeFigureOut">
              <a:rPr lang="en-GB" smtClean="0"/>
              <a:pPr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18ED-3454-408E-83A0-5289FCB7D74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97EFC-587E-4C23-A315-5D7F8C0457E1}" type="datetimeFigureOut">
              <a:rPr lang="en-GB" smtClean="0"/>
              <a:pPr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18ED-3454-408E-83A0-5289FCB7D7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97EFC-587E-4C23-A315-5D7F8C0457E1}" type="datetimeFigureOut">
              <a:rPr lang="en-GB" smtClean="0"/>
              <a:pPr/>
              <a:t>05/11/2018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18ED-3454-408E-83A0-5289FCB7D74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97EFC-587E-4C23-A315-5D7F8C0457E1}" type="datetimeFigureOut">
              <a:rPr lang="en-GB" smtClean="0"/>
              <a:pPr/>
              <a:t>05/11/2018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18ED-3454-408E-83A0-5289FCB7D7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97EFC-587E-4C23-A315-5D7F8C0457E1}" type="datetimeFigureOut">
              <a:rPr lang="en-GB" smtClean="0"/>
              <a:pPr/>
              <a:t>05/11/2018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18ED-3454-408E-83A0-5289FCB7D7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97EFC-587E-4C23-A315-5D7F8C0457E1}" type="datetimeFigureOut">
              <a:rPr lang="en-GB" smtClean="0"/>
              <a:pPr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A18ED-3454-408E-83A0-5289FCB7D7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43697EFC-587E-4C23-A315-5D7F8C0457E1}" type="datetimeFigureOut">
              <a:rPr lang="en-GB" smtClean="0"/>
              <a:pPr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3ADA18ED-3454-408E-83A0-5289FCB7D7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3697EFC-587E-4C23-A315-5D7F8C0457E1}" type="datetimeFigureOut">
              <a:rPr lang="en-GB" smtClean="0"/>
              <a:pPr/>
              <a:t>05/11/2018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ADA18ED-3454-408E-83A0-5289FCB7D74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136376"/>
            <a:ext cx="9144000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The concentration of an iron(II) ethanoate solution can be determined by a redox titration with cerium(IV) sulfate. A few drops of an indicator are added. The solution turns purple at the end point.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The equation for the reaction between Ce4+ and Fe2+ is given below.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Ce</a:t>
            </a:r>
            <a:r>
              <a:rPr kumimoji="0" lang="en-GB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4+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(aq)  +  Fe</a:t>
            </a:r>
            <a:r>
              <a:rPr kumimoji="0" lang="en-GB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2+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(aq) →  Ce</a:t>
            </a:r>
            <a:r>
              <a:rPr kumimoji="0" lang="en-GB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3+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(aq)  +  Fe</a:t>
            </a:r>
            <a:r>
              <a:rPr kumimoji="0" lang="en-GB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3+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(aq)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kumimoji="0" lang="en-GB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 Give the formula of cerium(IV) sulfate.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.............................................................................................................. [1]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(ii) A student found that a 25.0 cm</a:t>
            </a:r>
            <a:r>
              <a:rPr kumimoji="0" lang="en-GB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sample of an iron(II) ethanoate solution required a titre of 18.5 cm</a:t>
            </a:r>
            <a:r>
              <a:rPr kumimoji="0" lang="en-GB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of 0.100 mol dm</a:t>
            </a:r>
            <a:r>
              <a:rPr kumimoji="0" lang="en-GB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–3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cerium(IV) sulfate solution.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Calculate the concentration of Fe</a:t>
            </a:r>
            <a:r>
              <a:rPr kumimoji="0" lang="en-GB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2+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in the iron(II) ethanoate solution.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b="1" dirty="0">
                <a:latin typeface="Calibri" pitchFamily="34" charset="0"/>
                <a:cs typeface="Calibri" pitchFamily="34" charset="0"/>
              </a:rPr>
              <a:t>1. moles of Ce</a:t>
            </a:r>
            <a:r>
              <a:rPr lang="en-GB" sz="2800" b="1" baseline="30000" dirty="0">
                <a:latin typeface="Calibri" pitchFamily="34" charset="0"/>
                <a:cs typeface="Calibri" pitchFamily="34" charset="0"/>
              </a:rPr>
              <a:t>4+</a:t>
            </a:r>
            <a:r>
              <a:rPr lang="en-GB" sz="2800" b="1" dirty="0">
                <a:latin typeface="Calibri" pitchFamily="34" charset="0"/>
                <a:cs typeface="Calibri" pitchFamily="34" charset="0"/>
              </a:rPr>
              <a:t> in titre = 0.100 x (18.5/1000) (= 0.00185) </a:t>
            </a:r>
            <a:endParaRPr kumimoji="0" lang="en-GB" sz="2400" b="1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kumimoji="0" lang="en-GB" sz="2400" b="1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1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b="1" dirty="0" smtClean="0">
                <a:latin typeface="Calibri" pitchFamily="34" charset="0"/>
                <a:cs typeface="Calibri" pitchFamily="34" charset="0"/>
              </a:rPr>
              <a:t>moles </a:t>
            </a:r>
            <a:r>
              <a:rPr lang="en-GB" sz="2800" b="1" dirty="0">
                <a:latin typeface="Calibri" pitchFamily="34" charset="0"/>
                <a:cs typeface="Calibri" pitchFamily="34" charset="0"/>
              </a:rPr>
              <a:t>of Fe</a:t>
            </a:r>
            <a:r>
              <a:rPr lang="en-GB" sz="2800" b="1" baseline="30000" dirty="0">
                <a:latin typeface="Calibri" pitchFamily="34" charset="0"/>
                <a:cs typeface="Calibri" pitchFamily="34" charset="0"/>
              </a:rPr>
              <a:t>2+</a:t>
            </a:r>
            <a:r>
              <a:rPr lang="en-GB" sz="2800" b="1" dirty="0">
                <a:latin typeface="Calibri" pitchFamily="34" charset="0"/>
                <a:cs typeface="Calibri" pitchFamily="34" charset="0"/>
              </a:rPr>
              <a:t> in 1000 cm</a:t>
            </a:r>
            <a:r>
              <a:rPr lang="en-GB" sz="2800" b="1" baseline="30000" dirty="0">
                <a:latin typeface="Calibri" pitchFamily="34" charset="0"/>
                <a:cs typeface="Calibri" pitchFamily="34" charset="0"/>
              </a:rPr>
              <a:t>3</a:t>
            </a:r>
            <a:r>
              <a:rPr lang="en-GB" sz="2800" b="1" dirty="0">
                <a:latin typeface="Calibri" pitchFamily="34" charset="0"/>
                <a:cs typeface="Calibri" pitchFamily="34" charset="0"/>
              </a:rPr>
              <a:t> = 0.00185 x 1000 / </a:t>
            </a:r>
            <a:r>
              <a:rPr lang="en-GB" sz="2800" b="1">
                <a:latin typeface="Calibri" pitchFamily="34" charset="0"/>
                <a:cs typeface="Calibri" pitchFamily="34" charset="0"/>
              </a:rPr>
              <a:t>25.0 </a:t>
            </a:r>
            <a:r>
              <a:rPr lang="en-GB" sz="2800" b="1" smtClean="0">
                <a:latin typeface="Calibri" pitchFamily="34" charset="0"/>
                <a:cs typeface="Calibri" pitchFamily="34" charset="0"/>
              </a:rPr>
              <a:t>= </a:t>
            </a:r>
            <a:r>
              <a:rPr lang="en-GB" sz="2800" b="1" dirty="0">
                <a:latin typeface="Calibri" pitchFamily="34" charset="0"/>
                <a:cs typeface="Calibri" pitchFamily="34" charset="0"/>
              </a:rPr>
              <a:t>0.0740</a:t>
            </a:r>
            <a:r>
              <a:rPr lang="en-GB" sz="1600" b="1" dirty="0"/>
              <a:t> </a:t>
            </a:r>
            <a:endParaRPr kumimoji="0" lang="en-GB" sz="1600" b="1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91880" y="2355267"/>
            <a:ext cx="17091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 err="1">
                <a:latin typeface="Calibri" pitchFamily="34" charset="0"/>
                <a:cs typeface="Calibri" pitchFamily="34" charset="0"/>
              </a:rPr>
              <a:t>Ce</a:t>
            </a:r>
            <a:r>
              <a:rPr lang="en-GB" sz="3200" b="1" dirty="0">
                <a:latin typeface="Calibri" pitchFamily="34" charset="0"/>
                <a:cs typeface="Calibri" pitchFamily="34" charset="0"/>
              </a:rPr>
              <a:t>(SO</a:t>
            </a:r>
            <a:r>
              <a:rPr lang="en-GB" sz="3200" b="1" baseline="-25000" dirty="0">
                <a:latin typeface="Calibri" pitchFamily="34" charset="0"/>
                <a:cs typeface="Calibri" pitchFamily="34" charset="0"/>
              </a:rPr>
              <a:t>4</a:t>
            </a:r>
            <a:r>
              <a:rPr lang="en-GB" sz="3200" b="1" dirty="0">
                <a:latin typeface="Calibri" pitchFamily="34" charset="0"/>
                <a:cs typeface="Calibri" pitchFamily="34" charset="0"/>
              </a:rPr>
              <a:t>)</a:t>
            </a:r>
            <a:r>
              <a:rPr lang="en-GB" sz="3200" b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GB" sz="3200" b="1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35496" y="5158933"/>
            <a:ext cx="58444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latin typeface="Calibri" pitchFamily="34" charset="0"/>
                <a:cs typeface="Calibri" pitchFamily="34" charset="0"/>
              </a:rPr>
              <a:t>2. moles of Fe</a:t>
            </a:r>
            <a:r>
              <a:rPr lang="en-GB" sz="2800" b="1" baseline="30000" dirty="0">
                <a:latin typeface="Calibri" pitchFamily="34" charset="0"/>
                <a:cs typeface="Calibri" pitchFamily="34" charset="0"/>
              </a:rPr>
              <a:t>2+</a:t>
            </a:r>
            <a:r>
              <a:rPr lang="en-GB" sz="2800" b="1" dirty="0">
                <a:latin typeface="Calibri" pitchFamily="34" charset="0"/>
                <a:cs typeface="Calibri" pitchFamily="34" charset="0"/>
              </a:rPr>
              <a:t> in 25.0 cm</a:t>
            </a:r>
            <a:r>
              <a:rPr lang="en-GB" sz="2800" b="1" baseline="30000" dirty="0">
                <a:latin typeface="Calibri" pitchFamily="34" charset="0"/>
                <a:cs typeface="Calibri" pitchFamily="34" charset="0"/>
              </a:rPr>
              <a:t>3</a:t>
            </a:r>
            <a:r>
              <a:rPr lang="en-GB" sz="2800" b="1" dirty="0">
                <a:latin typeface="Calibri" pitchFamily="34" charset="0"/>
                <a:cs typeface="Calibri" pitchFamily="34" charset="0"/>
              </a:rPr>
              <a:t> = 0.00185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355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626" y="116632"/>
            <a:ext cx="892687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MnO</a:t>
            </a:r>
            <a:r>
              <a:rPr lang="en-GB" altLang="en-US" sz="2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GB" altLang="en-US" sz="28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GB" altLang="en-US" sz="2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altLang="en-US" sz="2800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GB" altLang="en-US" sz="2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GB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 + 8H</a:t>
            </a:r>
            <a:r>
              <a:rPr lang="en-GB" altLang="en-US" sz="28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GB" altLang="en-US" sz="2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altLang="en-US" sz="2800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GB" altLang="en-US" sz="2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)  </a:t>
            </a:r>
            <a:r>
              <a:rPr lang="en-GB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+ 5e</a:t>
            </a:r>
            <a:r>
              <a:rPr lang="en-GB" altLang="en-US" sz="2800" b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GB" altLang="en-US" sz="2800" b="1" dirty="0" smtClean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</a:t>
            </a:r>
            <a:r>
              <a:rPr lang="en-GB" alt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Mn</a:t>
            </a:r>
            <a:r>
              <a:rPr lang="en-GB" altLang="en-US" sz="28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2+</a:t>
            </a:r>
            <a:r>
              <a:rPr lang="en-GB" altLang="en-US" sz="2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altLang="en-US" sz="2800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GB" altLang="en-US" sz="2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GB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 + 4H</a:t>
            </a:r>
            <a:r>
              <a:rPr lang="en-GB" altLang="en-US" sz="2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GB" altLang="en-US" sz="2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(l)</a:t>
            </a:r>
            <a:endParaRPr lang="en-GB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GB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Fe</a:t>
            </a:r>
            <a:r>
              <a:rPr lang="en-GB" altLang="en-US" sz="28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3+</a:t>
            </a:r>
            <a:r>
              <a:rPr lang="en-GB" altLang="en-US" sz="2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altLang="en-US" sz="2800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GB" altLang="en-US" sz="2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) </a:t>
            </a:r>
            <a:r>
              <a:rPr lang="en-GB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+ </a:t>
            </a:r>
            <a:r>
              <a:rPr lang="en-GB" altLang="en-US" sz="2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GB" altLang="en-US" sz="28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GB" altLang="en-US" sz="2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altLang="en-US" sz="2800" b="1" dirty="0" smtClean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</a:t>
            </a:r>
            <a:r>
              <a:rPr lang="en-GB" alt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Fe</a:t>
            </a:r>
            <a:r>
              <a:rPr lang="en-GB" altLang="en-US" sz="28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2+</a:t>
            </a:r>
            <a:r>
              <a:rPr lang="en-GB" altLang="en-US" sz="2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altLang="en-US" sz="2800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GB" altLang="en-US" sz="28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ctr">
              <a:lnSpc>
                <a:spcPct val="90000"/>
              </a:lnSpc>
            </a:pPr>
            <a:endParaRPr lang="en-GB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Using above, construct a</a:t>
            </a: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fully balanced redox ionic equation</a:t>
            </a: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 for the </a:t>
            </a:r>
            <a:r>
              <a:rPr lang="en-GB" alt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manganate</a:t>
            </a: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(VII) ion oxidising the iron(II) 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-108511" y="2420888"/>
            <a:ext cx="8964488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alt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Flip the iron equation around so you start with Fe</a:t>
            </a:r>
            <a:r>
              <a:rPr lang="en-GB" altLang="en-US" sz="2800" b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2+</a:t>
            </a:r>
            <a:r>
              <a:rPr lang="en-GB" alt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lnSpc>
                <a:spcPct val="90000"/>
              </a:lnSpc>
            </a:pPr>
            <a:r>
              <a:rPr lang="en-GB" alt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and x5 to balance electrons</a:t>
            </a:r>
          </a:p>
          <a:p>
            <a:pPr algn="ctr">
              <a:lnSpc>
                <a:spcPct val="90000"/>
              </a:lnSpc>
            </a:pPr>
            <a:endParaRPr lang="en-GB" alt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GB" alt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5 Fe</a:t>
            </a:r>
            <a:r>
              <a:rPr lang="en-GB" altLang="en-US" sz="2800" b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GB" altLang="en-US" sz="28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GB" altLang="en-US" sz="2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altLang="en-US" sz="2800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GB" altLang="en-US" sz="2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) </a:t>
            </a:r>
            <a:r>
              <a:rPr lang="en-GB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+  </a:t>
            </a:r>
            <a:r>
              <a:rPr lang="en-GB" alt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5 e</a:t>
            </a:r>
            <a:r>
              <a:rPr lang="en-GB" altLang="en-US" sz="28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GB" altLang="en-US" sz="2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altLang="en-US" sz="2800" b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</a:t>
            </a:r>
            <a:r>
              <a:rPr lang="en-GB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5 Fe</a:t>
            </a:r>
            <a:r>
              <a:rPr lang="en-GB" altLang="en-US" sz="2800" b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altLang="en-US" sz="28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GB" altLang="en-US" sz="2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altLang="en-US" sz="2800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GB" altLang="en-US" sz="2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ctr">
              <a:lnSpc>
                <a:spcPct val="90000"/>
              </a:lnSpc>
            </a:pPr>
            <a:endParaRPr lang="en-GB" altLang="en-US" sz="2400" b="1" baseline="-25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90000"/>
              </a:lnSpc>
            </a:pPr>
            <a:endParaRPr lang="en-GB" altLang="en-US" sz="2400" b="1" baseline="-25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90000"/>
              </a:lnSpc>
            </a:pPr>
            <a:endParaRPr lang="en-GB" altLang="en-US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GB" alt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MnO</a:t>
            </a:r>
            <a:r>
              <a:rPr lang="en-GB" altLang="en-US" sz="24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GB" altLang="en-US" sz="24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GB" altLang="en-US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altLang="en-US" sz="2400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GB" altLang="en-US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 + 8H</a:t>
            </a:r>
            <a:r>
              <a:rPr lang="en-GB" altLang="en-US" sz="24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GB" altLang="en-US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altLang="en-US" sz="2400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GB" altLang="en-US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)  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+ 5Fe</a:t>
            </a:r>
            <a:r>
              <a:rPr lang="en-GB" altLang="en-US" sz="24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2+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+ 5e</a:t>
            </a:r>
            <a:r>
              <a:rPr lang="en-GB" altLang="en-US" sz="2400" b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GB" alt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400" b="1" dirty="0" smtClean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</a:t>
            </a:r>
            <a:r>
              <a:rPr lang="en-GB" alt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Mn</a:t>
            </a:r>
            <a:r>
              <a:rPr lang="en-GB" altLang="en-US" sz="24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2+</a:t>
            </a:r>
            <a:r>
              <a:rPr lang="en-GB" altLang="en-US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altLang="en-US" sz="2400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GB" altLang="en-US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 + 4H</a:t>
            </a:r>
            <a:r>
              <a:rPr lang="en-GB" altLang="en-US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GB" altLang="en-US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(l)</a:t>
            </a: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5Fe</a:t>
            </a:r>
            <a:r>
              <a:rPr lang="en-GB" altLang="en-US" sz="24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3+</a:t>
            </a:r>
            <a:r>
              <a:rPr lang="en-GB" altLang="en-US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altLang="en-US" sz="2400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GB" altLang="en-US" sz="24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5e</a:t>
            </a:r>
            <a:r>
              <a:rPr lang="en-GB" altLang="en-US" sz="24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90000"/>
              </a:lnSpc>
            </a:pPr>
            <a:endParaRPr lang="en-GB" altLang="en-US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90000"/>
              </a:lnSpc>
            </a:pPr>
            <a:endParaRPr lang="en-GB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GB" alt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MnO</a:t>
            </a:r>
            <a:r>
              <a:rPr lang="en-GB" altLang="en-US" sz="24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GB" altLang="en-US" sz="24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GB" altLang="en-US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altLang="en-US" sz="2400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GB" altLang="en-US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 + 8H</a:t>
            </a:r>
            <a:r>
              <a:rPr lang="en-GB" altLang="en-US" sz="24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GB" altLang="en-US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altLang="en-US" sz="2400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GB" altLang="en-US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)  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+ 5Fe</a:t>
            </a:r>
            <a:r>
              <a:rPr lang="en-GB" altLang="en-US" sz="24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2+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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Mn</a:t>
            </a:r>
            <a:r>
              <a:rPr lang="en-GB" altLang="en-US" sz="24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2+</a:t>
            </a:r>
            <a:r>
              <a:rPr lang="en-GB" altLang="en-US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altLang="en-US" sz="2400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GB" altLang="en-US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 + 4H</a:t>
            </a:r>
            <a:r>
              <a:rPr lang="en-GB" altLang="en-US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GB" altLang="en-US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(l)</a:t>
            </a: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5Fe</a:t>
            </a:r>
            <a:r>
              <a:rPr lang="en-GB" altLang="en-US" sz="24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3+</a:t>
            </a:r>
            <a:r>
              <a:rPr lang="en-GB" altLang="en-US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altLang="en-US" sz="2400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GB" altLang="en-US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ctr">
              <a:lnSpc>
                <a:spcPct val="90000"/>
              </a:lnSpc>
            </a:pPr>
            <a:endParaRPr lang="en-GB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851920" y="4797152"/>
            <a:ext cx="432048" cy="43204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7956376" y="4725144"/>
            <a:ext cx="432048" cy="43204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473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"/>
          <p:cNvSpPr txBox="1">
            <a:spLocks/>
          </p:cNvSpPr>
          <p:nvPr/>
        </p:nvSpPr>
        <p:spPr>
          <a:xfrm>
            <a:off x="179512" y="332656"/>
            <a:ext cx="8723437" cy="4525963"/>
          </a:xfrm>
          <a:prstGeom prst="rect">
            <a:avLst/>
          </a:prstGeom>
        </p:spPr>
        <p:txBody>
          <a:bodyPr/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GB" alt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MnO</a:t>
            </a:r>
            <a:r>
              <a:rPr lang="en-GB" altLang="en-US" sz="28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GB" altLang="en-US" sz="2800" b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GB" altLang="en-US" sz="28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altLang="en-US" sz="2800" b="1" baseline="-25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GB" altLang="en-US" sz="28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GB" alt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 + 8H</a:t>
            </a:r>
            <a:r>
              <a:rPr lang="en-GB" altLang="en-US" sz="2800" b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GB" altLang="en-US" sz="28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altLang="en-US" sz="2800" b="1" baseline="-25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GB" altLang="en-US" sz="28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)  </a:t>
            </a:r>
            <a:r>
              <a:rPr lang="en-GB" alt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+ 5Fe</a:t>
            </a:r>
            <a:r>
              <a:rPr lang="en-GB" altLang="en-US" sz="2800" b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2+</a:t>
            </a:r>
            <a:r>
              <a:rPr lang="en-GB" alt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800" b="1" dirty="0" smtClean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</a:t>
            </a:r>
            <a:r>
              <a:rPr lang="en-GB" alt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Mn</a:t>
            </a:r>
            <a:r>
              <a:rPr lang="en-GB" altLang="en-US" sz="2800" b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2+</a:t>
            </a:r>
            <a:r>
              <a:rPr lang="en-GB" altLang="en-US" sz="28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altLang="en-US" sz="2800" b="1" baseline="-25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GB" altLang="en-US" sz="28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GB" alt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 + 4H</a:t>
            </a:r>
            <a:r>
              <a:rPr lang="en-GB" altLang="en-US" sz="28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alt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GB" altLang="en-US" sz="28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(l)</a:t>
            </a: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5Fe</a:t>
            </a:r>
            <a:r>
              <a:rPr lang="en-GB" altLang="en-US" sz="2800" b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3+</a:t>
            </a:r>
            <a:r>
              <a:rPr lang="en-GB" altLang="en-US" sz="28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altLang="en-US" sz="2800" b="1" baseline="-25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GB" altLang="en-US" sz="28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GB" alt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GB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Calculate the percentage of iron in a sample of steel wire if </a:t>
            </a:r>
            <a:r>
              <a:rPr lang="en-GB" alt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1.51 </a:t>
            </a:r>
            <a:r>
              <a:rPr lang="en-GB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g of the wire was dissolved in excess of dilute sulphuric acid and the solution made up to </a:t>
            </a:r>
            <a:r>
              <a:rPr lang="en-GB" alt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250 </a:t>
            </a:r>
            <a:r>
              <a:rPr lang="en-GB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cm</a:t>
            </a:r>
            <a:r>
              <a:rPr lang="en-GB" altLang="en-US" sz="28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GB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 in a volumetric flask. A 25.0 cm</a:t>
            </a:r>
            <a:r>
              <a:rPr lang="en-GB" altLang="en-US" sz="28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GB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aliquot of this solution was pipetted into a conical flask and needed 25.45 cm</a:t>
            </a:r>
            <a:r>
              <a:rPr lang="en-GB" altLang="en-US" sz="28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GB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 0.0200 </a:t>
            </a:r>
            <a:r>
              <a:rPr lang="en-GB" alt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mol</a:t>
            </a:r>
            <a:r>
              <a:rPr lang="en-GB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dm</a:t>
            </a:r>
            <a:r>
              <a:rPr lang="en-GB" altLang="en-US" sz="28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–3</a:t>
            </a:r>
            <a:r>
              <a:rPr lang="en-GB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KMnO</a:t>
            </a:r>
            <a:r>
              <a:rPr lang="en-GB" altLang="en-US" sz="28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GB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for complete oxidation</a:t>
            </a:r>
            <a:r>
              <a:rPr lang="en-GB" altLang="en-US" sz="2700" dirty="0" smtClean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3861048"/>
            <a:ext cx="88569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mol</a:t>
            </a:r>
            <a:r>
              <a:rPr lang="en-GB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MnO</a:t>
            </a:r>
            <a:r>
              <a:rPr lang="en-GB" altLang="en-US" sz="2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GB" altLang="en-US" sz="28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GB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 = 0.0200 x 25.45 / 1000 = 0.000509</a:t>
            </a:r>
          </a:p>
          <a:p>
            <a:r>
              <a:rPr lang="en-GB" alt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mol</a:t>
            </a:r>
            <a:r>
              <a:rPr lang="en-GB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Fe = 5 x 0.000509 = 0.00255,</a:t>
            </a:r>
          </a:p>
          <a:p>
            <a:r>
              <a:rPr lang="en-GB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mass Fe = 0.00255 x 55.8 = 0.142 g</a:t>
            </a:r>
          </a:p>
          <a:p>
            <a:r>
              <a:rPr lang="en-GB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total Fe in wire = 0.142 x 10 = 1.42 g (only </a:t>
            </a:r>
            <a:r>
              <a:rPr lang="en-GB" altLang="en-US" sz="28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GB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GB" altLang="en-US" sz="2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GB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th of the made up solution used in titration)</a:t>
            </a:r>
          </a:p>
          <a:p>
            <a:r>
              <a:rPr lang="en-GB" alt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Hence</a:t>
            </a:r>
            <a:r>
              <a:rPr lang="en-GB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altLang="en-US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% Fe</a:t>
            </a:r>
            <a:r>
              <a:rPr lang="en-GB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 = 1.42 x 100 / 1.51 = </a:t>
            </a:r>
            <a:r>
              <a:rPr lang="en-GB" altLang="en-US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94.0 %</a:t>
            </a:r>
            <a:endParaRPr lang="en-GB" alt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6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44624"/>
            <a:ext cx="8928992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MnO</a:t>
            </a:r>
            <a:r>
              <a:rPr lang="en-GB" altLang="en-US" sz="2800" b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GB" altLang="en-US" sz="2800" b="1" baseline="30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GB" altLang="en-US" sz="2800" b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altLang="en-US" sz="2800" b="1" baseline="-250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GB" altLang="en-US" sz="2800" b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GB" alt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+ 8H</a:t>
            </a:r>
            <a:r>
              <a:rPr lang="en-GB" altLang="en-US" sz="2800" b="1" baseline="30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GB" altLang="en-US" sz="2800" b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altLang="en-US" sz="2800" b="1" baseline="-250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GB" altLang="en-US" sz="2800" b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  </a:t>
            </a:r>
            <a:r>
              <a:rPr lang="en-GB" alt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+ 5Fe</a:t>
            </a:r>
            <a:r>
              <a:rPr lang="en-GB" altLang="en-US" sz="2800" b="1" baseline="30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2+</a:t>
            </a:r>
            <a:r>
              <a:rPr lang="en-GB" alt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</a:t>
            </a:r>
            <a:r>
              <a:rPr lang="en-GB" alt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Mn</a:t>
            </a:r>
            <a:r>
              <a:rPr lang="en-GB" altLang="en-US" sz="2800" b="1" baseline="30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2+</a:t>
            </a:r>
            <a:r>
              <a:rPr lang="en-GB" altLang="en-US" sz="2800" b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altLang="en-US" sz="2800" b="1" baseline="-250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GB" altLang="en-US" sz="2800" b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GB" alt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+ 4H</a:t>
            </a:r>
            <a:r>
              <a:rPr lang="en-GB" altLang="en-US" sz="2800" b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alt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GB" altLang="en-US" sz="2800" b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(l)</a:t>
            </a:r>
            <a:r>
              <a:rPr lang="en-GB" altLang="en-US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5Fe</a:t>
            </a:r>
            <a:r>
              <a:rPr lang="en-GB" altLang="en-US" sz="2800" b="1" baseline="30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3+</a:t>
            </a:r>
            <a:r>
              <a:rPr lang="en-GB" altLang="en-US" sz="2800" b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altLang="en-US" sz="2800" b="1" baseline="-250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aq</a:t>
            </a:r>
            <a:r>
              <a:rPr lang="en-GB" altLang="en-US" sz="2800" b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GB" altLang="en-US" sz="2800" dirty="0">
              <a:solidFill>
                <a:schemeClr val="accent3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en-US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8.25g </a:t>
            </a: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of an iron(II) salt was dissolved in 250 cm</a:t>
            </a:r>
            <a:r>
              <a:rPr lang="en-GB" alt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 of pure water. 25.0 cm</a:t>
            </a:r>
            <a:r>
              <a:rPr lang="en-GB" alt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 aliquots were pipetted from this stock solution and titrated with 0.0200 </a:t>
            </a:r>
            <a:r>
              <a:rPr lang="en-GB" alt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moldm</a:t>
            </a:r>
            <a:r>
              <a:rPr lang="en-GB" altLang="en-US" sz="28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–3</a:t>
            </a: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 potassium </a:t>
            </a:r>
            <a:r>
              <a:rPr lang="en-GB" alt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manganate</a:t>
            </a: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(VII) solution</a:t>
            </a:r>
            <a:r>
              <a:rPr lang="en-GB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.    The </a:t>
            </a: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titration values obtained were </a:t>
            </a:r>
            <a:r>
              <a:rPr lang="en-GB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24.20 </a:t>
            </a: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cm</a:t>
            </a:r>
            <a:r>
              <a:rPr lang="en-GB" alt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23.95 </a:t>
            </a: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cm</a:t>
            </a:r>
            <a:r>
              <a:rPr lang="en-GB" alt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23.80 cm</a:t>
            </a:r>
            <a:r>
              <a:rPr lang="en-GB" alt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 and 23.85 cm</a:t>
            </a:r>
            <a:r>
              <a:rPr lang="en-GB" alt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GB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Calculate the % iron in the salt.</a:t>
            </a:r>
          </a:p>
        </p:txBody>
      </p:sp>
      <p:sp>
        <p:nvSpPr>
          <p:cNvPr id="3" name="Rectangle 2"/>
          <p:cNvSpPr/>
          <p:nvPr/>
        </p:nvSpPr>
        <p:spPr>
          <a:xfrm>
            <a:off x="107504" y="3430166"/>
            <a:ext cx="8712968" cy="2456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Av titre = </a:t>
            </a: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altLang="en-US" sz="2400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23.83 </a:t>
            </a:r>
            <a:r>
              <a:rPr lang="en-GB" altLang="en-US" sz="2400" b="1" u="sng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cm</a:t>
            </a:r>
            <a:r>
              <a:rPr lang="en-GB" altLang="en-US" sz="2400" b="1" baseline="30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 </a:t>
            </a:r>
            <a:r>
              <a:rPr lang="en-GB" altLang="en-US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(ignore 24.10 cm</a:t>
            </a:r>
            <a:r>
              <a:rPr lang="en-GB" altLang="en-US" sz="2400" b="1" baseline="30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GB" altLang="en-US" sz="24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not concordant</a:t>
            </a:r>
            <a:endParaRPr lang="en-GB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altLang="en-US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mol</a:t>
            </a:r>
            <a:r>
              <a:rPr lang="en-GB" alt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MnO</a:t>
            </a:r>
            <a:r>
              <a:rPr lang="en-GB" altLang="en-US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GB" altLang="en-US" sz="24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 = 0.0200 x </a:t>
            </a:r>
            <a:r>
              <a:rPr lang="en-GB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23.83/1000 </a:t>
            </a: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 </a:t>
            </a:r>
            <a:r>
              <a:rPr lang="en-GB" altLang="en-US" sz="2400" b="1" u="sng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4.766 </a:t>
            </a:r>
            <a:r>
              <a:rPr lang="en-GB" altLang="en-US" sz="2400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10</a:t>
            </a:r>
            <a:r>
              <a:rPr lang="en-GB" altLang="en-US" sz="2400" b="1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–4</a:t>
            </a:r>
            <a:endParaRPr lang="en-GB" altLang="en-US" sz="2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balanced redox equation, 1 </a:t>
            </a:r>
            <a:r>
              <a:rPr lang="en-GB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MnO</a:t>
            </a:r>
            <a:r>
              <a:rPr lang="en-GB" altLang="en-US" sz="2400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GB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 oxidises 5 </a:t>
            </a:r>
            <a:r>
              <a:rPr lang="en-GB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mol</a:t>
            </a: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Fe</a:t>
            </a:r>
            <a:r>
              <a:rPr lang="en-GB" altLang="en-US" sz="24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2+</a:t>
            </a:r>
            <a:endParaRPr lang="en-GB" alt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mol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Fe</a:t>
            </a:r>
            <a:r>
              <a:rPr lang="en-GB" altLang="en-US" sz="24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2+</a:t>
            </a: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 = 5 x </a:t>
            </a:r>
            <a:r>
              <a:rPr lang="en-GB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4.766 </a:t>
            </a: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x 10</a:t>
            </a:r>
            <a:r>
              <a:rPr lang="en-GB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–4</a:t>
            </a: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 = </a:t>
            </a:r>
            <a:r>
              <a:rPr lang="en-GB" altLang="en-US" sz="2400" b="1" u="sng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2.383 </a:t>
            </a:r>
            <a:r>
              <a:rPr lang="en-GB" altLang="en-US" sz="2400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10</a:t>
            </a:r>
            <a:r>
              <a:rPr lang="en-GB" altLang="en-US" sz="2400" b="1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–3</a:t>
            </a:r>
            <a:endParaRPr lang="en-GB" altLang="en-US" sz="2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alt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mol</a:t>
            </a:r>
            <a:r>
              <a:rPr lang="en-GB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mass/atomic mass, so mass = </a:t>
            </a:r>
            <a:r>
              <a:rPr lang="en-GB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mol</a:t>
            </a: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x atomic mass</a:t>
            </a:r>
          </a:p>
          <a:p>
            <a:pPr>
              <a:lnSpc>
                <a:spcPct val="80000"/>
              </a:lnSpc>
            </a:pP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mass Fe</a:t>
            </a: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 = </a:t>
            </a:r>
            <a:r>
              <a:rPr lang="en-GB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2.383 </a:t>
            </a: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x 10</a:t>
            </a:r>
            <a:r>
              <a:rPr lang="en-GB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–3</a:t>
            </a: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 x 55.8 = </a:t>
            </a:r>
            <a:r>
              <a:rPr lang="en-GB" altLang="en-US" sz="2400" b="1" u="sng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0.133 </a:t>
            </a:r>
            <a:r>
              <a:rPr lang="en-GB" altLang="en-US" sz="2400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endParaRPr lang="en-GB" altLang="en-US" sz="2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alt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Total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mass of iron</a:t>
            </a: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10 x </a:t>
            </a:r>
            <a:r>
              <a:rPr lang="en-GB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0.133 </a:t>
            </a: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 </a:t>
            </a:r>
            <a:r>
              <a:rPr lang="en-GB" altLang="en-US" sz="2400" b="1" u="sng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1.33 </a:t>
            </a:r>
            <a:r>
              <a:rPr lang="en-GB" altLang="en-US" sz="2400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 (scaling </a:t>
            </a:r>
            <a:r>
              <a:rPr lang="en-GB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250/25</a:t>
            </a: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lnSpc>
                <a:spcPct val="80000"/>
              </a:lnSpc>
            </a:pPr>
            <a:r>
              <a:rPr lang="en-GB" alt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%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iron in the original salt</a:t>
            </a: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 = </a:t>
            </a:r>
            <a:r>
              <a:rPr lang="en-GB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1.33 </a:t>
            </a: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x 100 / 8.25 = </a:t>
            </a:r>
            <a:r>
              <a:rPr lang="en-GB" altLang="en-US" sz="2400" b="1" u="sng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16.1%</a:t>
            </a: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 (1dp, 3sf)</a:t>
            </a:r>
          </a:p>
        </p:txBody>
      </p:sp>
    </p:spTree>
    <p:extLst>
      <p:ext uri="{BB962C8B-B14F-4D97-AF65-F5344CB8AC3E}">
        <p14:creationId xmlns:p14="http://schemas.microsoft.com/office/powerpoint/2010/main" val="145285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260648"/>
            <a:ext cx="88204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It takes 38.29 cm</a:t>
            </a:r>
            <a:r>
              <a:rPr lang="en-US" alt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of a permanganate solution to titrate 0.2587 g of NaC</a:t>
            </a:r>
            <a:r>
              <a:rPr lang="en-US" altLang="en-US" sz="28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altLang="en-US" sz="28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(M = 133.9). What is the molarity of the permanganate?</a:t>
            </a:r>
          </a:p>
          <a:p>
            <a:pPr algn="ctr">
              <a:spcBef>
                <a:spcPct val="50000"/>
              </a:spcBef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5C</a:t>
            </a:r>
            <a:r>
              <a:rPr lang="en-US" altLang="en-US" sz="28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altLang="en-US" sz="28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alt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2-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+ 2MnO</a:t>
            </a:r>
            <a:r>
              <a:rPr lang="en-US" altLang="en-US" sz="28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alt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+ 16H</a:t>
            </a:r>
            <a:r>
              <a:rPr lang="en-US" alt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→ 2Mn</a:t>
            </a:r>
            <a:r>
              <a:rPr lang="en-US" alt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2+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+ 10CO</a:t>
            </a:r>
            <a:r>
              <a:rPr lang="en-US" altLang="en-US" sz="28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+ 8H</a:t>
            </a:r>
            <a:r>
              <a:rPr lang="en-US" altLang="en-US" sz="28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endParaRPr lang="en-US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024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260648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 0.4857 g iron ore sample was dissolved in concentrated acid and reduced to Fe</a:t>
            </a:r>
            <a:r>
              <a:rPr lang="en-US" alt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2+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using SnCl</a:t>
            </a:r>
            <a:r>
              <a:rPr lang="en-US" altLang="en-US" sz="28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alt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41.21 cm</a:t>
            </a:r>
            <a:r>
              <a:rPr lang="en-US" altLang="en-US" sz="28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0.0196 </a:t>
            </a:r>
            <a:r>
              <a:rPr lang="en-US" alt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mol</a:t>
            </a: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dm</a:t>
            </a:r>
            <a:r>
              <a:rPr lang="en-US" altLang="en-US" sz="28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-3</a:t>
            </a: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MnO</a:t>
            </a:r>
            <a:r>
              <a:rPr lang="en-US" altLang="en-US" sz="28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alt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was required to titrate the sample. </a:t>
            </a:r>
            <a:r>
              <a:rPr lang="en-US" alt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Calculate 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the %Fe in the ore.</a:t>
            </a:r>
          </a:p>
          <a:p>
            <a:pPr algn="ctr">
              <a:spcBef>
                <a:spcPct val="50000"/>
              </a:spcBef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MnO</a:t>
            </a:r>
            <a:r>
              <a:rPr lang="en-US" altLang="en-US" sz="28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alt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+ 8H</a:t>
            </a:r>
            <a:r>
              <a:rPr lang="en-US" alt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+ 5Fe</a:t>
            </a:r>
            <a:r>
              <a:rPr lang="en-US" alt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2+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→ Mn</a:t>
            </a:r>
            <a:r>
              <a:rPr lang="en-US" alt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2+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+ 5Fe</a:t>
            </a:r>
            <a:r>
              <a:rPr lang="en-US" alt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3+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+ 4H</a:t>
            </a:r>
            <a:r>
              <a:rPr lang="en-US" altLang="en-US" sz="28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endParaRPr lang="en-US" altLang="en-US" sz="2800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1495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86</TotalTime>
  <Words>318</Words>
  <Application>Microsoft Office PowerPoint</Application>
  <PresentationFormat>On-screen Show (4:3)</PresentationFormat>
  <Paragraphs>55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Consolas</vt:lpstr>
      <vt:lpstr>Corbel</vt:lpstr>
      <vt:lpstr>Symbol</vt:lpstr>
      <vt:lpstr>Wingdings</vt:lpstr>
      <vt:lpstr>Wingdings 2</vt:lpstr>
      <vt:lpstr>Wingdings 3</vt:lpstr>
      <vt:lpstr>Metro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AG</dc:creator>
  <cp:lastModifiedBy>Windows User</cp:lastModifiedBy>
  <cp:revision>19</cp:revision>
  <dcterms:created xsi:type="dcterms:W3CDTF">2011-09-19T20:28:10Z</dcterms:created>
  <dcterms:modified xsi:type="dcterms:W3CDTF">2018-11-05T09:49:48Z</dcterms:modified>
</cp:coreProperties>
</file>