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1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1E2C-08A2-408A-BC5C-11F77AF83531}" type="datetimeFigureOut">
              <a:rPr lang="en-GB" smtClean="0"/>
              <a:t>13/09/2011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E0A49-AA23-417E-8485-1DE6F626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973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1E2C-08A2-408A-BC5C-11F77AF83531}" type="datetimeFigureOut">
              <a:rPr lang="en-GB" smtClean="0"/>
              <a:t>13/09/2011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E0A49-AA23-417E-8485-1DE6F626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520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1E2C-08A2-408A-BC5C-11F77AF83531}" type="datetimeFigureOut">
              <a:rPr lang="en-GB" smtClean="0"/>
              <a:t>13/09/2011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E0A49-AA23-417E-8485-1DE6F626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66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1E2C-08A2-408A-BC5C-11F77AF83531}" type="datetimeFigureOut">
              <a:rPr lang="en-GB" smtClean="0"/>
              <a:t>13/09/2011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E0A49-AA23-417E-8485-1DE6F626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934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1E2C-08A2-408A-BC5C-11F77AF83531}" type="datetimeFigureOut">
              <a:rPr lang="en-GB" smtClean="0"/>
              <a:t>13/09/2011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E0A49-AA23-417E-8485-1DE6F626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05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1E2C-08A2-408A-BC5C-11F77AF83531}" type="datetimeFigureOut">
              <a:rPr lang="en-GB" smtClean="0"/>
              <a:t>13/09/2011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E0A49-AA23-417E-8485-1DE6F626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209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1E2C-08A2-408A-BC5C-11F77AF83531}" type="datetimeFigureOut">
              <a:rPr lang="en-GB" smtClean="0"/>
              <a:t>13/09/2011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E0A49-AA23-417E-8485-1DE6F626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83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1E2C-08A2-408A-BC5C-11F77AF83531}" type="datetimeFigureOut">
              <a:rPr lang="en-GB" smtClean="0"/>
              <a:t>13/09/2011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E0A49-AA23-417E-8485-1DE6F626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07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1E2C-08A2-408A-BC5C-11F77AF83531}" type="datetimeFigureOut">
              <a:rPr lang="en-GB" smtClean="0"/>
              <a:t>13/09/2011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E0A49-AA23-417E-8485-1DE6F626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282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1E2C-08A2-408A-BC5C-11F77AF83531}" type="datetimeFigureOut">
              <a:rPr lang="en-GB" smtClean="0"/>
              <a:t>13/09/2011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E0A49-AA23-417E-8485-1DE6F626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685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1E2C-08A2-408A-BC5C-11F77AF83531}" type="datetimeFigureOut">
              <a:rPr lang="en-GB" smtClean="0"/>
              <a:t>13/09/2011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E0A49-AA23-417E-8485-1DE6F626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415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F1E2C-08A2-408A-BC5C-11F77AF83531}" type="datetimeFigureOut">
              <a:rPr lang="en-GB" smtClean="0"/>
              <a:t>13/09/2011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E0A49-AA23-417E-8485-1DE6F626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20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6163" y="248389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itchFamily="66" charset="0"/>
                <a:cs typeface="Arial" pitchFamily="34" charset="0"/>
              </a:rPr>
              <a:t>Chemical Equations and Formulae</a:t>
            </a:r>
            <a:endParaRPr lang="en-GB" sz="2800" b="1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2785" y="1556792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latin typeface="Comic Sans MS" pitchFamily="66" charset="0"/>
              </a:rPr>
              <a:t>Learning Objectives: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Construct balanced chemical equations for known reactions.</a:t>
            </a:r>
            <a:endParaRPr lang="en-GB" sz="2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GB" sz="2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Deduce the signs and charges of simple ions.</a:t>
            </a:r>
            <a:endParaRPr lang="en-GB" sz="2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GB" sz="24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latin typeface="Comic Sans MS" pitchFamily="66" charset="0"/>
              </a:rPr>
              <a:t>Construct the chemical formulae and equations for simple ionic compounds and balance these equations. </a:t>
            </a:r>
            <a:endParaRPr lang="en-GB" sz="2400" dirty="0" smtClean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b="1" u="sng" dirty="0" smtClean="0">
                <a:latin typeface="Comic Sans MS" pitchFamily="66" charset="0"/>
              </a:rPr>
              <a:t>Key </a:t>
            </a:r>
            <a:r>
              <a:rPr lang="en-GB" sz="2400" b="1" u="sng" dirty="0" smtClean="0">
                <a:latin typeface="Comic Sans MS" pitchFamily="66" charset="0"/>
              </a:rPr>
              <a:t>Words:</a:t>
            </a:r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Reactant, product, molecule. Giant structure, state symbols, ions</a:t>
            </a:r>
            <a:endParaRPr lang="en-GB" sz="2400" dirty="0" smtClean="0">
              <a:latin typeface="Comic Sans MS" pitchFamily="66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186815" cy="118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163948"/>
            <a:ext cx="1186815" cy="118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564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6163" y="248389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itchFamily="66" charset="0"/>
                <a:cs typeface="Arial" pitchFamily="34" charset="0"/>
              </a:rPr>
              <a:t>Reactants and Products</a:t>
            </a:r>
            <a:endParaRPr lang="en-GB" sz="2800" b="1" dirty="0"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186815" cy="118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163948"/>
            <a:ext cx="1186815" cy="118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-12785" y="1556792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We know that in a chemical reaction the number and types of atoms are preserved and we cant create or destroy atoms. </a:t>
            </a:r>
          </a:p>
          <a:p>
            <a:r>
              <a:rPr lang="en-GB" sz="2400" dirty="0" smtClean="0">
                <a:latin typeface="Comic Sans MS" pitchFamily="66" charset="0"/>
              </a:rPr>
              <a:t>Reactions only rearrange atoms into new combinations. </a:t>
            </a:r>
          </a:p>
          <a:p>
            <a:endParaRPr lang="en-GB" sz="2400" dirty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Chemical reactions start with </a:t>
            </a:r>
            <a:r>
              <a:rPr lang="en-GB" sz="2400" b="1" dirty="0" smtClean="0">
                <a:latin typeface="Comic Sans MS" pitchFamily="66" charset="0"/>
              </a:rPr>
              <a:t>Reactants </a:t>
            </a:r>
            <a:r>
              <a:rPr lang="en-GB" sz="2400" dirty="0" smtClean="0">
                <a:latin typeface="Comic Sans MS" pitchFamily="66" charset="0"/>
              </a:rPr>
              <a:t>and a chemical change occurs to form </a:t>
            </a:r>
            <a:r>
              <a:rPr lang="en-GB" sz="2400" b="1" dirty="0" smtClean="0">
                <a:latin typeface="Comic Sans MS" pitchFamily="66" charset="0"/>
              </a:rPr>
              <a:t>Products. 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4515513"/>
            <a:ext cx="902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Comic Sans MS" pitchFamily="66" charset="0"/>
              </a:rPr>
              <a:t>Reactants                          Products</a:t>
            </a:r>
            <a:endParaRPr lang="en-GB" sz="2400" b="1" dirty="0">
              <a:latin typeface="Comic Sans MS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071187" y="4746345"/>
            <a:ext cx="30963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7481" y="537321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When writing a reaction we need to identify the reactants and products. </a:t>
            </a:r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6163" y="248389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itchFamily="66" charset="0"/>
                <a:cs typeface="Arial" pitchFamily="34" charset="0"/>
              </a:rPr>
              <a:t>Types of Substances</a:t>
            </a:r>
            <a:endParaRPr lang="en-GB" sz="2800" b="1" dirty="0"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186815" cy="118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163948"/>
            <a:ext cx="1186815" cy="118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-12785" y="155679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latin typeface="Comic Sans MS" pitchFamily="66" charset="0"/>
              </a:rPr>
              <a:t>Molecules</a:t>
            </a:r>
          </a:p>
          <a:p>
            <a:r>
              <a:rPr lang="en-GB" sz="2400" dirty="0" smtClean="0">
                <a:latin typeface="Comic Sans MS" pitchFamily="66" charset="0"/>
              </a:rPr>
              <a:t>In equations a simple molecule is shown by its molecular formula e.g. N</a:t>
            </a:r>
            <a:r>
              <a:rPr lang="en-GB" sz="2400" baseline="-25000" dirty="0" smtClean="0">
                <a:latin typeface="Comic Sans MS" pitchFamily="66" charset="0"/>
              </a:rPr>
              <a:t>2</a:t>
            </a:r>
            <a:r>
              <a:rPr lang="en-GB" sz="2400" dirty="0" smtClean="0">
                <a:latin typeface="Comic Sans MS" pitchFamily="66" charset="0"/>
              </a:rPr>
              <a:t>, O</a:t>
            </a:r>
            <a:r>
              <a:rPr lang="en-GB" sz="2400" baseline="-25000" dirty="0" smtClean="0">
                <a:latin typeface="Comic Sans MS" pitchFamily="66" charset="0"/>
              </a:rPr>
              <a:t>2</a:t>
            </a:r>
            <a:r>
              <a:rPr lang="en-GB" sz="2400" dirty="0" smtClean="0">
                <a:latin typeface="Comic Sans MS" pitchFamily="66" charset="0"/>
              </a:rPr>
              <a:t>, H</a:t>
            </a:r>
            <a:r>
              <a:rPr lang="en-GB" sz="2400" baseline="-25000" dirty="0" smtClean="0">
                <a:latin typeface="Comic Sans MS" pitchFamily="66" charset="0"/>
              </a:rPr>
              <a:t>2</a:t>
            </a:r>
            <a:r>
              <a:rPr lang="en-GB" sz="2400" dirty="0" smtClean="0">
                <a:latin typeface="Comic Sans MS" pitchFamily="66" charset="0"/>
              </a:rPr>
              <a:t>, H</a:t>
            </a:r>
            <a:r>
              <a:rPr lang="en-GB" sz="2400" baseline="-25000" dirty="0" smtClean="0">
                <a:latin typeface="Comic Sans MS" pitchFamily="66" charset="0"/>
              </a:rPr>
              <a:t>2</a:t>
            </a:r>
            <a:r>
              <a:rPr lang="en-GB" sz="2400" dirty="0" smtClean="0">
                <a:latin typeface="Comic Sans MS" pitchFamily="66" charset="0"/>
              </a:rPr>
              <a:t>O, CO</a:t>
            </a:r>
            <a:r>
              <a:rPr lang="en-GB" sz="2400" baseline="-25000" dirty="0" smtClean="0">
                <a:latin typeface="Comic Sans MS" pitchFamily="66" charset="0"/>
              </a:rPr>
              <a:t>2</a:t>
            </a:r>
            <a:r>
              <a:rPr lang="en-GB" sz="2400" dirty="0" smtClean="0">
                <a:latin typeface="Comic Sans MS" pitchFamily="66" charset="0"/>
              </a:rPr>
              <a:t>, CH</a:t>
            </a:r>
            <a:r>
              <a:rPr lang="en-GB" sz="2400" baseline="-25000" dirty="0" smtClean="0">
                <a:latin typeface="Comic Sans MS" pitchFamily="66" charset="0"/>
              </a:rPr>
              <a:t>4</a:t>
            </a:r>
            <a:endParaRPr lang="en-GB" sz="2400" baseline="-250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35" y="3284984"/>
            <a:ext cx="9023711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latin typeface="Comic Sans MS" pitchFamily="66" charset="0"/>
              </a:rPr>
              <a:t>Giant Structures</a:t>
            </a:r>
          </a:p>
          <a:p>
            <a:r>
              <a:rPr lang="en-GB" sz="2400" dirty="0" smtClean="0">
                <a:latin typeface="Comic Sans MS" pitchFamily="66" charset="0"/>
              </a:rPr>
              <a:t>Giant structures like salts or ionic crystals or giant covalent structures are shown as their empirical formula e.g. </a:t>
            </a:r>
            <a:r>
              <a:rPr lang="en-GB" sz="2400" dirty="0" err="1" smtClean="0">
                <a:latin typeface="Comic Sans MS" pitchFamily="66" charset="0"/>
              </a:rPr>
              <a:t>NaCl</a:t>
            </a:r>
            <a:r>
              <a:rPr lang="en-GB" sz="2400" dirty="0" smtClean="0">
                <a:latin typeface="Comic Sans MS" pitchFamily="66" charset="0"/>
              </a:rPr>
              <a:t>, MgCl</a:t>
            </a:r>
            <a:r>
              <a:rPr lang="en-GB" sz="2400" baseline="-25000" dirty="0" smtClean="0">
                <a:latin typeface="Comic Sans MS" pitchFamily="66" charset="0"/>
              </a:rPr>
              <a:t>2</a:t>
            </a:r>
            <a:r>
              <a:rPr lang="en-GB" sz="2400" dirty="0" smtClean="0">
                <a:latin typeface="Comic Sans MS" pitchFamily="66" charset="0"/>
              </a:rPr>
              <a:t>, SiO</a:t>
            </a:r>
            <a:r>
              <a:rPr lang="en-GB" sz="2400" baseline="-25000" dirty="0" smtClean="0">
                <a:latin typeface="Comic Sans MS" pitchFamily="66" charset="0"/>
              </a:rPr>
              <a:t>2</a:t>
            </a:r>
            <a:r>
              <a:rPr lang="en-GB" sz="2400" dirty="0" smtClean="0">
                <a:latin typeface="Comic Sans MS" pitchFamily="66" charset="0"/>
              </a:rPr>
              <a:t>. </a:t>
            </a:r>
          </a:p>
          <a:p>
            <a:r>
              <a:rPr lang="en-GB" sz="2400" dirty="0" smtClean="0">
                <a:latin typeface="Comic Sans MS" pitchFamily="66" charset="0"/>
              </a:rPr>
              <a:t>Also some elements have giant structures – all metals and some non-metals e.g. C, Si, B</a:t>
            </a:r>
            <a:endParaRPr lang="en-GB" sz="2400" dirty="0" smtClean="0">
              <a:latin typeface="Comic Sans MS" pitchFamily="66" charset="0"/>
            </a:endParaRPr>
          </a:p>
          <a:p>
            <a:endParaRPr lang="en-GB" sz="2400" baseline="-25000" dirty="0" smtClean="0">
              <a:latin typeface="Comic Sans MS" pitchFamily="66" charset="0"/>
            </a:endParaRPr>
          </a:p>
          <a:p>
            <a:pPr algn="ctr"/>
            <a:endParaRPr lang="en-GB" sz="24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721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6163" y="248389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itchFamily="66" charset="0"/>
                <a:cs typeface="Arial" pitchFamily="34" charset="0"/>
              </a:rPr>
              <a:t>State Symbols</a:t>
            </a:r>
            <a:endParaRPr lang="en-GB" sz="2800" b="1" dirty="0"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186815" cy="118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163948"/>
            <a:ext cx="1186815" cy="118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-12785" y="155679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State Symbols are added to provide more information. Include these in all equations toy write… This good habit will avoid loosing valuable marks in exams and tests. 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35" y="3284984"/>
            <a:ext cx="90237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  (s) = solid</a:t>
            </a:r>
          </a:p>
          <a:p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(l) = liquid</a:t>
            </a:r>
          </a:p>
          <a:p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(g) = gas</a:t>
            </a:r>
          </a:p>
          <a:p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(</a:t>
            </a:r>
            <a:r>
              <a:rPr lang="en-GB" sz="2400" dirty="0" err="1" smtClean="0">
                <a:latin typeface="Comic Sans MS" pitchFamily="66" charset="0"/>
              </a:rPr>
              <a:t>aq</a:t>
            </a:r>
            <a:r>
              <a:rPr lang="en-GB" sz="2400" dirty="0" smtClean="0">
                <a:latin typeface="Comic Sans MS" pitchFamily="66" charset="0"/>
              </a:rPr>
              <a:t>) = aqueous (in a water solvent) </a:t>
            </a:r>
            <a:endParaRPr lang="en-GB" sz="2400" baseline="-25000" dirty="0" smtClean="0">
              <a:latin typeface="Comic Sans MS" pitchFamily="66" charset="0"/>
            </a:endParaRPr>
          </a:p>
          <a:p>
            <a:pPr algn="ctr"/>
            <a:endParaRPr lang="en-GB" sz="24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821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6163" y="248389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itchFamily="66" charset="0"/>
                <a:cs typeface="Arial" pitchFamily="34" charset="0"/>
              </a:rPr>
              <a:t>Chemical Formula</a:t>
            </a:r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186815" cy="118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163948"/>
            <a:ext cx="1186815" cy="118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-12785" y="1556792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In ionic compounds anions and </a:t>
            </a:r>
            <a:r>
              <a:rPr lang="en-GB" sz="2400" dirty="0" err="1" smtClean="0">
                <a:latin typeface="Comic Sans MS" pitchFamily="66" charset="0"/>
              </a:rPr>
              <a:t>cations</a:t>
            </a:r>
            <a:r>
              <a:rPr lang="en-GB" sz="2400" dirty="0" smtClean="0">
                <a:latin typeface="Comic Sans MS" pitchFamily="66" charset="0"/>
              </a:rPr>
              <a:t> combine to form a compound. 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There </a:t>
            </a:r>
            <a:r>
              <a:rPr lang="en-GB" sz="2400" dirty="0">
                <a:latin typeface="Comic Sans MS" pitchFamily="66" charset="0"/>
              </a:rPr>
              <a:t>are some simple guidelines that will help you get the formulae of </a:t>
            </a:r>
            <a:r>
              <a:rPr lang="en-GB" sz="2400" b="1" i="1" dirty="0">
                <a:latin typeface="Comic Sans MS" pitchFamily="66" charset="0"/>
              </a:rPr>
              <a:t>ionic</a:t>
            </a:r>
            <a:r>
              <a:rPr lang="en-GB" sz="2400" dirty="0">
                <a:latin typeface="Comic Sans MS" pitchFamily="66" charset="0"/>
              </a:rPr>
              <a:t> compounds right. </a:t>
            </a:r>
            <a:endParaRPr lang="en-GB" sz="2400" dirty="0" smtClean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400" b="1" dirty="0">
                <a:latin typeface="Comic Sans MS" pitchFamily="66" charset="0"/>
              </a:rPr>
              <a:t>the charges on the ions in the formula have to add up to zero</a:t>
            </a:r>
            <a:endParaRPr lang="en-GB" sz="2400" dirty="0">
              <a:latin typeface="Comic Sans MS" pitchFamily="66" charset="0"/>
            </a:endParaRPr>
          </a:p>
          <a:p>
            <a:r>
              <a:rPr lang="en-GB" sz="2400" dirty="0"/>
              <a:t> </a:t>
            </a:r>
          </a:p>
          <a:p>
            <a:r>
              <a:rPr lang="en-GB" sz="2400" dirty="0"/>
              <a:t> </a:t>
            </a:r>
            <a:r>
              <a:rPr lang="en-GB" sz="2400" dirty="0" smtClean="0"/>
              <a:t> </a:t>
            </a:r>
            <a:r>
              <a:rPr lang="en-GB" sz="2400" dirty="0" smtClean="0">
                <a:latin typeface="Comic Sans MS" pitchFamily="66" charset="0"/>
              </a:rPr>
              <a:t>Na</a:t>
            </a:r>
            <a:r>
              <a:rPr lang="en-GB" sz="2400" baseline="30000" dirty="0">
                <a:latin typeface="Comic Sans MS" pitchFamily="66" charset="0"/>
              </a:rPr>
              <a:t>+</a:t>
            </a:r>
            <a:r>
              <a:rPr lang="en-GB" sz="2400" dirty="0">
                <a:latin typeface="Comic Sans MS" pitchFamily="66" charset="0"/>
              </a:rPr>
              <a:t> will cancel out the charge on one </a:t>
            </a:r>
            <a:r>
              <a:rPr lang="en-GB" sz="2400" dirty="0" err="1">
                <a:latin typeface="Comic Sans MS" pitchFamily="66" charset="0"/>
              </a:rPr>
              <a:t>Cl</a:t>
            </a:r>
            <a:r>
              <a:rPr lang="en-GB" sz="2400" baseline="30000" dirty="0">
                <a:latin typeface="Comic Sans MS" pitchFamily="66" charset="0"/>
              </a:rPr>
              <a:t>-</a:t>
            </a:r>
            <a:r>
              <a:rPr lang="en-GB" sz="2400" dirty="0">
                <a:latin typeface="Comic Sans MS" pitchFamily="66" charset="0"/>
              </a:rPr>
              <a:t> so the formula of sodium chloride is </a:t>
            </a:r>
            <a:r>
              <a:rPr lang="en-GB" sz="2400" dirty="0" err="1">
                <a:latin typeface="Comic Sans MS" pitchFamily="66" charset="0"/>
              </a:rPr>
              <a:t>NaCl</a:t>
            </a:r>
            <a:endParaRPr lang="en-GB" sz="2400" dirty="0">
              <a:latin typeface="Comic Sans MS" pitchFamily="66" charset="0"/>
            </a:endParaRPr>
          </a:p>
          <a:p>
            <a:r>
              <a:rPr lang="en-GB" sz="2400" dirty="0">
                <a:latin typeface="Comic Sans MS" pitchFamily="66" charset="0"/>
              </a:rPr>
              <a:t>O</a:t>
            </a:r>
            <a:r>
              <a:rPr lang="en-GB" sz="2400" dirty="0" smtClean="0">
                <a:latin typeface="Comic Sans MS" pitchFamily="66" charset="0"/>
              </a:rPr>
              <a:t>ne </a:t>
            </a:r>
            <a:r>
              <a:rPr lang="en-GB" sz="2400" dirty="0">
                <a:latin typeface="Comic Sans MS" pitchFamily="66" charset="0"/>
              </a:rPr>
              <a:t>Ca</a:t>
            </a:r>
            <a:r>
              <a:rPr lang="en-GB" sz="2400" baseline="30000" dirty="0">
                <a:latin typeface="Comic Sans MS" pitchFamily="66" charset="0"/>
              </a:rPr>
              <a:t>2+</a:t>
            </a: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ion </a:t>
            </a:r>
            <a:r>
              <a:rPr lang="en-GB" sz="2400" dirty="0" err="1" smtClean="0">
                <a:latin typeface="Comic Sans MS" pitchFamily="66" charset="0"/>
              </a:rPr>
              <a:t>blanaces</a:t>
            </a:r>
            <a:r>
              <a:rPr lang="en-GB" sz="2400" dirty="0" smtClean="0">
                <a:latin typeface="Comic Sans MS" pitchFamily="66" charset="0"/>
              </a:rPr>
              <a:t> </a:t>
            </a:r>
            <a:r>
              <a:rPr lang="en-GB" sz="2400" dirty="0">
                <a:latin typeface="Comic Sans MS" pitchFamily="66" charset="0"/>
              </a:rPr>
              <a:t>the charge on </a:t>
            </a:r>
            <a:r>
              <a:rPr lang="en-GB" sz="2400" b="1" i="1" dirty="0">
                <a:latin typeface="Comic Sans MS" pitchFamily="66" charset="0"/>
              </a:rPr>
              <a:t>two</a:t>
            </a: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err="1">
                <a:latin typeface="Comic Sans MS" pitchFamily="66" charset="0"/>
              </a:rPr>
              <a:t>Cl</a:t>
            </a:r>
            <a:r>
              <a:rPr lang="en-GB" sz="2400" baseline="30000" dirty="0">
                <a:latin typeface="Comic Sans MS" pitchFamily="66" charset="0"/>
              </a:rPr>
              <a:t>-</a:t>
            </a:r>
            <a:r>
              <a:rPr lang="en-GB" sz="2400" dirty="0">
                <a:latin typeface="Comic Sans MS" pitchFamily="66" charset="0"/>
              </a:rPr>
              <a:t> so the formula of calcium chloride is CaCl</a:t>
            </a:r>
            <a:r>
              <a:rPr lang="en-GB" sz="2400" baseline="-25000" dirty="0">
                <a:latin typeface="Comic Sans MS" pitchFamily="66" charset="0"/>
              </a:rPr>
              <a:t>2</a:t>
            </a:r>
            <a:r>
              <a:rPr lang="en-GB" sz="2400" dirty="0">
                <a:latin typeface="Comic Sans MS" pitchFamily="66" charset="0"/>
              </a:rPr>
              <a:t> - the number of </a:t>
            </a:r>
            <a:r>
              <a:rPr lang="en-GB" sz="2400" dirty="0" err="1">
                <a:latin typeface="Comic Sans MS" pitchFamily="66" charset="0"/>
              </a:rPr>
              <a:t>Cl</a:t>
            </a:r>
            <a:r>
              <a:rPr lang="en-GB" sz="2400" baseline="30000" dirty="0">
                <a:latin typeface="Comic Sans MS" pitchFamily="66" charset="0"/>
              </a:rPr>
              <a:t>-</a:t>
            </a:r>
            <a:r>
              <a:rPr lang="en-GB" sz="2400" dirty="0">
                <a:latin typeface="Comic Sans MS" pitchFamily="66" charset="0"/>
              </a:rPr>
              <a:t> ions is indicated by a subscript number </a:t>
            </a:r>
            <a:r>
              <a:rPr lang="en-GB" sz="2400" b="1" i="1" dirty="0">
                <a:latin typeface="Comic Sans MS" pitchFamily="66" charset="0"/>
              </a:rPr>
              <a:t>after</a:t>
            </a:r>
            <a:r>
              <a:rPr lang="en-GB" sz="2400" dirty="0">
                <a:latin typeface="Comic Sans MS" pitchFamily="66" charset="0"/>
              </a:rPr>
              <a:t> the symbol </a:t>
            </a:r>
            <a:r>
              <a:rPr lang="en-GB" sz="2400" dirty="0" err="1">
                <a:latin typeface="Comic Sans MS" pitchFamily="66" charset="0"/>
              </a:rPr>
              <a:t>Cl</a:t>
            </a:r>
            <a:endParaRPr lang="en-GB" sz="2400" dirty="0">
              <a:latin typeface="Comic Sans MS" pitchFamily="66" charset="0"/>
            </a:endParaRPr>
          </a:p>
          <a:p>
            <a:endParaRPr lang="en-GB" sz="2400" dirty="0"/>
          </a:p>
          <a:p>
            <a:r>
              <a:rPr lang="en-GB" sz="2400" dirty="0" smtClean="0">
                <a:latin typeface="Comic Sans MS" pitchFamily="66" charset="0"/>
              </a:rPr>
              <a:t>  </a:t>
            </a:r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843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6163" y="248389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itchFamily="66" charset="0"/>
                <a:cs typeface="Arial" pitchFamily="34" charset="0"/>
              </a:rPr>
              <a:t>Chemical Formula</a:t>
            </a:r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186815" cy="118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163948"/>
            <a:ext cx="1186815" cy="118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-12785" y="1556792"/>
            <a:ext cx="9144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>
              <a:latin typeface="Comic Sans MS" pitchFamily="66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400" b="1" dirty="0">
                <a:latin typeface="Comic Sans MS" pitchFamily="66" charset="0"/>
              </a:rPr>
              <a:t>you can work out the charges on simple ions from the periodic table</a:t>
            </a:r>
            <a:r>
              <a:rPr lang="en-GB" sz="2400" dirty="0"/>
              <a:t> </a:t>
            </a:r>
          </a:p>
          <a:p>
            <a:endParaRPr lang="en-GB" sz="2400" dirty="0" smtClean="0"/>
          </a:p>
          <a:p>
            <a:r>
              <a:rPr lang="en-GB" dirty="0">
                <a:latin typeface="Comic Sans MS" pitchFamily="66" charset="0"/>
              </a:rPr>
              <a:t>All </a:t>
            </a:r>
            <a:r>
              <a:rPr lang="en-GB" b="1" dirty="0">
                <a:latin typeface="Comic Sans MS" pitchFamily="66" charset="0"/>
              </a:rPr>
              <a:t>metals form positive ions </a:t>
            </a:r>
            <a:r>
              <a:rPr lang="en-GB" dirty="0">
                <a:latin typeface="Comic Sans MS" pitchFamily="66" charset="0"/>
              </a:rPr>
              <a:t>because they </a:t>
            </a:r>
            <a:r>
              <a:rPr lang="en-GB" b="1" dirty="0">
                <a:latin typeface="Comic Sans MS" pitchFamily="66" charset="0"/>
              </a:rPr>
              <a:t>lose electrons to get a full outer shell</a:t>
            </a:r>
          </a:p>
          <a:p>
            <a:r>
              <a:rPr lang="en-GB" dirty="0">
                <a:latin typeface="Comic Sans MS" pitchFamily="66" charset="0"/>
              </a:rPr>
              <a:t>G</a:t>
            </a:r>
            <a:r>
              <a:rPr lang="en-GB" dirty="0" smtClean="0">
                <a:latin typeface="Comic Sans MS" pitchFamily="66" charset="0"/>
              </a:rPr>
              <a:t>roup </a:t>
            </a:r>
            <a:r>
              <a:rPr lang="en-GB" dirty="0">
                <a:latin typeface="Comic Sans MS" pitchFamily="66" charset="0"/>
              </a:rPr>
              <a:t>1 </a:t>
            </a:r>
            <a:r>
              <a:rPr lang="en-GB" dirty="0" smtClean="0">
                <a:latin typeface="Comic Sans MS" pitchFamily="66" charset="0"/>
              </a:rPr>
              <a:t>elements lose </a:t>
            </a:r>
            <a:r>
              <a:rPr lang="en-GB" dirty="0">
                <a:latin typeface="Comic Sans MS" pitchFamily="66" charset="0"/>
              </a:rPr>
              <a:t>one outer electron so they form 1+ ions like Na</a:t>
            </a:r>
            <a:r>
              <a:rPr lang="en-GB" baseline="30000" dirty="0">
                <a:latin typeface="Comic Sans MS" pitchFamily="66" charset="0"/>
              </a:rPr>
              <a:t>+</a:t>
            </a:r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Group </a:t>
            </a:r>
            <a:r>
              <a:rPr lang="en-GB" dirty="0">
                <a:latin typeface="Comic Sans MS" pitchFamily="66" charset="0"/>
              </a:rPr>
              <a:t>2 lose two outer electrons so they form 2+ ions like Mg</a:t>
            </a:r>
            <a:r>
              <a:rPr lang="en-GB" baseline="30000" dirty="0">
                <a:latin typeface="Comic Sans MS" pitchFamily="66" charset="0"/>
              </a:rPr>
              <a:t>2+</a:t>
            </a:r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Three common metals form 3+ ions - Al, Cr and Fe</a:t>
            </a:r>
          </a:p>
          <a:p>
            <a:r>
              <a:rPr lang="en-GB" dirty="0">
                <a:latin typeface="Comic Sans MS" pitchFamily="66" charset="0"/>
              </a:rPr>
              <a:t> </a:t>
            </a:r>
          </a:p>
          <a:p>
            <a:r>
              <a:rPr lang="en-GB" dirty="0">
                <a:latin typeface="Comic Sans MS" pitchFamily="66" charset="0"/>
              </a:rPr>
              <a:t>You will gradually get to know the charges on other metal ions but if in doubt try 2+  </a:t>
            </a:r>
            <a:r>
              <a:rPr lang="en-GB" dirty="0" err="1">
                <a:latin typeface="Comic Sans MS" pitchFamily="66" charset="0"/>
              </a:rPr>
              <a:t>eg</a:t>
            </a:r>
            <a:r>
              <a:rPr lang="en-GB" dirty="0">
                <a:latin typeface="Comic Sans MS" pitchFamily="66" charset="0"/>
              </a:rPr>
              <a:t>  Cu</a:t>
            </a:r>
            <a:r>
              <a:rPr lang="en-GB" baseline="30000" dirty="0">
                <a:latin typeface="Comic Sans MS" pitchFamily="66" charset="0"/>
              </a:rPr>
              <a:t>2+</a:t>
            </a:r>
            <a:r>
              <a:rPr lang="en-GB" dirty="0">
                <a:latin typeface="Comic Sans MS" pitchFamily="66" charset="0"/>
              </a:rPr>
              <a:t> or Pb</a:t>
            </a:r>
            <a:r>
              <a:rPr lang="en-GB" baseline="30000" dirty="0">
                <a:latin typeface="Comic Sans MS" pitchFamily="66" charset="0"/>
              </a:rPr>
              <a:t>2+</a:t>
            </a:r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 </a:t>
            </a:r>
          </a:p>
          <a:p>
            <a:r>
              <a:rPr lang="en-GB" dirty="0">
                <a:latin typeface="Comic Sans MS" pitchFamily="66" charset="0"/>
              </a:rPr>
              <a:t>All non-metals form negative ions by gaining enough electrons to give them a full outer shell</a:t>
            </a:r>
          </a:p>
          <a:p>
            <a:r>
              <a:rPr lang="en-GB" dirty="0">
                <a:latin typeface="Comic Sans MS" pitchFamily="66" charset="0"/>
              </a:rPr>
              <a:t>Non-metals in group 7 gain one electron to form 1- ions like </a:t>
            </a:r>
            <a:r>
              <a:rPr lang="en-GB" dirty="0" err="1">
                <a:latin typeface="Comic Sans MS" pitchFamily="66" charset="0"/>
              </a:rPr>
              <a:t>Cl</a:t>
            </a:r>
            <a:r>
              <a:rPr lang="en-GB" baseline="30000" dirty="0">
                <a:latin typeface="Comic Sans MS" pitchFamily="66" charset="0"/>
              </a:rPr>
              <a:t>-</a:t>
            </a:r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Non-metals in group 6 gain two electrons to form 2- ions like S</a:t>
            </a:r>
            <a:r>
              <a:rPr lang="en-GB" baseline="30000" dirty="0">
                <a:latin typeface="Comic Sans MS" pitchFamily="66" charset="0"/>
              </a:rPr>
              <a:t>2-</a:t>
            </a:r>
            <a:endParaRPr lang="en-GB" dirty="0">
              <a:latin typeface="Comic Sans MS" pitchFamily="66" charset="0"/>
            </a:endParaRPr>
          </a:p>
          <a:p>
            <a:endParaRPr lang="en-GB" sz="2400" dirty="0"/>
          </a:p>
          <a:p>
            <a:r>
              <a:rPr lang="en-GB" sz="2400" dirty="0" smtClean="0">
                <a:latin typeface="Comic Sans MS" pitchFamily="66" charset="0"/>
              </a:rPr>
              <a:t>  </a:t>
            </a:r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81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6163" y="248389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itchFamily="66" charset="0"/>
                <a:cs typeface="Arial" pitchFamily="34" charset="0"/>
              </a:rPr>
              <a:t>Chemical Formula</a:t>
            </a:r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186815" cy="118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163948"/>
            <a:ext cx="1186815" cy="1180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-12785" y="1556792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>
              <a:latin typeface="Comic Sans MS" pitchFamily="66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400" b="1" dirty="0">
                <a:latin typeface="Comic Sans MS" pitchFamily="66" charset="0"/>
              </a:rPr>
              <a:t>you have to </a:t>
            </a:r>
            <a:r>
              <a:rPr lang="en-GB" sz="2400" b="1" i="1" dirty="0">
                <a:latin typeface="Comic Sans MS" pitchFamily="66" charset="0"/>
              </a:rPr>
              <a:t>learn</a:t>
            </a:r>
            <a:r>
              <a:rPr lang="en-GB" sz="2400" b="1" dirty="0">
                <a:latin typeface="Comic Sans MS" pitchFamily="66" charset="0"/>
              </a:rPr>
              <a:t> the formulae and charges on some complex ions.  </a:t>
            </a:r>
            <a:endParaRPr lang="en-GB" sz="2400" dirty="0">
              <a:latin typeface="Comic Sans MS" pitchFamily="66" charset="0"/>
            </a:endParaRPr>
          </a:p>
          <a:p>
            <a:endParaRPr lang="en-GB" sz="2400" dirty="0" smtClean="0"/>
          </a:p>
          <a:p>
            <a:r>
              <a:rPr lang="en-GB" sz="2400" dirty="0">
                <a:latin typeface="Comic Sans MS" pitchFamily="66" charset="0"/>
              </a:rPr>
              <a:t>Complex ions are made from more than one </a:t>
            </a:r>
            <a:r>
              <a:rPr lang="en-GB" sz="2400" dirty="0" smtClean="0">
                <a:latin typeface="Comic Sans MS" pitchFamily="66" charset="0"/>
              </a:rPr>
              <a:t>atom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  </a:t>
            </a:r>
            <a:endParaRPr lang="en-GB" sz="2400" dirty="0">
              <a:latin typeface="Comic Sans MS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617227"/>
              </p:ext>
            </p:extLst>
          </p:nvPr>
        </p:nvGraphicFramePr>
        <p:xfrm>
          <a:off x="257395" y="3778250"/>
          <a:ext cx="8603639" cy="26490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0981"/>
                <a:gridCol w="1001738"/>
                <a:gridCol w="6060920"/>
              </a:tblGrid>
              <a:tr h="6622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omic Sans MS" pitchFamily="66" charset="0"/>
                        </a:rPr>
                        <a:t>Nitrate</a:t>
                      </a:r>
                      <a:endParaRPr lang="en-GB" sz="20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omic Sans MS" pitchFamily="66" charset="0"/>
                        </a:rPr>
                        <a:t>NO</a:t>
                      </a:r>
                      <a:r>
                        <a:rPr lang="en-GB" sz="1800" b="1" baseline="-25000"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lang="en-GB" sz="1800" b="1" baseline="30000">
                          <a:effectLst/>
                          <a:latin typeface="Comic Sans MS" pitchFamily="66" charset="0"/>
                        </a:rPr>
                        <a:t>-</a:t>
                      </a:r>
                      <a:endParaRPr lang="en-GB" sz="2000" b="1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omic Sans MS" pitchFamily="66" charset="0"/>
                        </a:rPr>
                        <a:t>One nitrogen atom and 3 oxygen atoms, 1- charge</a:t>
                      </a:r>
                      <a:endParaRPr lang="en-GB" sz="2000" b="1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22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omic Sans MS" pitchFamily="66" charset="0"/>
                        </a:rPr>
                        <a:t>Sulphate</a:t>
                      </a:r>
                      <a:endParaRPr lang="en-GB" sz="2000" b="1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omic Sans MS" pitchFamily="66" charset="0"/>
                        </a:rPr>
                        <a:t>SO</a:t>
                      </a:r>
                      <a:r>
                        <a:rPr lang="en-GB" sz="1800" b="1" baseline="-25000">
                          <a:effectLst/>
                          <a:latin typeface="Comic Sans MS" pitchFamily="66" charset="0"/>
                        </a:rPr>
                        <a:t>4</a:t>
                      </a:r>
                      <a:r>
                        <a:rPr lang="en-GB" sz="1800" b="1" baseline="30000">
                          <a:effectLst/>
                          <a:latin typeface="Comic Sans MS" pitchFamily="66" charset="0"/>
                        </a:rPr>
                        <a:t>2-</a:t>
                      </a:r>
                      <a:endParaRPr lang="en-GB" sz="2000" b="1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omic Sans MS" pitchFamily="66" charset="0"/>
                        </a:rPr>
                        <a:t>One sulphur atom and 4 oxygen atoms, 2- charge</a:t>
                      </a:r>
                      <a:endParaRPr lang="en-GB" sz="2000" b="1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22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omic Sans MS" pitchFamily="66" charset="0"/>
                        </a:rPr>
                        <a:t>Carbonate</a:t>
                      </a:r>
                      <a:endParaRPr lang="en-GB" sz="2000" b="1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omic Sans MS" pitchFamily="66" charset="0"/>
                        </a:rPr>
                        <a:t>CO</a:t>
                      </a:r>
                      <a:r>
                        <a:rPr lang="en-GB" sz="1800" b="1" baseline="-25000"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lang="en-GB" sz="1800" b="1" baseline="30000">
                          <a:effectLst/>
                          <a:latin typeface="Comic Sans MS" pitchFamily="66" charset="0"/>
                        </a:rPr>
                        <a:t>2-</a:t>
                      </a:r>
                      <a:endParaRPr lang="en-GB" sz="2000" b="1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omic Sans MS" pitchFamily="66" charset="0"/>
                        </a:rPr>
                        <a:t>One carbon atom and 3 oxygen atoms, 2- charge</a:t>
                      </a:r>
                      <a:endParaRPr lang="en-GB" sz="20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22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omic Sans MS" pitchFamily="66" charset="0"/>
                        </a:rPr>
                        <a:t>Ammonium </a:t>
                      </a:r>
                      <a:endParaRPr lang="en-GB" sz="2000" b="1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omic Sans MS" pitchFamily="66" charset="0"/>
                        </a:rPr>
                        <a:t>NH</a:t>
                      </a:r>
                      <a:r>
                        <a:rPr lang="en-GB" sz="1800" b="1" baseline="-25000">
                          <a:effectLst/>
                          <a:latin typeface="Comic Sans MS" pitchFamily="66" charset="0"/>
                        </a:rPr>
                        <a:t>4</a:t>
                      </a:r>
                      <a:r>
                        <a:rPr lang="en-GB" sz="1800" b="1" baseline="30000">
                          <a:effectLst/>
                          <a:latin typeface="Comic Sans MS" pitchFamily="66" charset="0"/>
                        </a:rPr>
                        <a:t>+</a:t>
                      </a:r>
                      <a:endParaRPr lang="en-GB" sz="2000" b="1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omic Sans MS" pitchFamily="66" charset="0"/>
                        </a:rPr>
                        <a:t>One nitrogen atom and 4 hydrogen atoms, 1+ charge</a:t>
                      </a:r>
                      <a:endParaRPr lang="en-GB" sz="2000" b="1" dirty="0">
                        <a:effectLst/>
                        <a:latin typeface="Comic Sans MS" pitchFamily="66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866900" y="35274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448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389</Words>
  <Application>Microsoft Office PowerPoint</Application>
  <PresentationFormat>On-screen Show (4:3)</PresentationFormat>
  <Paragraphs>78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Lees</dc:creator>
  <cp:lastModifiedBy>Victoria Lees</cp:lastModifiedBy>
  <cp:revision>4</cp:revision>
  <dcterms:created xsi:type="dcterms:W3CDTF">2011-09-13T08:33:43Z</dcterms:created>
  <dcterms:modified xsi:type="dcterms:W3CDTF">2011-09-13T09:08:59Z</dcterms:modified>
</cp:coreProperties>
</file>